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No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NotoSans-bold.fntdata"/><Relationship Id="rId23" Type="http://schemas.openxmlformats.org/officeDocument/2006/relationships/font" Target="fonts/No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otoSans-boldItalic.fntdata"/><Relationship Id="rId25" Type="http://schemas.openxmlformats.org/officeDocument/2006/relationships/font" Target="fonts/No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39fe0d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39fe0d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c39fe0d6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c39fe0d6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c39fe0d6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c39fe0d6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c39fe0d6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c39fe0d6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c39fe0d6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c39fe0d6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c39fe0d6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c39fe0d6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c39fe0d6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c39fe0d6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c39fe0d65_9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c39fe0d65_9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86275" y="1164800"/>
            <a:ext cx="6102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7500"/>
              </a:buClr>
              <a:buSzPct val="114285"/>
              <a:buFont typeface="Noto Sans"/>
              <a:buNone/>
            </a:pPr>
            <a:r>
              <a:rPr b="1" lang="en">
                <a:solidFill>
                  <a:srgbClr val="FF7500"/>
                </a:solidFill>
                <a:latin typeface="Noto Sans"/>
                <a:ea typeface="Noto Sans"/>
                <a:cs typeface="Noto Sans"/>
                <a:sym typeface="Noto Sans"/>
              </a:rPr>
              <a:t>ChatTube </a:t>
            </a:r>
            <a:endParaRPr>
              <a:solidFill>
                <a:srgbClr val="FF75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18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500"/>
              </a:buClr>
              <a:buSzPts val="358"/>
              <a:buFont typeface="Noto Sans"/>
              <a:buNone/>
            </a:pPr>
            <a:r>
              <a:rPr lang="en" sz="1524">
                <a:solidFill>
                  <a:srgbClr val="FF7500"/>
                </a:solidFill>
                <a:latin typeface="Noto Sans"/>
                <a:ea typeface="Noto Sans"/>
                <a:cs typeface="Noto Sans"/>
                <a:sym typeface="Noto Sans"/>
              </a:rPr>
              <a:t>Talk With People In Youtube </a:t>
            </a:r>
            <a:br>
              <a:rPr lang="en" sz="1524">
                <a:solidFill>
                  <a:srgbClr val="FF7500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" sz="1529">
                <a:solidFill>
                  <a:srgbClr val="FF7500"/>
                </a:solidFill>
                <a:latin typeface="Noto Sans"/>
                <a:ea typeface="Noto Sans"/>
                <a:cs typeface="Noto Sans"/>
                <a:sym typeface="Noto Sans"/>
              </a:rPr>
              <a:t>Revolutionizing Youtube Interaction</a:t>
            </a:r>
            <a:br>
              <a:rPr lang="en" sz="1524">
                <a:solidFill>
                  <a:srgbClr val="FF7500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524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20"/>
          </a:p>
        </p:txBody>
      </p:sp>
      <p:sp>
        <p:nvSpPr>
          <p:cNvPr id="88" name="Google Shape;88;p13"/>
          <p:cNvSpPr txBox="1"/>
          <p:nvPr/>
        </p:nvSpPr>
        <p:spPr>
          <a:xfrm>
            <a:off x="3043725" y="43305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500"/>
                </a:solidFill>
                <a:latin typeface="Noto Sans"/>
                <a:ea typeface="Noto Sans"/>
                <a:cs typeface="Noto Sans"/>
                <a:sym typeface="Noto Sans"/>
              </a:rPr>
              <a:t>BAICE</a:t>
            </a:r>
            <a:endParaRPr sz="1200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50" y="-503300"/>
            <a:ext cx="7722851" cy="528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243900"/>
            <a:ext cx="7688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36">
                <a:solidFill>
                  <a:srgbClr val="383838"/>
                </a:solidFill>
                <a:latin typeface="Impact"/>
                <a:ea typeface="Impact"/>
                <a:cs typeface="Impact"/>
                <a:sym typeface="Impact"/>
              </a:rPr>
              <a:t>From Summarization to Active Engagement</a:t>
            </a:r>
            <a:endParaRPr sz="3047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300" y="1997150"/>
            <a:ext cx="40290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525125" y="2066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6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●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Challenge with existing plugins:</a:t>
            </a:r>
            <a:b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 Summarization versus Inspiration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ChatTube: </a:t>
            </a:r>
            <a:b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Seeking "Eureka" moments</a:t>
            </a:r>
            <a:endParaRPr sz="1536">
              <a:solidFill>
                <a:srgbClr val="383838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26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●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Specific phrase, or image </a:t>
            </a:r>
            <a:b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provoking </a:t>
            </a: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deep thought</a:t>
            </a:r>
            <a:endParaRPr sz="1536">
              <a:solidFill>
                <a:srgbClr val="38383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19650" y="2078875"/>
            <a:ext cx="415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6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The process of mastering: </a:t>
            </a:r>
            <a:endParaRPr sz="1536">
              <a:solidFill>
                <a:srgbClr val="383838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The role of sustained interest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ChatTube: </a:t>
            </a:r>
            <a:endParaRPr sz="1536">
              <a:solidFill>
                <a:srgbClr val="383838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Active information-seeking</a:t>
            </a: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approach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Example: </a:t>
            </a:r>
            <a:b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Conversing with "Steve Jobs"</a:t>
            </a:r>
            <a:endParaRPr sz="1536">
              <a:solidFill>
                <a:srgbClr val="38383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ct val="148000"/>
              <a:buFont typeface="Noto Sans"/>
              <a:buNone/>
            </a:pPr>
            <a:r>
              <a:rPr lang="en" sz="2400">
                <a:solidFill>
                  <a:srgbClr val="383838"/>
                </a:solidFill>
                <a:latin typeface="Impact"/>
                <a:ea typeface="Impact"/>
                <a:cs typeface="Impact"/>
                <a:sym typeface="Impact"/>
              </a:rPr>
              <a:t>Driven by Interest and Curiosity</a:t>
            </a:r>
            <a:endParaRPr b="0" sz="2400">
              <a:solidFill>
                <a:srgbClr val="20272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950" y="1800825"/>
            <a:ext cx="5482574" cy="28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840"/>
              <a:buFont typeface="Noto Sans"/>
              <a:buNone/>
            </a:pPr>
            <a:r>
              <a:rPr lang="en" sz="2300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Non-linear Thinking</a:t>
            </a:r>
            <a:endParaRPr b="0" sz="2300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406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Human brain: Non-linear and discontinuous thinking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Role of ChatTube: Encouraging exploration of new topics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Impact: Enhanced focus and curiosity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125" y="1929425"/>
            <a:ext cx="4345874" cy="289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ct val="150588"/>
              <a:buFont typeface="Noto Sans"/>
              <a:buNone/>
            </a:pPr>
            <a:r>
              <a:rPr lang="en" sz="2550">
                <a:solidFill>
                  <a:srgbClr val="383838"/>
                </a:solidFill>
                <a:latin typeface="Impact"/>
                <a:ea typeface="Impact"/>
                <a:cs typeface="Impact"/>
                <a:sym typeface="Impact"/>
              </a:rPr>
              <a:t>Time-traveling Talks</a:t>
            </a:r>
            <a:endParaRPr b="0" sz="2550">
              <a:solidFill>
                <a:srgbClr val="20272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393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8269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ct val="100000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Training individual "persons" with ChatTube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269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ct val="100000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Examples: Chatting with Qin Shi Huang, Charles Darwin, J. Robert Oppenheimer, Steve Jobs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269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ct val="100000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Potential: Continuous learning and discussing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7902" l="0" r="0" t="0"/>
          <a:stretch/>
        </p:blipFill>
        <p:spPr>
          <a:xfrm>
            <a:off x="4668400" y="1916125"/>
            <a:ext cx="4475600" cy="26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840"/>
              <a:buFont typeface="Noto Sans"/>
              <a:buNone/>
            </a:pPr>
            <a:r>
              <a:rPr lang="en" sz="2300">
                <a:solidFill>
                  <a:srgbClr val="383838"/>
                </a:solidFill>
                <a:latin typeface="Impact"/>
                <a:ea typeface="Impact"/>
                <a:cs typeface="Impact"/>
                <a:sym typeface="Impact"/>
              </a:rPr>
              <a:t>Voice and Text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350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5584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ct val="100000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The History of Voice and Text: Understanding the timeline and familiarity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5584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ct val="100000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Emphasis on Voice: Expression versus Recording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5584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ct val="100000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Role of Voice in modern interaction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725" y="1730425"/>
            <a:ext cx="4505350" cy="29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7500"/>
              </a:buClr>
              <a:buSzPts val="2080"/>
              <a:buFont typeface="Noto Sans"/>
              <a:buNone/>
            </a:pPr>
            <a:r>
              <a:rPr b="0" lang="en" sz="2300">
                <a:latin typeface="Impact"/>
                <a:ea typeface="Impact"/>
                <a:cs typeface="Impact"/>
                <a:sym typeface="Impact"/>
              </a:rPr>
              <a:t>Talk 2 Earn Economic Model Design</a:t>
            </a:r>
            <a:endParaRPr b="0"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39625" y="2078875"/>
            <a:ext cx="416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Old Model: Youtubers, Videos, and Ads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New Model: Users generating ideas, creating content, Earn</a:t>
            </a:r>
            <a:endParaRPr sz="1536">
              <a:solidFill>
                <a:srgbClr val="383838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36"/>
              <a:buFont typeface="Noto Sans"/>
              <a:buChar char="•"/>
            </a:pPr>
            <a:r>
              <a:rPr lang="en" sz="1536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Beneficiaries: Users, Creators, Advertisers</a:t>
            </a:r>
            <a:endParaRPr sz="1536">
              <a:solidFill>
                <a:srgbClr val="20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6">
              <a:solidFill>
                <a:srgbClr val="38383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838" y="1853850"/>
            <a:ext cx="5268864" cy="351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25" y="50725"/>
            <a:ext cx="6817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