
<file path=[Content_Types].xml><?xml version="1.0" encoding="utf-8"?>
<Types xmlns="http://schemas.openxmlformats.org/package/2006/content-types">
  <Default Extension="wmf" ContentType="image/x-wmf"/>
  <Default Extension="gif" ContentType="image/gi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EBBBCC-DAD2-459C-BE2E-F6DE35CF9A28}">
  <a:tblStyle styleId="{91EBBBCC-DAD2-459C-BE2E-F6DE35CF9A28}" styleName="Dark Style 2 - Accent 3/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noFill/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  <p:guide pos="2260" orient="horz"/>
        <p:guide pos="3940"/>
        <p:guide pos="2360" orient="horz"/>
        <p:guide pos="4040"/>
        <p:guide pos="24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781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52652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6549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11812-B405-F0E4-D437-1402958FA2E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88390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58535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64725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7D7E9E-31E6-43DF-04EF-73FD4449E23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34771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960889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92418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3A33B4-3319-5C4A-6632-5D74D02091F1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4EAB4A-515B-9750-0E57-417446B22CC2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1E6362-D219-6349-9FB8-C31CE632CF8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19958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50315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0704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AC7E5-8B7C-D0AA-0B83-D2726C7D2549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2851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6746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6734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6E75F0-2418-72B3-CEDD-F13F093EBFEB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FBCFF4-1AE6-D41E-DFA4-B644E3C7832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963100-8331-4712-2016-7C05C908E6C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2AAD4C-A573-E1C9-2252-2D24B2BE0BB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360673-40B1-2F67-32D4-861C04E03B6F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9CCA82-C61F-5617-B0D9-A84E8561AB4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9B6A5-F34D-FF51-875B-F203FEA47FD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16767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82010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51056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00A690-97E7-B083-3D54-AFBBDC0F573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FC6E62-D53B-D80F-1E1C-62D3BC253E2B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6188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325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216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78614D-5528-90E3-1166-EC32819EE7E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05.01.2025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4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05.01.2025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05.01.2025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05.01.2025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05.01.2025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05.01.2025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05.01.2025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05.01.2025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05.01.2025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05.01.2025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05.01.2025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05.01.2025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05.01.2025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7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05.01.2025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3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05.01.2025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6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05.01.2025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05.01.2025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05.01.2025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5" y="301182"/>
            <a:ext cx="1118775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</a:t>
            </a: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68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Achenbach,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  <p:sp>
        <p:nvSpPr>
          <p:cNvPr id="2017382014" name=""/>
          <p:cNvSpPr/>
          <p:nvPr/>
        </p:nvSpPr>
        <p:spPr bwMode="auto">
          <a:xfrm>
            <a:off x="2267703" y="3246120"/>
            <a:ext cx="7698329" cy="13536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14999"/>
              </a:lnSpc>
              <a:defRPr/>
            </a:pPr>
            <a:r>
              <a:rPr sz="2400" b="1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Optimizing Deep Learning Performance:</a:t>
            </a:r>
            <a:endParaRPr sz="20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endParaRPr sz="16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 Hybrid CPU-GPU Framework with Multithreading, SIMD,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and Evaluation of Efficiency Metrics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01492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D42467-06B6-976F-470D-01B1AF53947C}" type="datetime1">
              <a:rPr lang="de-DE"/>
              <a:t>05.01.2025</a:t>
            </a:fld>
            <a:endParaRPr/>
          </a:p>
        </p:txBody>
      </p:sp>
      <p:sp>
        <p:nvSpPr>
          <p:cNvPr id="102568405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6622095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47ABC3-0BFF-14BE-DEDF-C9E26E069435}" type="slidenum">
              <a:rPr lang="de-DE"/>
              <a:t>10</a:t>
            </a:fld>
            <a:endParaRPr lang="de-DE"/>
          </a:p>
        </p:txBody>
      </p:sp>
      <p:sp>
        <p:nvSpPr>
          <p:cNvPr id="115560471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75657167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94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CUDA </a:t>
            </a:r>
            <a:r>
              <a:rPr/>
              <a:t>XL</a:t>
            </a:r>
            <a:endParaRPr/>
          </a:p>
        </p:txBody>
      </p:sp>
      <p:sp>
        <p:nvSpPr>
          <p:cNvPr id="1593963273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6" y="1631155"/>
            <a:ext cx="11155365" cy="456961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045913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48ED49-F288-FB28-2B27-7A0328EF79CE}" type="datetime1">
              <a:rPr lang="de-DE"/>
              <a:t>05.01.2025</a:t>
            </a:fld>
            <a:endParaRPr/>
          </a:p>
        </p:txBody>
      </p:sp>
      <p:sp>
        <p:nvSpPr>
          <p:cNvPr id="197320485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7878260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4CB5DC-121C-3E3E-AA21-4043962A3967}" type="slidenum">
              <a:rPr lang="de-DE"/>
              <a:t>11</a:t>
            </a:fld>
            <a:endParaRPr lang="de-DE"/>
          </a:p>
        </p:txBody>
      </p:sp>
      <p:sp>
        <p:nvSpPr>
          <p:cNvPr id="33819080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17137157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338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CPU vs. GPU</a:t>
            </a:r>
            <a:endParaRPr/>
          </a:p>
        </p:txBody>
      </p:sp>
      <p:sp>
        <p:nvSpPr>
          <p:cNvPr id="1206393117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6" y="1631155"/>
            <a:ext cx="11155365" cy="456961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503807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01EE6B5-4948-0998-A4BD-F768BF8FCD44}" type="datetime1">
              <a:rPr lang="de-DE"/>
              <a:t>05.01.2025</a:t>
            </a:fld>
            <a:endParaRPr/>
          </a:p>
        </p:txBody>
      </p:sp>
      <p:sp>
        <p:nvSpPr>
          <p:cNvPr id="41506594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76038096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CFEA90-F9FC-9DC1-70AC-52CC56813AE4}" type="slidenum">
              <a:rPr lang="de-DE"/>
              <a:t>12</a:t>
            </a:fld>
            <a:endParaRPr lang="de-DE"/>
          </a:p>
        </p:txBody>
      </p:sp>
      <p:sp>
        <p:nvSpPr>
          <p:cNvPr id="1693210240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43752614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158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CPU vs. GPU XL</a:t>
            </a:r>
            <a:endParaRPr sz="1600"/>
          </a:p>
        </p:txBody>
      </p:sp>
      <p:sp>
        <p:nvSpPr>
          <p:cNvPr id="1550331549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6" y="1631155"/>
            <a:ext cx="11155365" cy="456961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460933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58D6C97-8489-9BE1-A78D-586E325B5CBE}" type="datetime1">
              <a:rPr lang="de-DE"/>
              <a:t>05.01.2025</a:t>
            </a:fld>
            <a:endParaRPr/>
          </a:p>
        </p:txBody>
      </p:sp>
      <p:sp>
        <p:nvSpPr>
          <p:cNvPr id="101764975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8384701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DB363-CBF8-6378-C1FF-4B9A4B18FAA4}" type="slidenum">
              <a:rPr lang="de-DE"/>
              <a:t>13</a:t>
            </a:fld>
            <a:endParaRPr lang="de-DE"/>
          </a:p>
        </p:txBody>
      </p:sp>
      <p:sp>
        <p:nvSpPr>
          <p:cNvPr id="173283390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70000" lnSpcReduction="6000"/>
          </a:bodyPr>
          <a:lstStyle/>
          <a:p>
            <a:pPr marL="250836" marR="0" indent="-250836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Inlined SIMD</a:t>
            </a:r>
            <a:endParaRPr sz="1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6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Change: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Inlined all SIMD functions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50886" marR="0" lvl="1" indent="-250836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Benefit: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Minimize function calls and reduce overhead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50836" marR="0" indent="-250836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Transposed Inputs</a:t>
            </a:r>
            <a:endParaRPr sz="1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6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Reordered data for improved memory access efficiency</a:t>
            </a:r>
            <a:endParaRPr sz="1800" strike="noStrike" cap="none" spc="0">
              <a:latin typeface="Arial"/>
              <a:cs typeface="Arial"/>
            </a:endParaRPr>
          </a:p>
          <a:p>
            <a:pPr marL="250836" marR="0" indent="-250836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AVX-512 Implementation</a:t>
            </a:r>
            <a:endParaRPr sz="1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6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Added support to process 16 values at a time (instead of 4)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6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Added padding to ensure parallel processing, even when insufficient data is available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50836" marR="0" indent="-250836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AVX2 Fallback</a:t>
            </a:r>
            <a:endParaRPr sz="1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6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Added AVX2 fallback for systems lacking AVX-512 support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50886" marR="0" lvl="1" indent="-250836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Checks AVX-512 support at runtime for compatibility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09549359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4"/>
            <a:ext cx="5994353" cy="4569617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matmul_simd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x86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is_avx512_supported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()) {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CHUNK_SIZE =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(__m512) /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(DATA_TYPE);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__m512 a, b;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__mmask16 m;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k =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k &lt; mt-&gt;a-&gt;y; k += CHUNK_SIZE) {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m = (__mmask16)((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&lt;&lt; (((k + CHUNK_SIZE) &lt;= mt-&gt;a-&gt;y) ? CHUNK_SIZE : mt-&gt;a-&gt;y - k)) -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a = _mm512_maskz_loadu_ps(m, &amp;amp;mt-&gt;a-&gt;m[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(mt-&gt;i, k, mt-&gt;a-&gt;y)]);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b = _mm512_maskz_loadu_ps(m, &amp;amp;mt-&gt;b-&gt;m[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(mt-&gt;j, k, mt-&gt;b-&gt;y)]);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mt-&gt;c-&gt;m[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(mt-&gt;i, mt-&gt;j, mt-&gt;c-&gt;y)] += _mm512_reduce_add_ps(_mm512_mul_ps(a, b));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}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}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134836380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82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sp>
        <p:nvSpPr>
          <p:cNvPr id="98464070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0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x86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7486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FECC522-44F3-375B-109A-67F0FF50A903}" type="datetime1">
              <a:rPr lang="de-DE"/>
              <a:t>05.01.2025</a:t>
            </a:fld>
            <a:endParaRPr/>
          </a:p>
        </p:txBody>
      </p:sp>
      <p:sp>
        <p:nvSpPr>
          <p:cNvPr id="74440106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43667001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BA7F53-EB59-9BB3-E3C3-A866A78ADA71}" type="slidenum">
              <a:rPr lang="de-DE"/>
              <a:t>14</a:t>
            </a:fld>
            <a:endParaRPr lang="de-DE"/>
          </a:p>
        </p:txBody>
      </p:sp>
      <p:sp>
        <p:nvSpPr>
          <p:cNvPr id="25378126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/>
          <a:lstStyle/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Progress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Added support for AMX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matmul using AMX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Apple AMX Instruction Set</a:t>
            </a:r>
            <a:endParaRPr sz="1600" b="1" strike="noStrike" cap="none" spc="0"/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Integrated into Apple Silicon</a:t>
            </a:r>
            <a:endParaRPr sz="1600" b="0" strike="noStrike" cap="none" spc="0"/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Specialized matrix multiplication engine</a:t>
            </a:r>
            <a:endParaRPr sz="1600" b="0" strike="noStrike" cap="none" spc="0"/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Optimized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AI and ML tasks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15970866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Benefits</a:t>
            </a:r>
            <a:endParaRPr sz="1600" b="1" strike="noStrike" cap="none" spc="0"/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Accelerates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matrix-heavy operations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Imporves performace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Imporves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power consumption</a:t>
            </a: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0" lv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Challenges</a:t>
            </a:r>
            <a:endParaRPr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Reverse Engineering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Relying on a personal GitHub repo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sitory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Lack Of Documentation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061949" marR="0" lvl="2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Difficult implementation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Difficult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troubleshooting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23445725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SIMD</a:t>
            </a:r>
            <a:endParaRPr sz="2400"/>
          </a:p>
        </p:txBody>
      </p:sp>
      <p:sp>
        <p:nvSpPr>
          <p:cNvPr id="102147249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ARM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77055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57C96C-1A5A-B94D-07A5-A63D8A2EB1A6}" type="datetime1">
              <a:rPr lang="de-DE"/>
              <a:t>05.01.2025</a:t>
            </a:fld>
            <a:endParaRPr/>
          </a:p>
        </p:txBody>
      </p:sp>
      <p:sp>
        <p:nvSpPr>
          <p:cNvPr id="19058179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02858041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DD68B1-82B8-592D-7BAD-E26045A0B314}" type="slidenum">
              <a:rPr lang="de-DE"/>
              <a:t>15</a:t>
            </a:fld>
            <a:endParaRPr lang="de-DE"/>
          </a:p>
        </p:txBody>
      </p:sp>
      <p:sp>
        <p:nvSpPr>
          <p:cNvPr id="189296762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3273729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sp>
        <p:nvSpPr>
          <p:cNvPr id="49446654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6" y="1631155"/>
            <a:ext cx="11155365" cy="456961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1445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89A086-D666-196E-8833-9020325791DE}" type="datetime1">
              <a:rPr lang="de-DE"/>
              <a:t>05.01.2025</a:t>
            </a:fld>
            <a:endParaRPr/>
          </a:p>
        </p:txBody>
      </p:sp>
      <p:sp>
        <p:nvSpPr>
          <p:cNvPr id="68616546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5967493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FFDA63-01B2-FDD1-C11A-512869182C1A}" type="slidenum">
              <a:rPr lang="de-DE"/>
              <a:t>16</a:t>
            </a:fld>
            <a:endParaRPr lang="de-DE"/>
          </a:p>
        </p:txBody>
      </p:sp>
      <p:sp>
        <p:nvSpPr>
          <p:cNvPr id="1776645406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19505485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0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r>
              <a:rPr/>
              <a:t> XL</a:t>
            </a:r>
            <a:endParaRPr/>
          </a:p>
        </p:txBody>
      </p:sp>
      <p:sp>
        <p:nvSpPr>
          <p:cNvPr id="1392261842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6" y="1631155"/>
            <a:ext cx="11155365" cy="456961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434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888C51-F002-574C-84BF-DBC537ED7CFF}" type="datetime1">
              <a:rPr lang="de-DE"/>
              <a:t>05.01.2025</a:t>
            </a:fld>
            <a:endParaRPr/>
          </a:p>
        </p:txBody>
      </p:sp>
      <p:sp>
        <p:nvSpPr>
          <p:cNvPr id="5518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575014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06D2E-3C4D-6E6A-8615-539ECFC48E96}" type="slidenum">
              <a:rPr lang="de-DE"/>
              <a:t>17</a:t>
            </a:fld>
            <a:endParaRPr lang="de-DE"/>
          </a:p>
        </p:txBody>
      </p:sp>
      <p:sp>
        <p:nvSpPr>
          <p:cNvPr id="3469270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Framework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ICPX vs. Clang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Eliminate memory transfer overhead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(WIP)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r>
              <a:rPr sz="1600" b="0" i="0" u="none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️</a:t>
            </a:r>
            <a:endParaRPr sz="1600" b="0" i="0" u="none">
              <a:solidFill>
                <a:srgbClr val="00B050"/>
              </a:solidFill>
              <a:latin typeface="Noto Emoji"/>
              <a:ea typeface="Noto Emoji"/>
              <a:cs typeface="Noto Emoji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(OpenMP GPU offload target</a:t>
            </a:r>
            <a:r>
              <a:rPr sz="1600" b="0" i="0" u="none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Noto Emoji"/>
                <a:ea typeface="Noto Emoji"/>
                <a:cs typeface="Noto Emoji"/>
              </a:rPr>
              <a:t>✔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Apple AMX Instruction Set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(WIP)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lvl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FFC000"/>
                </a:solidFill>
                <a:latin typeface="Noto Emoji"/>
                <a:ea typeface="Noto Emoji"/>
                <a:cs typeface="Noto Emoji"/>
              </a:rPr>
              <a:t>🚧</a:t>
            </a:r>
            <a:endParaRPr sz="1600" b="0" i="0" u="none" strike="noStrike" cap="none" spc="0">
              <a:solidFill>
                <a:srgbClr val="FFC000"/>
              </a:solidFill>
              <a:latin typeface="Arial"/>
              <a:cs typeface="Arial"/>
            </a:endParaRPr>
          </a:p>
          <a:p>
            <a:pPr marL="661897" marR="0" lvl="1" indent="-261847" algn="l" defTabSz="914400">
              <a:lnSpc>
                <a:spcPct val="110000"/>
              </a:lnSpc>
              <a:spcBef>
                <a:spcPts val="0"/>
              </a:spcBef>
              <a:spcAft>
                <a:spcPts val="1196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Prepare SIMD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integers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(WIP)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(Apple M3 Pro NPU)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9828041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Outlook</a:t>
            </a:r>
            <a:endParaRPr/>
          </a:p>
        </p:txBody>
      </p:sp>
      <p:sp>
        <p:nvSpPr>
          <p:cNvPr id="48576695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8686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Work In Progress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93662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6CBA63-0A36-8CB4-C741-3C65FDA2D54D}" type="datetime1">
              <a:rPr lang="de-DE"/>
              <a:t>05.01.2025</a:t>
            </a:fld>
            <a:endParaRPr/>
          </a:p>
        </p:txBody>
      </p:sp>
      <p:sp>
        <p:nvSpPr>
          <p:cNvPr id="68185280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338338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8DB111-9F46-201B-2DD8-D42077484FD5}" type="slidenum">
              <a:rPr lang="de-DE"/>
              <a:t>2</a:t>
            </a:fld>
            <a:endParaRPr lang="de-DE"/>
          </a:p>
        </p:txBody>
      </p:sp>
      <p:sp>
        <p:nvSpPr>
          <p:cNvPr id="1437699957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</a:t>
            </a:r>
            <a:r>
              <a:rPr sz="1800"/>
              <a:t> &amp; Benchmark</a:t>
            </a:r>
            <a:endParaRPr sz="1800"/>
          </a:p>
        </p:txBody>
      </p:sp>
      <p:sp>
        <p:nvSpPr>
          <p:cNvPr id="383118193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38097299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Outlook</a:t>
            </a:r>
            <a:endParaRPr/>
          </a:p>
        </p:txBody>
      </p:sp>
      <p:sp>
        <p:nvSpPr>
          <p:cNvPr id="121897310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28650708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endParaRPr sz="1800"/>
          </a:p>
        </p:txBody>
      </p:sp>
      <p:sp>
        <p:nvSpPr>
          <p:cNvPr id="2127990413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78973713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sp>
        <p:nvSpPr>
          <p:cNvPr id="1403299929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2023239655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2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619300602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7" y="5248929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18085192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89" y="1632183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002452478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1" y="1632183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20552836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89" y="2355531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247662451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1" y="2355531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12574735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89" y="452557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324725747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1" y="4525579"/>
            <a:ext cx="307840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91612624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89" y="3078882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37927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1" y="3078882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742608531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89" y="3802230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273502404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1" y="3802230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7959164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89" y="524892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0257913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1" y="5248929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12270810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Outline</a:t>
            </a:r>
            <a:endParaRPr sz="2400"/>
          </a:p>
        </p:txBody>
      </p:sp>
      <p:sp>
        <p:nvSpPr>
          <p:cNvPr id="25525683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58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4. Presentation</a:t>
            </a:r>
            <a:endParaRPr sz="1600"/>
          </a:p>
        </p:txBody>
      </p:sp>
      <p:sp>
        <p:nvSpPr>
          <p:cNvPr id="1953851608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1800"/>
          </a:p>
        </p:txBody>
      </p:sp>
      <p:sp>
        <p:nvSpPr>
          <p:cNvPr id="149099277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40762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068912-589E-0C08-7E7F-6AE3A5F28EF2}" type="datetime1">
              <a:rPr lang="de-DE"/>
              <a:t>05.01.2025</a:t>
            </a:fld>
            <a:endParaRPr/>
          </a:p>
        </p:txBody>
      </p:sp>
      <p:sp>
        <p:nvSpPr>
          <p:cNvPr id="64197225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88312110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BA6A63-19C9-E620-F00D-E38FCC2BEF58}" type="slidenum">
              <a:rPr lang="de-DE"/>
              <a:t>3</a:t>
            </a:fld>
            <a:endParaRPr lang="de-DE"/>
          </a:p>
        </p:txBody>
      </p:sp>
      <p:sp>
        <p:nvSpPr>
          <p:cNvPr id="480301794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5000" lnSpcReduction="3000"/>
          </a:bodyPr>
          <a:lstStyle/>
          <a:p>
            <a:pPr marL="283878" marR="0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Inlining</a:t>
            </a:r>
            <a:endParaRPr sz="1800" b="1" strike="noStrike" cap="none" spc="0">
              <a:latin typeface="Arial"/>
              <a:cs typeface="Arial"/>
            </a:endParaRPr>
          </a:p>
          <a:p>
            <a:pPr marL="683928" marR="0" lvl="1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Minimize overhead caused by function calls</a:t>
            </a:r>
            <a:endParaRPr sz="1800" b="0" strike="noStrike" cap="none" spc="0">
              <a:latin typeface="Arial"/>
              <a:cs typeface="Arial"/>
            </a:endParaRPr>
          </a:p>
          <a:p>
            <a:pPr marL="683928" marR="0" lvl="1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Inlined all utility functions</a:t>
            </a:r>
            <a:endParaRPr sz="1800" b="0" strike="noStrike" cap="none" spc="0">
              <a:latin typeface="Arial"/>
              <a:cs typeface="Arial"/>
            </a:endParaRPr>
          </a:p>
          <a:p>
            <a:pPr marL="283878" marR="0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 Type Flexibility</a:t>
            </a:r>
            <a:endParaRPr sz="1800" b="1" strike="noStrike" cap="none" spc="0">
              <a:latin typeface="Arial"/>
              <a:cs typeface="Arial"/>
            </a:endParaRPr>
          </a:p>
          <a:p>
            <a:pPr marL="683928" marR="0" lvl="1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Enable the use of integers when working with quantized weights</a:t>
            </a:r>
            <a:endParaRPr sz="1800" b="0" strike="noStrike" cap="none" spc="0">
              <a:latin typeface="Arial"/>
              <a:cs typeface="Arial"/>
            </a:endParaRPr>
          </a:p>
          <a:p>
            <a:pPr marL="683928" marR="0" lvl="1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Began implementing support for diverse data types</a:t>
            </a:r>
            <a:endParaRPr sz="1800" b="0" strike="noStrike" cap="none" spc="0">
              <a:latin typeface="Arial"/>
              <a:cs typeface="Arial"/>
            </a:endParaRPr>
          </a:p>
          <a:p>
            <a:pPr marL="283878" marR="0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Smart Multithreading Implementation</a:t>
            </a:r>
            <a:endParaRPr sz="1800" b="1" strike="noStrike" cap="none" spc="0">
              <a:latin typeface="Arial"/>
              <a:cs typeface="Arial"/>
            </a:endParaRPr>
          </a:p>
          <a:p>
            <a:pPr marL="683928" marR="0" lvl="1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Mitigate unnecessary synchronization overhead</a:t>
            </a:r>
            <a:endParaRPr sz="1800" b="0" strike="noStrike" cap="none" spc="0">
              <a:latin typeface="Arial"/>
              <a:cs typeface="Arial"/>
            </a:endParaRPr>
          </a:p>
          <a:p>
            <a:pPr marL="683928" marR="0" lvl="1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Applied multithreading only under significant load</a:t>
            </a:r>
            <a:endParaRPr sz="1800" b="0" strike="noStrike" cap="none" spc="0">
              <a:latin typeface="Arial"/>
              <a:cs typeface="Arial"/>
            </a:endParaRPr>
          </a:p>
        </p:txBody>
      </p:sp>
      <p:sp>
        <p:nvSpPr>
          <p:cNvPr id="665002580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5"/>
            <a:ext cx="5994352" cy="4569618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j,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y)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DATA_TYPE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INT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DATA_TYPE;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else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float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DATA_TYPE;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matrix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x;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y;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DATA_TYPE *m;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} matrix;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(THREADS &gt; c-&gt;y) {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single_core =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1907211477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2400"/>
          </a:p>
        </p:txBody>
      </p:sp>
      <p:sp>
        <p:nvSpPr>
          <p:cNvPr id="109124557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618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1 / 2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079583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41C6100-B04E-EA10-4B66-C39F78CB48FC}" type="datetime1">
              <a:rPr lang="de-DE"/>
              <a:t>05.01.2025</a:t>
            </a:fld>
            <a:endParaRPr/>
          </a:p>
        </p:txBody>
      </p:sp>
      <p:sp>
        <p:nvSpPr>
          <p:cNvPr id="51856945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4159409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41F70F-D41A-B396-8FB4-BCA552A25C84}" type="slidenum">
              <a:rPr lang="de-DE"/>
              <a:t>4</a:t>
            </a:fld>
            <a:endParaRPr lang="de-DE"/>
          </a:p>
        </p:txBody>
      </p:sp>
      <p:sp>
        <p:nvSpPr>
          <p:cNvPr id="53023068" name="Titel 12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2400"/>
          </a:p>
        </p:txBody>
      </p:sp>
      <p:pic>
        <p:nvPicPr>
          <p:cNvPr id="77593319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3246969" y="1631155"/>
            <a:ext cx="5700440" cy="3951163"/>
          </a:xfrm>
          <a:prstGeom prst="rect">
            <a:avLst/>
          </a:prstGeom>
        </p:spPr>
      </p:pic>
      <p:sp>
        <p:nvSpPr>
          <p:cNvPr id="106692443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11157745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marL="283879" marR="0" indent="-283879" algn="ctr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Implemented </a:t>
            </a:r>
            <a:r>
              <a:rPr sz="18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make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config</a:t>
            </a:r>
            <a:r>
              <a:rPr lang="de-DE" sz="18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for a user-friendly option selection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4116928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2 / 2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67131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9BD1FF-D2C1-CC36-1432-BD1D1A6B315B}" type="datetime1">
              <a:rPr lang="de-DE"/>
              <a:t>05.01.2025</a:t>
            </a:fld>
            <a:endParaRPr/>
          </a:p>
        </p:txBody>
      </p:sp>
      <p:sp>
        <p:nvSpPr>
          <p:cNvPr id="110843292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136616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25E107-83A2-963C-BE92-DAEF8D807771}" type="slidenum">
              <a:rPr lang="de-DE"/>
              <a:t>5</a:t>
            </a:fld>
            <a:endParaRPr lang="de-DE"/>
          </a:p>
        </p:txBody>
      </p:sp>
      <p:sp>
        <p:nvSpPr>
          <p:cNvPr id="1947700977" name="Titel 5"/>
          <p:cNvSpPr>
            <a:spLocks noGrp="1"/>
          </p:cNvSpPr>
          <p:nvPr>
            <p:ph type="title"/>
          </p:nvPr>
        </p:nvSpPr>
        <p:spPr bwMode="auto">
          <a:xfrm>
            <a:off x="518315" y="301185"/>
            <a:ext cx="6853382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r>
              <a:rPr/>
              <a:t> &amp; Benchmark</a:t>
            </a:r>
            <a:endParaRPr/>
          </a:p>
        </p:txBody>
      </p:sp>
      <p:sp>
        <p:nvSpPr>
          <p:cNvPr id="120283913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48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 Overview</a:t>
            </a:r>
            <a:endParaRPr/>
          </a:p>
        </p:txBody>
      </p:sp>
      <p:graphicFrame>
        <p:nvGraphicFramePr>
          <p:cNvPr id="1932682063" name=""/>
          <p:cNvGraphicFramePr>
            <a:graphicFrameLocks xmlns:a="http://schemas.openxmlformats.org/drawingml/2006/main"/>
          </p:cNvGraphicFramePr>
          <p:nvPr/>
        </p:nvGraphicFramePr>
        <p:xfrm>
          <a:off x="853486" y="2489834"/>
          <a:ext cx="10269128" cy="14630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CPU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(performance) cores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threads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AMD Ryzen 7 3800XT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7. Juli 2020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105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16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Apple M3 Pro 11-Core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30. Oktober 2023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27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Intel Core i7 1065G7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1. Juni 2019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</a:tr>
            </a:tbl>
          </a:graphicData>
        </a:graphic>
      </p:graphicFrame>
      <p:graphicFrame>
        <p:nvGraphicFramePr>
          <p:cNvPr id="924621424" name=""/>
          <p:cNvGraphicFramePr>
            <a:graphicFrameLocks xmlns:a="http://schemas.openxmlformats.org/drawingml/2006/main"/>
          </p:cNvGraphicFramePr>
          <p:nvPr/>
        </p:nvGraphicFramePr>
        <p:xfrm>
          <a:off x="853486" y="4270374"/>
          <a:ext cx="10269128" cy="10972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GPU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</a:t>
                      </a: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CUDA cores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Base Clock (MHz)</a:t>
                      </a:r>
                      <a:endParaRPr sz="14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</a:rPr>
                        <a:t>NVIDIA GeForce RTX 2080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20. </a:t>
                      </a: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September 2018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215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2944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333333"/>
                          </a:solidFill>
                          <a:latin typeface="Arial"/>
                          <a:ea typeface="Arial"/>
                          <a:cs typeface="Arial"/>
                        </a:rPr>
                        <a:t>1515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NVIDIA GeForce MX350</a:t>
                      </a:r>
                      <a:endParaRPr sz="1400" b="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10. February 2020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640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1354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0540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282B5C7-C950-0F24-5912-0F1E762BBC86}" type="datetime1">
              <a:rPr lang="de-DE"/>
              <a:t>05.01.2025</a:t>
            </a:fld>
            <a:endParaRPr/>
          </a:p>
        </p:txBody>
      </p:sp>
      <p:sp>
        <p:nvSpPr>
          <p:cNvPr id="114480349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3355773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22A8E9D6-2377-BD08-7E91-99238FF9C610}" type="slidenum">
              <a:rPr lang="de-DE"/>
              <a:t>6</a:t>
            </a:fld>
            <a:endParaRPr lang="de-DE"/>
          </a:p>
        </p:txBody>
      </p:sp>
      <p:sp>
        <p:nvSpPr>
          <p:cNvPr id="1270184709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44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 &amp; Benchmark</a:t>
            </a:r>
            <a:endParaRPr/>
          </a:p>
        </p:txBody>
      </p:sp>
      <p:sp>
        <p:nvSpPr>
          <p:cNvPr id="1604805265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7" y="1631156"/>
            <a:ext cx="3568820" cy="4569617"/>
          </a:xfrm>
        </p:spPr>
        <p:txBody>
          <a:bodyPr/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Batch size: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1</a:t>
            </a:r>
            <a:endParaRPr sz="1400" strike="noStrike" cap="none" spc="0"/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Epochs: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128</a:t>
            </a:r>
            <a:endParaRPr lang="de-DE"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ICPX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Intel oneAPI C++ Compiler</a:t>
            </a:r>
            <a:endParaRPr sz="1400" strike="noStrike" cap="none" spc="0">
              <a:latin typeface="Arial"/>
              <a:cs typeface="Arial"/>
            </a:endParaRPr>
          </a:p>
        </p:txBody>
      </p:sp>
      <p:sp>
        <p:nvSpPr>
          <p:cNvPr id="1952551844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1" y="1631156"/>
            <a:ext cx="3568820" cy="4569617"/>
          </a:xfrm>
        </p:spPr>
        <p:txBody>
          <a:bodyPr/>
          <a:lstStyle/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XL</a:t>
            </a:r>
            <a:r>
              <a:rPr sz="1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sz="1400" strike="noStrike" cap="none" spc="0"/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sz="1400" strike="noStrike" cap="none" spc="0"/>
              <a:t>)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mage dimensions of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32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x30)</a:t>
            </a:r>
            <a:r>
              <a:rPr lang="de-DE" sz="1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endParaRPr sz="1400" strike="noStrike" cap="none" spc="0"/>
          </a:p>
        </p:txBody>
      </p:sp>
      <p:sp>
        <p:nvSpPr>
          <p:cNvPr id="1669410502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79" y="1631156"/>
            <a:ext cx="3568820" cy="4569617"/>
          </a:xfrm>
        </p:spPr>
        <p:txBody>
          <a:bodyPr/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Old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de-DE"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Total time (last presentation</a:t>
            </a:r>
            <a:r>
              <a:rPr sz="1400" strike="noStrike" cap="none" spc="0">
                <a:latin typeface="Arial"/>
                <a:cs typeface="Arial"/>
              </a:rPr>
              <a:t>)</a:t>
            </a:r>
            <a:endParaRPr sz="1400" strike="noStrike" cap="none" spc="0">
              <a:latin typeface="Arial"/>
              <a:cs typeface="Arial"/>
            </a:endParaRPr>
          </a:p>
        </p:txBody>
      </p:sp>
      <p:sp>
        <p:nvSpPr>
          <p:cNvPr id="1752815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086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Benchmark Overview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51869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702E20-18A5-64BC-EEA8-1962940FA845}" type="datetime1">
              <a:rPr lang="de-DE"/>
              <a:t>05.01.2025</a:t>
            </a:fld>
            <a:endParaRPr/>
          </a:p>
        </p:txBody>
      </p:sp>
      <p:sp>
        <p:nvSpPr>
          <p:cNvPr id="205216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959229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454D9CE-02DC-39A3-5B7C-C5B80B471E33}" type="slidenum">
              <a:rPr lang="de-DE"/>
              <a:t>7</a:t>
            </a:fld>
            <a:endParaRPr lang="de-DE"/>
          </a:p>
        </p:txBody>
      </p:sp>
      <p:sp>
        <p:nvSpPr>
          <p:cNvPr id="848041075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51850844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83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1 / 2</a:t>
            </a:r>
            <a:endParaRPr/>
          </a:p>
        </p:txBody>
      </p:sp>
      <p:sp>
        <p:nvSpPr>
          <p:cNvPr id="1977720509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39818" marR="0" lvl="0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Finalized CUDA Implementation</a:t>
            </a:r>
            <a:endParaRPr sz="18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39868" marR="0" lvl="1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Change:</a:t>
            </a:r>
            <a:r>
              <a:rPr lang="en-GB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Adjusted maxpool output dimensions to ensure compatibility with CUDA kernels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39868" marR="0" lvl="1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en-GB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r>
              <a:rPr lang="en-GB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 the last missing function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39918" marR="0" lvl="2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flatten</a:t>
            </a:r>
            <a:r>
              <a:rPr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</a:t>
            </a:r>
            <a:r>
              <a:rPr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len, matrix *c)</a:t>
            </a:r>
            <a:r>
              <a:rPr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39818" marR="0" lvl="0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800" b="1" strike="noStrike" cap="none" spc="0"/>
              <a:t>Increased </a:t>
            </a:r>
            <a:r>
              <a:rPr lang="en-GB" sz="1800" b="1" strike="noStrike" cap="none" spc="0"/>
              <a:t>CUDA Thread Count</a:t>
            </a:r>
            <a:endParaRPr sz="1800" b="1" strike="noStrike" cap="none" spc="0"/>
          </a:p>
          <a:p>
            <a:pPr marL="639868" marR="0" lvl="1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800" b="0" strike="noStrike" cap="none" spc="0"/>
              <a:t>Optimized utilization of the massive parallelism offered by GPU cores</a:t>
            </a:r>
            <a:endParaRPr sz="1800" b="0" strike="noStrike" cap="none" spc="0"/>
          </a:p>
          <a:p>
            <a:pPr marL="239818" marR="0" lvl="0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800" b="1" strike="noStrike" cap="none" spc="0"/>
              <a:t>GPU Memory Management</a:t>
            </a:r>
            <a:endParaRPr sz="1800" b="1" strike="noStrike" cap="none" spc="0"/>
          </a:p>
          <a:p>
            <a:pPr marL="639868" marR="0" lvl="1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800" strike="noStrike" cap="none" spc="0"/>
              <a:t>Enabled main function to allocate matrices directly in GPU memory</a:t>
            </a:r>
            <a:endParaRPr sz="1800" strike="noStrike" cap="none" spc="0"/>
          </a:p>
          <a:p>
            <a:pPr marL="239818" marR="0" lvl="0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IO Matrices Copied To GPU </a:t>
            </a:r>
            <a:r>
              <a:rPr lang="en-GB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</a:t>
            </a:r>
            <a:r>
              <a:rPr lang="en-GB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Main Function</a:t>
            </a:r>
            <a:endParaRPr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39868" marR="0" lvl="1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Moved allocations outside the main loop to enhance performance and centralization</a:t>
            </a:r>
            <a:endParaRPr sz="1800" strike="noStrike" cap="none" spc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158739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801089-5C76-C518-8B7C-817F947C26BC}" type="datetime1">
              <a:rPr lang="de-DE"/>
              <a:t>05.01.2025</a:t>
            </a:fld>
            <a:endParaRPr/>
          </a:p>
        </p:txBody>
      </p:sp>
      <p:sp>
        <p:nvSpPr>
          <p:cNvPr id="97979249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4270233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E3E24DC-EA16-6623-2B8C-A1CDEE8F5E12}" type="slidenum">
              <a:rPr lang="de-DE"/>
              <a:t>8</a:t>
            </a:fld>
            <a:endParaRPr lang="de-DE"/>
          </a:p>
        </p:txBody>
      </p:sp>
      <p:sp>
        <p:nvSpPr>
          <p:cNvPr id="1939794907" name="Textplatzhalter 6"/>
          <p:cNvSpPr>
            <a:spLocks noGrp="1"/>
          </p:cNvSpPr>
          <p:nvPr/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>
            <a:lvl1pPr mar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5891407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65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56217030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sz="1600" b="0">
                <a:latin typeface="Arial"/>
                <a:cs typeface="Arial"/>
              </a:rPr>
              <a:t>2 / 2</a:t>
            </a:r>
            <a:endParaRPr sz="1600" b="0">
              <a:latin typeface="Arial"/>
              <a:cs typeface="Arial"/>
            </a:endParaRPr>
          </a:p>
        </p:txBody>
      </p:sp>
      <p:sp>
        <p:nvSpPr>
          <p:cNvPr id="652310591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/>
          <a:lstStyle/>
          <a:p>
            <a:pPr marL="283879" marR="0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Performance Bottlenecks</a:t>
            </a:r>
            <a:endParaRPr sz="18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83929" marR="0" lvl="1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/>
                <a:latin typeface="Arial"/>
                <a:ea typeface="Arial"/>
                <a:cs typeface="Arial"/>
              </a:rPr>
              <a:t>Frequent use of </a:t>
            </a:r>
            <a:r>
              <a:rPr lang="de-DE" sz="1800" b="0" i="0" u="none" strike="noStrike" cap="none" spc="0">
                <a:solidFill/>
                <a:latin typeface="Arial"/>
                <a:ea typeface="Arial"/>
                <a:cs typeface="Arial"/>
              </a:rPr>
              <a:t>cudaMalloc</a:t>
            </a:r>
            <a:r>
              <a:rPr lang="de-DE" sz="1800" b="0" i="0" u="none" strike="noStrike" cap="none" spc="0">
                <a:solidFill/>
                <a:latin typeface="Arial"/>
                <a:ea typeface="Arial"/>
                <a:cs typeface="Arial"/>
              </a:rPr>
              <a:t> and </a:t>
            </a:r>
            <a:r>
              <a:rPr lang="de-DE" sz="1800" b="0" i="0" u="none" strike="noStrike" cap="none" spc="0">
                <a:solidFill/>
                <a:latin typeface="Arial"/>
                <a:ea typeface="Arial"/>
                <a:cs typeface="Arial"/>
              </a:rPr>
              <a:t>cudaMemcpy</a:t>
            </a:r>
            <a:r>
              <a:rPr lang="de-DE" sz="1800" b="0" i="0" u="none" strike="noStrike" cap="none" spc="0">
                <a:solidFill/>
                <a:latin typeface="Arial"/>
                <a:ea typeface="Arial"/>
                <a:cs typeface="Arial"/>
              </a:rPr>
              <a:t> for calculation matrices</a:t>
            </a:r>
            <a:endParaRPr sz="1800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683929" marR="0" lvl="1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Significant overhead impacts overall performance</a:t>
            </a:r>
            <a:endParaRPr sz="1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3879" marR="0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Proposed Improvements</a:t>
            </a:r>
            <a:endParaRPr sz="18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83929" marR="0" lvl="1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Further centralize memory allocation</a:t>
            </a:r>
            <a:endParaRPr sz="1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83929" marR="0" lvl="1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800" strike="noStrike" cap="none" spc="0"/>
              <a:t>Eliminate memory transfer overhead during calculations</a:t>
            </a:r>
            <a:endParaRPr sz="18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3394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7DFCBE7-808A-CD99-6B71-10FF97AEC404}" type="datetime1">
              <a:rPr lang="de-DE"/>
              <a:t>05.01.2025</a:t>
            </a:fld>
            <a:endParaRPr/>
          </a:p>
        </p:txBody>
      </p:sp>
      <p:sp>
        <p:nvSpPr>
          <p:cNvPr id="3507593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8747598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3398C19-E958-B20A-2A59-321671527175}" type="slidenum">
              <a:rPr lang="de-DE"/>
              <a:t>9</a:t>
            </a:fld>
            <a:endParaRPr lang="de-DE"/>
          </a:p>
        </p:txBody>
      </p:sp>
      <p:sp>
        <p:nvSpPr>
          <p:cNvPr id="129457969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60613648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2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CUDA</a:t>
            </a:r>
            <a:endParaRPr/>
          </a:p>
        </p:txBody>
      </p:sp>
      <p:sp>
        <p:nvSpPr>
          <p:cNvPr id="909993645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6" y="1631155"/>
            <a:ext cx="11155365" cy="456961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>Robert Kagan</cp:lastModifiedBy>
  <cp:revision>146</cp:revision>
  <dcterms:created xsi:type="dcterms:W3CDTF">2021-11-18T07:49:57Z</dcterms:created>
  <dcterms:modified xsi:type="dcterms:W3CDTF">2025-01-05T19:06:54Z</dcterms:modified>
</cp:coreProperties>
</file>