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2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1EBBBCC-DAD2-459C-BE2E-F6DE35CF9A28}">
  <a:tblStyle styleId="{91EBBBCC-DAD2-459C-BE2E-F6DE35CF9A28}" styleName="Dark Style 2 - Accent 3/Accent 4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  <a:fill>
          <a:solidFill>
            <a:schemeClr val="accent3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12700">
              <a:noFill/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57" d="100"/>
          <a:sy n="157" d="100"/>
        </p:scale>
        <p:origin x="624" y="168"/>
      </p:cViewPr>
      <p:guideLst>
        <p:guide pos="3840"/>
        <p:guide pos="2160" orient="horz"/>
        <p:guide pos="2260" orient="horz"/>
        <p:guide pos="3940"/>
        <p:guide pos="2360" orient="horz"/>
        <p:guide pos="4040"/>
        <p:guide pos="24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 /><Relationship Id="rId31" Type="http://schemas.openxmlformats.org/officeDocument/2006/relationships/tableStyles" Target="tableStyles.xml" /><Relationship Id="rId3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ECA62E-2216-4960-A875-4D2633F4A404}" type="datetimeFigureOut">
              <a:rPr lang="de-DE"/>
              <a:t>13.07.22</a:t>
            </a:fld>
            <a:endParaRPr lang="de-DE"/>
          </a:p>
        </p:txBody>
      </p:sp>
      <p:sp>
        <p:nvSpPr>
          <p:cNvPr id="4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1F93703-73BA-47D5-8B02-C172375928DA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33D94F-B1C9-4878-B85E-A1352B728AA4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4EAB4A-515B-9750-0E57-417446B22CC2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701860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726337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575759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3F2F9F-D72E-DD06-16EE-E86A4DDCE3DF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22827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553264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232842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EAE12D-AFB5-498C-EAB6-41A9974782D7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43885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960968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340146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C39643-D482-FD86-F2AF-2D748E5872E3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19958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150315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70704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AC7E5-8B7C-D0AA-0B83-D2726C7D2549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22851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767461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67347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6E75F0-2418-72B3-CEDD-F13F093EBFEB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1E6362-D219-6349-9FB8-C31CE632CF8F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768958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613663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3327904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7F036D-C2E2-695B-2601-D8C2CEAC4281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5262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223093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217605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BAD1E1-FDE7-C3C6-B695-B832F0CDA42F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6885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029999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507741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DF209E-B45C-CF1F-6B7A-9969855543CB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963100-8331-4712-2016-7C05C908E6CE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98903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324793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839488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E824F6-C8CD-2811-02C4-A0CD3C260F37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88390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58535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664725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7D7E9E-31E6-43DF-04EF-73FD4449E23C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9628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301926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96560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A41890-0070-6DC8-C5DA-0AB2C9B9F247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27446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433844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396733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ABFAFA-087F-296C-3B17-523B63DEC665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34771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960889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892418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3A33B4-3319-5C4A-6632-5D74D02091F1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FBCFF4-1AE6-D41E-DFA4-B644E3C7832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2AAD4C-A573-E1C9-2252-2D24B2BE0BB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9CCA82-C61F-5617-B0D9-A84E8561AB4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09B6A5-F34D-FF51-875B-F203FEA47FD6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16767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82010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51056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00A690-97E7-B083-3D54-AFBBDC0F5739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37838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867167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2076211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98C2BA-0B10-C685-FF58-81FCF1F2273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261886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50325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12165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78614D-5528-90E3-1166-EC32819EE7E2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27817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152652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16549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C11812-B405-F0E4-D437-1402958FA2E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" name="Textplatzhalter 16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65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Willkommen</a:t>
            </a:r>
            <a:endParaRPr/>
          </a:p>
        </p:txBody>
      </p:sp>
      <p:sp>
        <p:nvSpPr>
          <p:cNvPr id="56" name="Rechteck 55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7" name="Gruppieren 56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0" name="Gruppieren 59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4" name="Gerader Verbinder 83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" name="Gruppieren 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140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1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2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3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4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5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6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7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8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9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0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1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2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3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4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5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6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7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8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9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0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00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Bildfolie | mit Stör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518319" y="3431381"/>
            <a:ext cx="3571200" cy="2769394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grpSp>
        <p:nvGrpSpPr>
          <p:cNvPr id="4" name="Gruppieren 3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8" name="Gruppieren 7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2" name="Gruppieren 11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3" name="Gerader Verbinder 32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1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F436CA-16E8-A358-E65C-7FDD5A665D38}" type="datetime1">
              <a:rPr lang="de-DE"/>
              <a:t>20.01.2025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11157746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2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51B9765-84F9-D293-34C7-70BEB676AABB}" type="datetime1">
              <a:rPr lang="de-DE"/>
              <a:t>20.01.2025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4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1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3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C87F6B6-7C1B-A7F3-DA1C-689FF71EEF51}" type="datetime1">
              <a:rPr lang="de-DE"/>
              <a:t>20.01.2025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8106305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5" name="Bildplatzhalter 8"/>
          <p:cNvSpPr>
            <a:spLocks noGrp="1"/>
          </p:cNvSpPr>
          <p:nvPr>
            <p:ph type="pic" sz="quarter" idx="29" hasCustomPrompt="1"/>
          </p:nvPr>
        </p:nvSpPr>
        <p:spPr bwMode="auto">
          <a:xfrm>
            <a:off x="4312311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30"/>
          </p:nvPr>
        </p:nvSpPr>
        <p:spPr bwMode="auto"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8FE6EA-05D7-2FD3-EEAF-E32B8312642F}" type="datetime1">
              <a:rPr lang="de-DE"/>
              <a:t>20.01.2025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23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11155366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CF7889-1489-45D3-D6C7-CAA8A0E49245}" type="datetime1">
              <a:rPr lang="de-DE"/>
              <a:t>20.01.2025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Inhaltsplatzhalter 7"/>
          <p:cNvSpPr>
            <a:spLocks noGrp="1"/>
          </p:cNvSpPr>
          <p:nvPr>
            <p:ph sz="quarter" idx="39" hasCustomPrompt="1"/>
          </p:nvPr>
        </p:nvSpPr>
        <p:spPr bwMode="auto">
          <a:xfrm>
            <a:off x="6206330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mit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9608166-6D3D-3ADF-5922-F5E6CF4825B8}" type="datetime1">
              <a:rPr lang="de-DE"/>
              <a:t>20.01.2025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 bwMode="auto">
          <a:xfrm>
            <a:off x="8104861" y="1631156"/>
            <a:ext cx="3571200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Inhaltsplatzhalter 7"/>
          <p:cNvSpPr>
            <a:spLocks noGrp="1"/>
          </p:cNvSpPr>
          <p:nvPr>
            <p:ph sz="quarter" idx="16" hasCustomPrompt="1"/>
          </p:nvPr>
        </p:nvSpPr>
        <p:spPr bwMode="auto">
          <a:xfrm>
            <a:off x="518317" y="1631157"/>
            <a:ext cx="7363752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1AD5B0-11A8-EEA5-3DFC-7E8F6101BE63}" type="datetime1">
              <a:rPr lang="de-DE"/>
              <a:t>20.01.2025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0" name="Textplatzhalter 9"/>
          <p:cNvSpPr>
            <a:spLocks noGrp="1"/>
          </p:cNvSpPr>
          <p:nvPr>
            <p:ph type="body" sz="quarter" idx="23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1" name="Freihandform: Form 60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grpSp>
        <p:nvGrpSpPr>
          <p:cNvPr id="11" name="Gruppieren 10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7" name="Gruppieren 16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0" name="Gruppieren 19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3" name="Gruppieren 22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6" name="Gruppieren 25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9" name="Gruppieren 28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2" name="Gruppieren 31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5" name="Gruppieren 34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8" name="Gerader Verbinder 37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Nur Titel | weiß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10F94CD-2911-BE11-258D-110480B6770E}" type="datetime1">
              <a:rPr lang="de-DE"/>
              <a:t>20.01.2025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Zita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17B9C5-17C9-7D8B-DB12-B35B58E7EF21}" type="datetime1">
              <a:rPr lang="de-DE"/>
              <a:t>20.01.2025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endParaRPr lang="de-DE" sz="1600" b="0" i="0" u="none" strike="noStrike" cap="none" spc="0">
              <a:ln>
                <a:noFill/>
              </a:ln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„Mastertextformat bearbeiten“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7331F2-4B8C-25F7-0BD9-6825A5A82448}" type="datetime1">
              <a:rPr lang="de-DE"/>
              <a:t>20.01.2025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563200" y="6638544"/>
            <a:ext cx="175890" cy="122279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r>
              <a:rPr/>
              <a:t> </a:t>
            </a:r>
            <a:endParaRPr lang="de-DE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5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2" y="1632184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07 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2" y="2355533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08 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11 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2" y="3078882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09 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2" y="380223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10 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7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2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12 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39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40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Textplatzhalter 167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59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60" name="Rechteck 59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4" name="Textplatzhalter 6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Vielen Dank</a:t>
            </a:r>
            <a:br>
              <a:rPr lang="de-DE"/>
            </a:br>
            <a:r>
              <a:rPr lang="de-DE"/>
              <a:t>für Ihre Aufmerksamkeit!</a:t>
            </a:r>
            <a:endParaRPr/>
          </a:p>
        </p:txBody>
      </p:sp>
      <p:grpSp>
        <p:nvGrpSpPr>
          <p:cNvPr id="56" name="Gruppieren 55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4" name="Gruppieren 6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8" name="Gruppieren 6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71" name="Gruppieren 7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4" name="Gruppieren 7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7" name="Gruppieren 7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80" name="Gruppieren 7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3" name="Gruppieren 8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6" name="Gruppieren 85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9" name="Gerader Verbinder 88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3" name="Gruppieren 9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4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2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3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4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F890AF4-EEC0-9887-E318-AFF2077EF2C4}" type="datetime1">
              <a:rPr lang="de-DE"/>
              <a:t>20.01.2025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Kapiteltrenner</a:t>
            </a:r>
            <a:br>
              <a:rPr lang="de-DE"/>
            </a:br>
            <a:r>
              <a:rPr lang="de-DE"/>
              <a:t>Mehrzeilig möglich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886880C-BDCE-0AD6-C1B3-AC8CAD7DDE36}" type="datetime1">
              <a:rPr lang="de-DE"/>
              <a:t>20.01.2025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8" name="Gruppieren 57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4" name="Gruppieren 8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7" name="Gerader Verbinder 86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1" name="Gruppieren 90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2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3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4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1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9DEA61-8A37-B89F-0E92-C0A19EA9A518}" type="datetime1">
              <a:rPr lang="de-DE"/>
              <a:t>20.01.2025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25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6"/>
            <a:ext cx="11157745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C3D3C73-3278-C86F-FEEE-41C890CB726F}" type="datetime1">
              <a:rPr lang="de-DE"/>
              <a:t>20.01.2025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17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9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dr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C733D76-2856-AE52-4521-5D6E4D40D618}" type="datetime1">
              <a:rPr lang="de-DE"/>
              <a:t>20.01.2025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8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2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80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- Bild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74A2114-EBF2-112E-C977-11EB76243CE8}" type="datetime1">
              <a:rPr lang="de-DE"/>
              <a:t>20.01.2025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- 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8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2FCC252-31A3-3ECF-49AD-B6534C9C4643}" type="datetime1">
              <a:rPr lang="de-DE"/>
              <a:t>20.01.2025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6206331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  <a:p>
            <a:pPr lvl="5">
              <a:defRPr/>
            </a:pPr>
            <a:r>
              <a:rPr lang="de-DE"/>
              <a:t>Sechste Ebene</a:t>
            </a:r>
            <a:endParaRPr/>
          </a:p>
          <a:p>
            <a:pPr lvl="6">
              <a:defRPr/>
            </a:pPr>
            <a:r>
              <a:rPr lang="de-DE"/>
              <a:t>Siebte Ebene</a:t>
            </a:r>
            <a:endParaRPr/>
          </a:p>
          <a:p>
            <a:pPr lvl="7">
              <a:defRPr/>
            </a:pPr>
            <a:r>
              <a:rPr lang="de-DE"/>
              <a:t>Achte Ebene</a:t>
            </a:r>
            <a:endParaRPr/>
          </a:p>
          <a:p>
            <a:pPr lvl="8">
              <a:defRPr/>
            </a:pPr>
            <a:r>
              <a:rPr lang="de-DE"/>
              <a:t>Neunte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A58DD05-0750-4B62-3A57-95D85F9D5A5B}" type="datetime1">
              <a:rPr lang="de-DE"/>
              <a:t>20.01.2025</a:t>
            </a:fld>
            <a:endParaRPr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 rot="0" flipH="0" flipV="0">
            <a:off x="11561400" y="6638544"/>
            <a:ext cx="175890" cy="122279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25</a:t>
            </a:fld>
            <a:r>
              <a:rPr/>
              <a:t> </a:t>
            </a:r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3" name="Gruppieren 12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3" name="Gruppieren 3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40" name="Gerader Verbinder 39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sp>
        <p:nvSpPr>
          <p:cNvPr id="44" name="Freihandform: Form 43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1800" b="0" i="0" u="none" strike="noStrike" cap="none" spc="0">
              <a:ln>
                <a:noFill/>
              </a:ln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1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2400" b="1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110000"/>
        </a:lnSpc>
        <a:spcBef>
          <a:spcPts val="0"/>
        </a:spcBef>
        <a:spcAft>
          <a:spcPts val="1200"/>
        </a:spcAft>
        <a:buFont typeface="Arial"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950338" name="Titel 1"/>
          <p:cNvSpPr>
            <a:spLocks noGrp="1"/>
          </p:cNvSpPr>
          <p:nvPr>
            <p:ph type="title"/>
          </p:nvPr>
        </p:nvSpPr>
        <p:spPr bwMode="auto">
          <a:xfrm flipH="0" flipV="0">
            <a:off x="518315" y="301182"/>
            <a:ext cx="1118775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Rechnerarchitekturen </a:t>
            </a: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für Deep-Learning Anwendungen (RADL)</a:t>
            </a:r>
            <a:endParaRPr/>
          </a:p>
        </p:txBody>
      </p:sp>
      <p:sp>
        <p:nvSpPr>
          <p:cNvPr id="23820683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6850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Dustin Heither, Maximilian Achenbach, and Robert Kagan</a:t>
            </a:r>
            <a:endParaRPr/>
          </a:p>
        </p:txBody>
      </p:sp>
      <p:pic>
        <p:nvPicPr>
          <p:cNvPr id="320109838" name="Bild 32010983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0804274" y="5325750"/>
            <a:ext cx="900000" cy="900000"/>
          </a:xfrm>
          <a:prstGeom prst="rect">
            <a:avLst/>
          </a:prstGeom>
        </p:spPr>
      </p:pic>
      <p:sp>
        <p:nvSpPr>
          <p:cNvPr id="2017382014" name=""/>
          <p:cNvSpPr/>
          <p:nvPr/>
        </p:nvSpPr>
        <p:spPr bwMode="auto">
          <a:xfrm>
            <a:off x="2267703" y="3246120"/>
            <a:ext cx="7698329" cy="13536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lnSpc>
                <a:spcPct val="114999"/>
              </a:lnSpc>
              <a:defRPr/>
            </a:pPr>
            <a:r>
              <a:rPr sz="2400" b="1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Optimizing Deep Learning Performance:</a:t>
            </a:r>
            <a:endParaRPr sz="20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endParaRPr sz="16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 Hybrid CPU-GPU Framework with Multithreading, SIMD,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and Evaluation of Efficiency Metrics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460933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58D6C97-8489-9BE1-A78D-586E325B5CBE}" type="datetime1">
              <a:rPr lang="de-DE"/>
              <a:t>20.01.2025</a:t>
            </a:fld>
            <a:endParaRPr/>
          </a:p>
        </p:txBody>
      </p:sp>
      <p:sp>
        <p:nvSpPr>
          <p:cNvPr id="101764975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283847016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EFDB363-CBF8-6378-C1FF-4B9A4B18FAA4}" type="slidenum">
              <a:rPr lang="de-DE"/>
              <a:t>10</a:t>
            </a:fld>
            <a:endParaRPr lang="de-DE"/>
          </a:p>
        </p:txBody>
      </p:sp>
      <p:sp>
        <p:nvSpPr>
          <p:cNvPr id="1732833908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70000" lnSpcReduction="6000"/>
          </a:bodyPr>
          <a:lstStyle/>
          <a:p>
            <a:pPr marL="217793" marR="0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Fixed Memory Leak</a:t>
            </a:r>
            <a:endParaRPr sz="1600" b="1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Resolved a memory leak that had existed for a long time</a:t>
            </a:r>
            <a:endParaRPr sz="1600" b="0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Reduced memory usage</a:t>
            </a:r>
            <a:endParaRPr sz="1600" b="0" strike="noStrike" cap="none" spc="0">
              <a:latin typeface="Arial"/>
              <a:cs typeface="Arial"/>
            </a:endParaRPr>
          </a:p>
          <a:p>
            <a:pPr marL="217793" marR="0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Enhanced 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Poison Pill</a:t>
            </a:r>
            <a:endParaRPr sz="1600" b="1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Removed costly if comparisons</a:t>
            </a:r>
            <a:endParaRPr sz="1600" b="0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Direct thread termination</a:t>
            </a:r>
            <a:endParaRPr sz="1600" b="0" strike="noStrike" cap="none" spc="0">
              <a:latin typeface="Arial"/>
              <a:cs typeface="Arial"/>
            </a:endParaRPr>
          </a:p>
          <a:p>
            <a:pPr marL="217793" marR="0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Optimized 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endParaRPr sz="1600" b="1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017893" marR="0" lvl="2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Reduced the size of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endParaRPr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1017893" marR="0" lvl="2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Moved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its own header file</a:t>
            </a:r>
            <a:endParaRPr sz="1600" b="0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Lower memory overhead and improved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modularity</a:t>
            </a:r>
            <a:endParaRPr sz="1600" b="0" strike="noStrike" cap="none" spc="0">
              <a:latin typeface="Arial"/>
              <a:cs typeface="Arial"/>
            </a:endParaRPr>
          </a:p>
          <a:p>
            <a:pPr marL="217793" marR="0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Enhanced Multithreading</a:t>
            </a:r>
            <a:endParaRPr sz="1600" b="1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Improved smart multithreading and thread distribution</a:t>
            </a:r>
            <a:endParaRPr sz="1600" b="0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Better performance and workload balance</a:t>
            </a:r>
            <a:endParaRPr sz="1600" b="0" strike="noStrike" cap="none" spc="0">
              <a:latin typeface="Arial"/>
              <a:cs typeface="Arial"/>
            </a:endParaRPr>
          </a:p>
        </p:txBody>
      </p:sp>
      <p:sp>
        <p:nvSpPr>
          <p:cNvPr id="2109549359" name="Textplatzhalter 6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206328" y="1631153"/>
            <a:ext cx="5994353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Before:</a:t>
            </a:r>
            <a:endParaRPr sz="1600" b="1"/>
          </a:p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create_mt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long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threads)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mt_arg *mt = (mt_arg*)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malloc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(THREADS *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sizeof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(mt_arg));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long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 =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i &lt; THREADS; i++) 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mt[i].idx = i;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pthread_create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(&amp;tids[i],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NULL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start_mt, &amp;mt[i]);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}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  <a:p>
            <a:pPr>
              <a:spcAft>
                <a:spcPts val="0"/>
              </a:spcAft>
              <a:defRPr/>
            </a:pP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static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start_mt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*arg)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mt_arg *mt = (mt_arg*)arg;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while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lang="de-DE" sz="1600" b="0" i="0" u="none" strike="noStrike" cap="none" spc="0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) 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mt_arg *head = (mt_arg*)</a:t>
            </a:r>
            <a:r>
              <a:rPr lang="de-DE" sz="1600" b="0" i="0" u="none" strike="noStrike" cap="none" spc="0">
                <a:solidFill>
                  <a:srgbClr val="0086B3"/>
                </a:solidFill>
                <a:latin typeface="Arial"/>
                <a:ea typeface="Arial"/>
                <a:cs typeface="Arial"/>
              </a:rPr>
              <a:t>g_async_queue_pop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(queue);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de-DE" sz="16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if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(head-&gt;start_routine == stop_mt) 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lang="de-DE" sz="16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break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}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head-&gt;idx = mt-&gt;idx;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head-&gt;</a:t>
            </a:r>
            <a:r>
              <a:rPr lang="de-DE" sz="1600" b="0" i="0" u="none" strike="noStrike" cap="none" spc="0">
                <a:solidFill>
                  <a:srgbClr val="0086B3"/>
                </a:solidFill>
                <a:latin typeface="Arial"/>
                <a:ea typeface="Arial"/>
                <a:cs typeface="Arial"/>
              </a:rPr>
              <a:t>start_routine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(head);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}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8080"/>
                </a:solidFill>
                <a:latin typeface="Arial"/>
                <a:ea typeface="Arial"/>
                <a:cs typeface="Arial"/>
              </a:rPr>
              <a:t>NULL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</p:txBody>
      </p:sp>
      <p:sp>
        <p:nvSpPr>
          <p:cNvPr id="134836380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4690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Multithreading &amp; SIMD</a:t>
            </a:r>
            <a:endParaRPr sz="2400"/>
          </a:p>
        </p:txBody>
      </p:sp>
      <p:sp>
        <p:nvSpPr>
          <p:cNvPr id="98464070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5542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Multithreading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90212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3628E20-7C5C-8439-419E-5BC99DA84C4E}" type="datetime1">
              <a:rPr lang="de-DE"/>
              <a:t>20.01.2025</a:t>
            </a:fld>
            <a:endParaRPr/>
          </a:p>
        </p:txBody>
      </p:sp>
      <p:sp>
        <p:nvSpPr>
          <p:cNvPr id="52658008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02190258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ABFF75E-6041-6F61-8F6A-2132CB9ECC7C}" type="slidenum">
              <a:rPr lang="de-DE"/>
              <a:t>11</a:t>
            </a:fld>
            <a:endParaRPr lang="de-DE"/>
          </a:p>
        </p:txBody>
      </p:sp>
      <p:sp>
        <p:nvSpPr>
          <p:cNvPr id="913091138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5" y="1631153"/>
            <a:ext cx="5469732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5000" lnSpcReduction="1000"/>
          </a:bodyPr>
          <a:lstStyle/>
          <a:p>
            <a:pPr marL="217792" marR="0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Fixed Memory Leak</a:t>
            </a:r>
            <a:endParaRPr sz="1200" b="1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Resolved a memory leak that had existed for a long time</a:t>
            </a:r>
            <a:endParaRPr sz="1200" b="0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Reduced memory usage</a:t>
            </a:r>
            <a:endParaRPr sz="1200" b="0" strike="noStrike" cap="none" spc="0">
              <a:latin typeface="Arial"/>
              <a:cs typeface="Arial"/>
            </a:endParaRPr>
          </a:p>
          <a:p>
            <a:pPr marL="217792" marR="0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Enhanced 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Poison Pill</a:t>
            </a:r>
            <a:endParaRPr sz="1200" b="1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Removed costly if comparisons</a:t>
            </a:r>
            <a:endParaRPr sz="1200" b="0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Direct thread termination</a:t>
            </a:r>
            <a:endParaRPr sz="1200" b="0" strike="noStrike" cap="none" spc="0">
              <a:latin typeface="Arial"/>
              <a:cs typeface="Arial"/>
            </a:endParaRPr>
          </a:p>
          <a:p>
            <a:pPr marL="217792" marR="0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Optimized 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endParaRPr sz="1200" b="1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sz="1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017892" marR="0" lvl="2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Reduced the size of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1017892" marR="0" lvl="2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Moved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its own header file</a:t>
            </a:r>
            <a:endParaRPr sz="1200" b="0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Lower memory overhead and improved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modularity</a:t>
            </a:r>
            <a:endParaRPr sz="1200" b="0" strike="noStrike" cap="none" spc="0">
              <a:latin typeface="Arial"/>
              <a:cs typeface="Arial"/>
            </a:endParaRPr>
          </a:p>
          <a:p>
            <a:pPr marL="217792" marR="0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Enhanced Multithreading</a:t>
            </a:r>
            <a:endParaRPr sz="1200" b="1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Improved smart multithreading and thread distribution</a:t>
            </a:r>
            <a:endParaRPr sz="1200" b="0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Better performance and workload balance</a:t>
            </a:r>
            <a:endParaRPr sz="1200" b="0" strike="noStrike" cap="none" spc="0">
              <a:latin typeface="Arial"/>
              <a:cs typeface="Arial"/>
            </a:endParaRPr>
          </a:p>
        </p:txBody>
      </p:sp>
      <p:sp>
        <p:nvSpPr>
          <p:cNvPr id="727826751" name="Textplatzhalter 6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206328" y="1631152"/>
            <a:ext cx="5994352" cy="4569616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After:</a:t>
            </a:r>
            <a:endParaRPr sz="1600" b="1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__attribute__((always_inline)) </a:t>
            </a:r>
            <a:r>
              <a:rPr lang="de-DE" sz="16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inline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create_mt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threads)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idx[THREADS];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i = </a:t>
            </a:r>
            <a:r>
              <a:rPr lang="de-DE" sz="1600" b="0" i="0" u="none" strike="noStrike" cap="none" spc="0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 i &lt; THREADS; i++) 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idx[i] = i;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0086B3"/>
                </a:solidFill>
                <a:latin typeface="Arial"/>
                <a:ea typeface="Arial"/>
                <a:cs typeface="Arial"/>
              </a:rPr>
              <a:t>pthread_create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(&amp;tids[i], </a:t>
            </a:r>
            <a:r>
              <a:rPr lang="de-DE" sz="1600" b="0" i="0" u="none" strike="noStrike" cap="none" spc="0">
                <a:solidFill>
                  <a:srgbClr val="008080"/>
                </a:solidFill>
                <a:latin typeface="Arial"/>
                <a:ea typeface="Arial"/>
                <a:cs typeface="Arial"/>
              </a:rPr>
              <a:t>NULL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, start_mt, &amp;idx[i]);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0086B3"/>
                </a:solidFill>
                <a:latin typeface="Arial"/>
                <a:ea typeface="Arial"/>
                <a:cs typeface="Arial"/>
              </a:rPr>
              <a:t>wait_mt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  <a:p>
            <a:pPr>
              <a:spcAft>
                <a:spcPts val="0"/>
              </a:spcAft>
              <a:defRPr/>
            </a:pPr>
            <a:endParaRPr sz="1600" b="1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__attribute__((always_inline))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inline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static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start_mt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*arg)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idx = *(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*)arg;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wait_mt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while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 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mt_arg *head = (mt_arg*)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g_async_queue_pop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(queue);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head-&gt;idx = idx;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head-&gt;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start_routine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(head);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NULL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</p:txBody>
      </p:sp>
      <p:sp>
        <p:nvSpPr>
          <p:cNvPr id="1072336822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4690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Multithreading &amp; SIMD</a:t>
            </a:r>
            <a:endParaRPr sz="2400"/>
          </a:p>
        </p:txBody>
      </p:sp>
      <p:sp>
        <p:nvSpPr>
          <p:cNvPr id="116966150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5542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Multithreading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182294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5B7AF0E-6C35-BB28-D221-5C14D85AC98E}" type="datetime1">
              <a:rPr lang="de-DE"/>
              <a:t>20.01.2025</a:t>
            </a:fld>
            <a:endParaRPr/>
          </a:p>
        </p:txBody>
      </p:sp>
      <p:sp>
        <p:nvSpPr>
          <p:cNvPr id="1126278358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67373395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A012C1-A183-ABE0-F7C5-8AD56E32A876}" type="slidenum">
              <a:rPr lang="de-DE"/>
              <a:t>12</a:t>
            </a:fld>
            <a:endParaRPr lang="de-DE"/>
          </a:p>
        </p:txBody>
      </p:sp>
      <p:sp>
        <p:nvSpPr>
          <p:cNvPr id="945715792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5" y="1631153"/>
            <a:ext cx="5469732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5000" lnSpcReduction="1000"/>
          </a:bodyPr>
          <a:lstStyle/>
          <a:p>
            <a:pPr marL="217792" marR="0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Fixed Memory Leak</a:t>
            </a:r>
            <a:endParaRPr sz="1200" b="1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Resolved a memory leak that had existed for a long time</a:t>
            </a:r>
            <a:endParaRPr sz="1200" b="0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Reduced memory usage</a:t>
            </a:r>
            <a:endParaRPr sz="1200" b="0" strike="noStrike" cap="none" spc="0">
              <a:latin typeface="Arial"/>
              <a:cs typeface="Arial"/>
            </a:endParaRPr>
          </a:p>
          <a:p>
            <a:pPr marL="217792" marR="0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Enhanced 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Poison Pill</a:t>
            </a:r>
            <a:endParaRPr sz="1200" b="1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Removed costly if comparisons</a:t>
            </a:r>
            <a:endParaRPr sz="1200" b="0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Direct thread termination</a:t>
            </a:r>
            <a:endParaRPr sz="1200" b="0" strike="noStrike" cap="none" spc="0">
              <a:latin typeface="Arial"/>
              <a:cs typeface="Arial"/>
            </a:endParaRPr>
          </a:p>
          <a:p>
            <a:pPr marL="217792" marR="0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Optimized 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endParaRPr sz="1200" b="1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sz="1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017892" marR="0" lvl="2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Reduced the size of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1017892" marR="0" lvl="2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Moved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its own header file</a:t>
            </a:r>
            <a:endParaRPr sz="1200" b="0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Lower memory overhead and improved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modularity</a:t>
            </a:r>
            <a:endParaRPr sz="1200" b="0" strike="noStrike" cap="none" spc="0">
              <a:latin typeface="Arial"/>
              <a:cs typeface="Arial"/>
            </a:endParaRPr>
          </a:p>
          <a:p>
            <a:pPr marL="217792" marR="0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Enhanced Multithreading</a:t>
            </a:r>
            <a:endParaRPr sz="1200" b="1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Improved smart multithreading and thread distribution</a:t>
            </a:r>
            <a:endParaRPr sz="1200" b="0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Better performance and workload balance</a:t>
            </a:r>
            <a:endParaRPr sz="1200" b="0" strike="noStrike" cap="none" spc="0">
              <a:latin typeface="Arial"/>
              <a:cs typeface="Arial"/>
            </a:endParaRPr>
          </a:p>
        </p:txBody>
      </p:sp>
      <p:sp>
        <p:nvSpPr>
          <p:cNvPr id="1038812926" name="Textplatzhalter 6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206328" y="1631152"/>
            <a:ext cx="5994352" cy="4569616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Before (mt.hpp):</a:t>
            </a:r>
            <a:endParaRPr sz="1600" b="1"/>
          </a:p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mt_arg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long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idx;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**a_ptr;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*a;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**b_ptr;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*b;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**c_ptr;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*c;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 mt_arg;</a:t>
            </a:r>
            <a:endParaRPr sz="1600"/>
          </a:p>
          <a:p>
            <a:pPr>
              <a:spcAft>
                <a:spcPts val="0"/>
              </a:spcAft>
              <a:defRPr/>
            </a:pP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After (mt_arg.hpp):</a:t>
            </a:r>
            <a:endParaRPr sz="1600" b="1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mt_arg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idx;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**a;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**b;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**c;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 mt_arg;</a:t>
            </a:r>
            <a:endParaRPr sz="1600" b="1"/>
          </a:p>
        </p:txBody>
      </p:sp>
      <p:sp>
        <p:nvSpPr>
          <p:cNvPr id="901047082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4690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Multithreading &amp; SIMD</a:t>
            </a:r>
            <a:endParaRPr sz="2400"/>
          </a:p>
        </p:txBody>
      </p:sp>
      <p:sp>
        <p:nvSpPr>
          <p:cNvPr id="70838677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5542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Multithreading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123448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BA7DCB-5974-9399-222C-B4DBA63CDE4A}" type="datetime1">
              <a:rPr lang="de-DE"/>
              <a:t>20.01.2025</a:t>
            </a:fld>
            <a:endParaRPr/>
          </a:p>
        </p:txBody>
      </p:sp>
      <p:sp>
        <p:nvSpPr>
          <p:cNvPr id="147131944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71271985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A46EAEF-D500-7D63-E800-C78EB415AD3C}" type="slidenum">
              <a:rPr lang="de-DE"/>
              <a:t>13</a:t>
            </a:fld>
            <a:endParaRPr lang="de-DE"/>
          </a:p>
        </p:txBody>
      </p:sp>
      <p:sp>
        <p:nvSpPr>
          <p:cNvPr id="1787320112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5" y="1631153"/>
            <a:ext cx="5469732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5000" lnSpcReduction="1000"/>
          </a:bodyPr>
          <a:lstStyle/>
          <a:p>
            <a:pPr marL="217792" marR="0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Fixed Memory Leak</a:t>
            </a:r>
            <a:endParaRPr sz="1200" b="1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Resolved a memory leak that had existed for a long time</a:t>
            </a:r>
            <a:endParaRPr sz="1200" b="0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Reduced memory usage</a:t>
            </a:r>
            <a:endParaRPr sz="1200" b="0" strike="noStrike" cap="none" spc="0">
              <a:latin typeface="Arial"/>
              <a:cs typeface="Arial"/>
            </a:endParaRPr>
          </a:p>
          <a:p>
            <a:pPr marL="217792" marR="0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Enhanced 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Poison Pill</a:t>
            </a:r>
            <a:endParaRPr sz="1200" b="1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Removed costly if comparisons</a:t>
            </a:r>
            <a:endParaRPr sz="1200" b="0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Direct thread termination</a:t>
            </a:r>
            <a:endParaRPr sz="1200" b="0" strike="noStrike" cap="none" spc="0">
              <a:latin typeface="Arial"/>
              <a:cs typeface="Arial"/>
            </a:endParaRPr>
          </a:p>
          <a:p>
            <a:pPr marL="217792" marR="0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Optimized 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endParaRPr sz="1200" b="1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sz="1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017892" marR="0" lvl="2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Reduced the size of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1017892" marR="0" lvl="2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Moved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its own header file</a:t>
            </a:r>
            <a:endParaRPr sz="1200" b="0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Lower memory overhead and improved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modularity</a:t>
            </a:r>
            <a:endParaRPr sz="1200" b="0" strike="noStrike" cap="none" spc="0">
              <a:latin typeface="Arial"/>
              <a:cs typeface="Arial"/>
            </a:endParaRPr>
          </a:p>
          <a:p>
            <a:pPr marL="217792" marR="0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Enhanced Multithreading</a:t>
            </a:r>
            <a:endParaRPr sz="1200" b="1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Improved smart multithreading and thread distribution</a:t>
            </a:r>
            <a:endParaRPr sz="1200" b="0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Better performance and workload balance</a:t>
            </a:r>
            <a:endParaRPr sz="1200" b="0" strike="noStrike" cap="none" spc="0">
              <a:latin typeface="Arial"/>
              <a:cs typeface="Arial"/>
            </a:endParaRPr>
          </a:p>
        </p:txBody>
      </p:sp>
      <p:sp>
        <p:nvSpPr>
          <p:cNvPr id="1121975098" name="Textplatzhalter 6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206328" y="1631152"/>
            <a:ext cx="5994352" cy="4569616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Before:</a:t>
            </a:r>
            <a:endParaRPr sz="1600" b="1"/>
          </a:p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add_mt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...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 = mt-&gt;idx; i &lt; mt-&gt;c-&gt;x; i += THREADS) 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mt-&gt;i = i;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add_simd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}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wait_mt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  <a:p>
            <a:pPr>
              <a:spcAft>
                <a:spcPts val="0"/>
              </a:spcAft>
              <a:defRPr/>
            </a:pP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After:</a:t>
            </a:r>
            <a:endParaRPr sz="16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__attribute__((always_inline))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inline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add_mt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...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 = mt-&gt;idx * ((*mt-&gt;c)-&gt;x / THREADS);</a:t>
            </a:r>
            <a:endParaRPr sz="16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 &lt; ((mt-&gt;idx +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 * ((*mt-&gt;c)-&gt;x / THREADS)) +</a:t>
            </a:r>
            <a:endParaRPr sz="16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(mt-&gt;idx == THREADS -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? (*mt-&gt;c)-&gt;x % THREADS :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 sz="16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i++) 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mt-&gt;i = i;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add_simd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wait_mt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 b="1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60612716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4690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Multithreading &amp; SIMD</a:t>
            </a:r>
            <a:endParaRPr sz="2400"/>
          </a:p>
        </p:txBody>
      </p:sp>
      <p:sp>
        <p:nvSpPr>
          <p:cNvPr id="134968191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5542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Multithreading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077055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257C96C-1A5A-B94D-07A5-A63D8A2EB1A6}" type="datetime1">
              <a:rPr lang="de-DE"/>
              <a:t>20.01.2025</a:t>
            </a:fld>
            <a:endParaRPr/>
          </a:p>
        </p:txBody>
      </p:sp>
      <p:sp>
        <p:nvSpPr>
          <p:cNvPr id="19058179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02858041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1DD68B1-82B8-592D-7BAD-E26045A0B314}" type="slidenum">
              <a:rPr lang="de-DE"/>
              <a:t>14</a:t>
            </a:fld>
            <a:endParaRPr lang="de-DE"/>
          </a:p>
        </p:txBody>
      </p:sp>
      <p:sp>
        <p:nvSpPr>
          <p:cNvPr id="1892967628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32737296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798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SIMD</a:t>
            </a:r>
            <a:endParaRPr/>
          </a:p>
        </p:txBody>
      </p:sp>
      <p:pic>
        <p:nvPicPr>
          <p:cNvPr id="1450886404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31445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89A086-D666-196E-8833-9020325791DE}" type="datetime1">
              <a:rPr lang="de-DE"/>
              <a:t>20.01.2025</a:t>
            </a:fld>
            <a:endParaRPr/>
          </a:p>
        </p:txBody>
      </p:sp>
      <p:sp>
        <p:nvSpPr>
          <p:cNvPr id="686165461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95967493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FFDA63-01B2-FDD1-C11A-512869182C1A}" type="slidenum">
              <a:rPr lang="de-DE"/>
              <a:t>15</a:t>
            </a:fld>
            <a:endParaRPr lang="de-DE"/>
          </a:p>
        </p:txBody>
      </p:sp>
      <p:sp>
        <p:nvSpPr>
          <p:cNvPr id="1776645406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19505485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906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SIMD</a:t>
            </a:r>
            <a:r>
              <a:rPr/>
              <a:t> XL</a:t>
            </a:r>
            <a:endParaRPr/>
          </a:p>
        </p:txBody>
      </p:sp>
      <p:pic>
        <p:nvPicPr>
          <p:cNvPr id="2003389514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67486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FECC522-44F3-375B-109A-67F0FF50A903}" type="datetime1">
              <a:rPr lang="de-DE"/>
              <a:t>20.01.2025</a:t>
            </a:fld>
            <a:endParaRPr/>
          </a:p>
        </p:txBody>
      </p:sp>
      <p:sp>
        <p:nvSpPr>
          <p:cNvPr id="74440106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43667001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BA7F53-EB59-9BB3-E3C3-A866A78ADA71}" type="slidenum">
              <a:rPr lang="de-DE"/>
              <a:t>16</a:t>
            </a:fld>
            <a:endParaRPr lang="de-DE"/>
          </a:p>
        </p:txBody>
      </p:sp>
      <p:sp>
        <p:nvSpPr>
          <p:cNvPr id="253781268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5000" lnSpcReduction="1000"/>
          </a:bodyPr>
          <a:lstStyle/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Progress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Fixed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matmul_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simd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;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Implemented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conv2d_simd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;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None/>
              <a:defRPr/>
            </a:pP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AMX Registers</a:t>
            </a:r>
            <a:endParaRPr sz="1600" b="1" strike="noStrike" cap="none" spc="0"/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 (or Y) Registers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8" marR="0" lvl="2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4 source registers for computations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8" marR="0" lvl="2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Containing 64 floating-point values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in total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Z Registers: 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8" marR="0" lvl="2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Serves as the accumulator or output register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8" marR="0" lvl="2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Holds a 64x64 floating-point matix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15970866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0000" lnSpcReduction="2000"/>
          </a:bodyPr>
          <a:lstStyle/>
          <a:p>
            <a:pPr marL="261848" marR="0" indent="-261848" algn="l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AMX </a:t>
            </a:r>
            <a:r>
              <a:rPr sz="1600" b="1">
                <a:solidFill>
                  <a:schemeClr val="tx1"/>
                </a:solidFill>
                <a:latin typeface="Arial"/>
                <a:ea typeface="Arial"/>
                <a:cs typeface="Arial"/>
              </a:rPr>
              <a:t>Instructions</a:t>
            </a:r>
            <a:endParaRPr sz="1600" b="1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>
                <a:solidFill>
                  <a:schemeClr val="tx1"/>
                </a:solidFill>
                <a:latin typeface="Arial"/>
                <a:ea typeface="Arial"/>
                <a:cs typeface="Arial"/>
              </a:rPr>
              <a:t>Defined in aarch64.h:</a:t>
            </a:r>
            <a:endParaRPr sz="1600" b="1">
              <a:solidFill>
                <a:schemeClr val="tx1"/>
              </a:solidFill>
              <a:latin typeface="Arial"/>
              <a:cs typeface="Arial"/>
            </a:endParaRPr>
          </a:p>
          <a:p>
            <a:pPr marL="1061948" marR="0" lvl="2" indent="-261848" algn="l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Implemented as macros for assembly instructions</a:t>
            </a:r>
            <a:endParaRPr sz="1600" b="0">
              <a:solidFill>
                <a:schemeClr val="tx1"/>
              </a:solidFill>
              <a:latin typeface="Arial"/>
              <a:cs typeface="Arial"/>
            </a:endParaRPr>
          </a:p>
          <a:p>
            <a:pPr marL="1061948" marR="0" lvl="2" indent="-261848" algn="l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Utilize bitmasks (bm) to define instruction behavior</a:t>
            </a:r>
            <a:endParaRPr sz="1600" b="1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>
                <a:solidFill>
                  <a:schemeClr val="tx1"/>
                </a:solidFill>
                <a:latin typeface="Arial"/>
                <a:ea typeface="Arial"/>
                <a:cs typeface="Arial"/>
              </a:rPr>
              <a:t>Key instructions</a:t>
            </a:r>
            <a:r>
              <a:rPr sz="1600" b="1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600" b="1">
              <a:solidFill>
                <a:schemeClr val="tx1"/>
              </a:solidFill>
              <a:latin typeface="Arial"/>
              <a:cs typeface="Arial"/>
            </a:endParaRPr>
          </a:p>
          <a:p>
            <a:pPr marL="1061948" marR="0" lvl="2" indent="-261848" algn="l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>
                <a:solidFill>
                  <a:srgbClr val="990000"/>
                </a:solidFill>
                <a:latin typeface="Arial"/>
                <a:ea typeface="Arial"/>
                <a:cs typeface="Arial"/>
              </a:rPr>
              <a:t>AMX_SET</a:t>
            </a:r>
            <a:r>
              <a:rPr sz="16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()</a:t>
            </a:r>
            <a:r>
              <a:rPr sz="16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; </a:t>
            </a:r>
            <a:r>
              <a:rPr sz="16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and</a:t>
            </a:r>
            <a:r>
              <a:rPr sz="16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AMX_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CLR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()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;</a:t>
            </a:r>
            <a:b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Frame an AMX instruction block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1061948" marR="0" lvl="2" indent="-261848" algn="l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AMX_LDX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(bm); or 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AMX_LDY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(bm);</a:t>
            </a:r>
            <a:b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Load values into the X or Y registers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1061948" marR="0" lvl="2" indent="-261848" algn="l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AMX_STZ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(bm);</a:t>
            </a:r>
            <a:b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Stores values from the Z registers into memory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1061948" marR="0" lvl="2" indent="-261848" algn="l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AMX_FMA32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(bm);: </a:t>
            </a:r>
            <a:b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Performs </a:t>
            </a:r>
            <a:r>
              <a:rPr sz="1600">
                <a:latin typeface="Arial"/>
                <a:ea typeface="Arial"/>
                <a:cs typeface="Arial"/>
              </a:rPr>
              <a:t>fused multiply add</a:t>
            </a:r>
            <a:br>
              <a:rPr sz="1600">
                <a:latin typeface="Arial"/>
                <a:ea typeface="Arial"/>
                <a:cs typeface="Arial"/>
              </a:rPr>
            </a:br>
            <a:r>
              <a:rPr sz="1600" strike="noStrike" cap="none" spc="283">
                <a:latin typeface="Arial"/>
                <a:ea typeface="Arial"/>
                <a:cs typeface="Arial"/>
              </a:rPr>
              <a:t>(</a:t>
            </a:r>
            <a:r>
              <a:rPr sz="1600" b="0" i="0" u="none" strike="noStrike" cap="none" spc="283">
                <a:solidFill>
                  <a:schemeClr val="tx1"/>
                </a:solidFill>
                <a:latin typeface="Arial"/>
                <a:ea typeface="Arial"/>
                <a:cs typeface="Arial"/>
              </a:rPr>
              <a:t>z[j][i] += x[i] * y[j]</a:t>
            </a:r>
            <a:r>
              <a:rPr sz="1600" b="0" i="0" u="none" strike="noStrike" cap="none" spc="283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1600" b="0" i="0" u="none" strike="noStrike" cap="none" spc="283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23445725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5266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Multithreading &amp; SIMD</a:t>
            </a:r>
            <a:endParaRPr sz="2400"/>
          </a:p>
        </p:txBody>
      </p:sp>
      <p:sp>
        <p:nvSpPr>
          <p:cNvPr id="102147249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3" y="687594"/>
            <a:ext cx="6853021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AMX </a:t>
            </a:r>
            <a:r>
              <a:rPr sz="1600"/>
              <a:t>(1 / 2)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988205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B226331-D3F6-D7BE-C7CF-CAEB65F334F2}" type="datetime1">
              <a:rPr lang="de-DE"/>
              <a:t>20.01.2025</a:t>
            </a:fld>
            <a:endParaRPr/>
          </a:p>
        </p:txBody>
      </p:sp>
      <p:sp>
        <p:nvSpPr>
          <p:cNvPr id="88665255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8343940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C3FF1C6-BD40-99EC-872A-BDEBB23E8161}" type="slidenum">
              <a:rPr lang="de-DE"/>
              <a:t>17</a:t>
            </a:fld>
            <a:endParaRPr lang="de-DE"/>
          </a:p>
        </p:txBody>
      </p:sp>
      <p:sp>
        <p:nvSpPr>
          <p:cNvPr id="1412976015" name="Textplatzhalter 6"/>
          <p:cNvSpPr>
            <a:spLocks noGrp="1"/>
          </p:cNvSpPr>
          <p:nvPr>
            <p:ph type="body" sz="quarter" idx="13"/>
          </p:nvPr>
        </p:nvSpPr>
        <p:spPr bwMode="auto">
          <a:xfrm flipH="0" flipV="0">
            <a:off x="518316" y="1631153"/>
            <a:ext cx="5469732" cy="1750219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48" marR="0" lvl="0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Example</a:t>
            </a:r>
            <a:r>
              <a:rPr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AMX Instruction</a:t>
            </a:r>
            <a:endParaRPr sz="1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7" marR="0" lvl="1" indent="-261847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Extract of </a:t>
            </a:r>
            <a:r>
              <a:rPr lang="de-DE"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matmul_</a:t>
            </a:r>
            <a:r>
              <a:rPr lang="de-DE"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simd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;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400050" marR="0" lvl="1" indent="0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None/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strike="noStrike" cap="none" spc="0"/>
              <a:t>Power </a:t>
            </a:r>
            <a:r>
              <a:rPr sz="1400" b="1" strike="noStrike" cap="none" spc="0"/>
              <a:t>Consumption</a:t>
            </a:r>
            <a:endParaRPr sz="1400" b="1" strike="noStrike" cap="none" spc="0"/>
          </a:p>
          <a:p>
            <a:pPr marL="66190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Font typeface="Arial"/>
              <a:buChar char="–"/>
              <a:defRPr/>
            </a:pPr>
            <a:r>
              <a:rPr sz="1400" b="0" strike="noStrike" cap="none" spc="0"/>
              <a:t>Measured with powermetrics</a:t>
            </a:r>
            <a:r>
              <a:rPr sz="1400" b="0" strike="noStrike" cap="none" spc="0"/>
              <a:t> (average values)</a:t>
            </a:r>
            <a:endParaRPr sz="1400" b="0" strike="noStrike" cap="none" spc="0"/>
          </a:p>
        </p:txBody>
      </p:sp>
      <p:sp>
        <p:nvSpPr>
          <p:cNvPr id="2143346544" name="Textplatzhalter 6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206328" y="1631153"/>
            <a:ext cx="6003974" cy="4569616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spcAft>
                <a:spcPts val="680"/>
              </a:spcAft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uint64_t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ldx = 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uint64_t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)&amp;(*mt-&gt;a)-&gt;m[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(mt-&gt;i,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(*mt-&gt;a)-&gt;y)];</a:t>
            </a:r>
            <a:endParaRPr/>
          </a:p>
          <a:p>
            <a:pPr>
              <a:spcAft>
                <a:spcPts val="68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ldx = ldx |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1ull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&lt;&lt;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60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</a:t>
            </a:r>
            <a:r>
              <a:rPr sz="14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four registers</a:t>
            </a:r>
            <a:endParaRPr/>
          </a:p>
          <a:p>
            <a:pPr>
              <a:spcAft>
                <a:spcPts val="68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ldx = ldx |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1ull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&lt;&lt;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62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</a:t>
            </a:r>
            <a:r>
              <a:rPr sz="14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multiple registers</a:t>
            </a:r>
            <a:endParaRPr/>
          </a:p>
          <a:p>
            <a:pPr>
              <a:spcAft>
                <a:spcPts val="680"/>
              </a:spcAft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uint64_t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fma32 =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1ull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&lt;&lt;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63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</a:t>
            </a:r>
            <a:r>
              <a:rPr sz="14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vector mode</a:t>
            </a:r>
            <a:endParaRPr/>
          </a:p>
          <a:p>
            <a:pPr>
              <a:spcAft>
                <a:spcPts val="680"/>
              </a:spcAft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uint64_t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stz = 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uint64_t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)&amp;z_reg;</a:t>
            </a:r>
            <a:endParaRPr/>
          </a:p>
          <a:p>
            <a:pPr>
              <a:spcAft>
                <a:spcPts val="680"/>
              </a:spcAft>
              <a:defRPr/>
            </a:pPr>
            <a:r>
              <a:rPr sz="14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...</a:t>
            </a:r>
            <a:endParaRPr/>
          </a:p>
          <a:p>
            <a:pPr>
              <a:spcAft>
                <a:spcPts val="680"/>
              </a:spcAft>
              <a:defRPr/>
            </a:pP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k =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k + CHUNK_SIZE -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&lt; (*mt-&gt;a)-&gt;y; k += CHUNK_SIZE) {</a:t>
            </a:r>
            <a:endParaRPr/>
          </a:p>
          <a:p>
            <a:pPr>
              <a:spcAft>
                <a:spcPts val="68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size_t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k_offset = k *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sizeof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(DATA_TYPE);</a:t>
            </a:r>
            <a:endParaRPr/>
          </a:p>
          <a:p>
            <a:pPr>
              <a:spcAft>
                <a:spcPts val="68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AMX_LDX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(ldx + k_offset);</a:t>
            </a:r>
            <a:endParaRPr/>
          </a:p>
          <a:p>
            <a:pPr>
              <a:spcAft>
                <a:spcPts val="68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AMX_LDY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(ldy + k_offset);</a:t>
            </a:r>
            <a:endParaRPr/>
          </a:p>
          <a:p>
            <a:pPr>
              <a:spcAft>
                <a:spcPts val="68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 =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i &lt; CHUNK_SIZE / LANE_SIZE; i++) {</a:t>
            </a:r>
            <a:endParaRPr/>
          </a:p>
          <a:p>
            <a:pPr>
              <a:spcAft>
                <a:spcPts val="68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size_t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i_offset = LANE_SIZE * i *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sizeof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(DATA_TYPE);</a:t>
            </a:r>
            <a:endParaRPr/>
          </a:p>
          <a:p>
            <a:pPr>
              <a:spcAft>
                <a:spcPts val="68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AMX_FMA32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(fma32 + i_offset + (i_offset &lt;&lt;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10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)); </a:t>
            </a:r>
            <a:r>
              <a:rPr sz="14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x and y offset</a:t>
            </a:r>
            <a:endParaRPr/>
          </a:p>
          <a:p>
            <a:pPr>
              <a:spcAft>
                <a:spcPts val="68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}</a:t>
            </a:r>
            <a:endParaRPr/>
          </a:p>
          <a:p>
            <a:pPr>
              <a:spcAft>
                <a:spcPts val="68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/>
          </a:p>
          <a:p>
            <a:pPr>
              <a:spcAft>
                <a:spcPts val="680"/>
              </a:spcAft>
              <a:defRPr/>
            </a:pP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AMX_STZ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(stz);</a:t>
            </a:r>
            <a:endParaRPr/>
          </a:p>
          <a:p>
            <a:pPr>
              <a:spcAft>
                <a:spcPts val="680"/>
              </a:spcAft>
              <a:defRPr/>
            </a:pP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AMX_CLR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():</a:t>
            </a:r>
            <a:endParaRPr/>
          </a:p>
        </p:txBody>
      </p:sp>
      <p:sp>
        <p:nvSpPr>
          <p:cNvPr id="1198448815" name="Titel 5"/>
          <p:cNvSpPr>
            <a:spLocks noGrp="1"/>
          </p:cNvSpPr>
          <p:nvPr>
            <p:ph type="title"/>
          </p:nvPr>
        </p:nvSpPr>
        <p:spPr bwMode="auto">
          <a:xfrm>
            <a:off x="518315" y="301185"/>
            <a:ext cx="685266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Multithreading &amp; SIMD</a:t>
            </a:r>
            <a:endParaRPr sz="2400"/>
          </a:p>
        </p:txBody>
      </p:sp>
      <p:sp>
        <p:nvSpPr>
          <p:cNvPr id="163861814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3" y="687594"/>
            <a:ext cx="6858061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A</a:t>
            </a:r>
            <a:r>
              <a:rPr sz="1600"/>
              <a:t>MX (2 / 2)</a:t>
            </a:r>
            <a:endParaRPr sz="1600"/>
          </a:p>
        </p:txBody>
      </p:sp>
      <p:graphicFrame>
        <p:nvGraphicFramePr>
          <p:cNvPr id="1371402668" name=""/>
          <p:cNvGraphicFramePr>
            <a:graphicFrameLocks xmlns:a="http://schemas.openxmlformats.org/drawingml/2006/main"/>
          </p:cNvGraphicFramePr>
          <p:nvPr/>
        </p:nvGraphicFramePr>
        <p:xfrm>
          <a:off x="1158981" y="3587749"/>
          <a:ext cx="3902655" cy="2162174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1835925"/>
                <a:gridCol w="1835925"/>
              </a:tblGrid>
              <a:tr h="432435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200"/>
                        <a:t>Benchmark</a:t>
                      </a:r>
                      <a:endParaRPr sz="1200"/>
                    </a:p>
                  </a:txBody>
                  <a:tcPr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200"/>
                        <a:t>mW</a:t>
                      </a:r>
                      <a:endParaRPr sz="1200"/>
                    </a:p>
                  </a:txBody>
                  <a:tcPr anchor="ctr"/>
                </a:tc>
              </a:tr>
              <a:tr h="432435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200"/>
                        <a:t>Neon</a:t>
                      </a:r>
                      <a:endParaRPr sz="1200"/>
                    </a:p>
                  </a:txBody>
                  <a:tcPr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200"/>
                        <a:t>7331</a:t>
                      </a:r>
                      <a:endParaRPr sz="1200"/>
                    </a:p>
                  </a:txBody>
                  <a:tcPr anchor="ctr"/>
                </a:tc>
              </a:tr>
              <a:tr h="432435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200"/>
                        <a:t>AMX</a:t>
                      </a:r>
                      <a:endParaRPr sz="1200"/>
                    </a:p>
                  </a:txBody>
                  <a:tcPr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200"/>
                        <a:t>7778</a:t>
                      </a:r>
                      <a:endParaRPr sz="1200"/>
                    </a:p>
                  </a:txBody>
                  <a:tcPr anchor="ctr"/>
                </a:tc>
              </a:tr>
              <a:tr h="432435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200"/>
                        <a:t>Neon XL</a:t>
                      </a:r>
                      <a:endParaRPr sz="1200"/>
                    </a:p>
                  </a:txBody>
                  <a:tcPr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200"/>
                        <a:t>7340</a:t>
                      </a:r>
                      <a:endParaRPr sz="1200"/>
                    </a:p>
                  </a:txBody>
                  <a:tcPr anchor="ctr"/>
                </a:tc>
              </a:tr>
              <a:tr h="432435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200"/>
                        <a:t>AMX XL</a:t>
                      </a:r>
                      <a:endParaRPr sz="1200"/>
                    </a:p>
                  </a:txBody>
                  <a:tcPr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200"/>
                        <a:t>7218</a:t>
                      </a:r>
                      <a:endParaRPr sz="12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792680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99D28E3-6EBF-5C21-1768-51C5C45C8630}" type="datetime1">
              <a:rPr lang="de-DE"/>
              <a:t>20.01.2025</a:t>
            </a:fld>
            <a:endParaRPr/>
          </a:p>
        </p:txBody>
      </p:sp>
      <p:sp>
        <p:nvSpPr>
          <p:cNvPr id="189100759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97313088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165DD39-A879-DEAE-DEE6-A2CCBF71898C}" type="slidenum">
              <a:rPr lang="de-DE"/>
              <a:t>18</a:t>
            </a:fld>
            <a:endParaRPr lang="de-DE"/>
          </a:p>
        </p:txBody>
      </p:sp>
      <p:sp>
        <p:nvSpPr>
          <p:cNvPr id="126892094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91662668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662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AMX vs. Neon</a:t>
            </a:r>
            <a:endParaRPr/>
          </a:p>
        </p:txBody>
      </p:sp>
      <p:pic>
        <p:nvPicPr>
          <p:cNvPr id="508699140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1275996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FB2F692-926C-E47D-819C-3724C7394A0F}" type="datetime1">
              <a:rPr lang="de-DE"/>
              <a:t>20.01.2025</a:t>
            </a:fld>
            <a:endParaRPr/>
          </a:p>
        </p:txBody>
      </p:sp>
      <p:sp>
        <p:nvSpPr>
          <p:cNvPr id="112525112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8476749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8E7DE74-96C7-7D3E-C449-34B8EFBCBCFC}" type="slidenum">
              <a:rPr lang="de-DE"/>
              <a:t>19</a:t>
            </a:fld>
            <a:endParaRPr lang="de-DE"/>
          </a:p>
        </p:txBody>
      </p:sp>
      <p:sp>
        <p:nvSpPr>
          <p:cNvPr id="14711158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92249565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050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AMX vs. Neon </a:t>
            </a:r>
            <a:r>
              <a:rPr/>
              <a:t>XL</a:t>
            </a:r>
            <a:endParaRPr sz="1600"/>
          </a:p>
        </p:txBody>
      </p:sp>
      <p:pic>
        <p:nvPicPr>
          <p:cNvPr id="1137611023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693662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6CBA63-0A36-8CB4-C741-3C65FDA2D54D}" type="datetime1">
              <a:rPr lang="de-DE"/>
              <a:t>20.01.2025</a:t>
            </a:fld>
            <a:endParaRPr/>
          </a:p>
        </p:txBody>
      </p:sp>
      <p:sp>
        <p:nvSpPr>
          <p:cNvPr id="68185280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83383384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B8DB111-9F46-201B-2DD8-D42077484FD5}" type="slidenum">
              <a:rPr lang="de-DE"/>
              <a:t>2</a:t>
            </a:fld>
            <a:endParaRPr lang="de-DE"/>
          </a:p>
        </p:txBody>
      </p:sp>
      <p:sp>
        <p:nvSpPr>
          <p:cNvPr id="1437699957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0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Hardware</a:t>
            </a:r>
            <a:r>
              <a:rPr sz="1800"/>
              <a:t> &amp; Benchmark</a:t>
            </a:r>
            <a:endParaRPr sz="1800"/>
          </a:p>
        </p:txBody>
      </p:sp>
      <p:sp>
        <p:nvSpPr>
          <p:cNvPr id="383118193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7" y="2354710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02</a:t>
            </a:r>
            <a:endParaRPr/>
          </a:p>
        </p:txBody>
      </p:sp>
      <p:sp>
        <p:nvSpPr>
          <p:cNvPr id="38097299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Quantization</a:t>
            </a:r>
            <a:endParaRPr/>
          </a:p>
        </p:txBody>
      </p:sp>
      <p:sp>
        <p:nvSpPr>
          <p:cNvPr id="121897310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7" y="452537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05</a:t>
            </a:r>
            <a:endParaRPr/>
          </a:p>
        </p:txBody>
      </p:sp>
      <p:sp>
        <p:nvSpPr>
          <p:cNvPr id="128650708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CUDA Tuning</a:t>
            </a:r>
            <a:endParaRPr sz="1800"/>
          </a:p>
        </p:txBody>
      </p:sp>
      <p:sp>
        <p:nvSpPr>
          <p:cNvPr id="2127990413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7" y="307826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03</a:t>
            </a:r>
            <a:endParaRPr/>
          </a:p>
        </p:txBody>
      </p:sp>
      <p:sp>
        <p:nvSpPr>
          <p:cNvPr id="178973713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1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Multithreading</a:t>
            </a:r>
            <a:r>
              <a:rPr/>
              <a:t> &amp; SIMD</a:t>
            </a:r>
            <a:endParaRPr/>
          </a:p>
        </p:txBody>
      </p:sp>
      <p:sp>
        <p:nvSpPr>
          <p:cNvPr id="1403299929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7" y="3801819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04</a:t>
            </a:r>
            <a:endParaRPr/>
          </a:p>
        </p:txBody>
      </p:sp>
      <p:sp>
        <p:nvSpPr>
          <p:cNvPr id="2023239655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2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Outlook</a:t>
            </a:r>
            <a:endParaRPr/>
          </a:p>
        </p:txBody>
      </p:sp>
      <p:sp>
        <p:nvSpPr>
          <p:cNvPr id="1619300602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6" y="5248928"/>
            <a:ext cx="254991" cy="283261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06</a:t>
            </a:r>
            <a:endParaRPr/>
          </a:p>
        </p:txBody>
      </p:sp>
      <p:sp>
        <p:nvSpPr>
          <p:cNvPr id="618085192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89" y="1632183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002452478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1" y="1632183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20552836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89" y="2355531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247662451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1" y="2355531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12574735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89" y="4525579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324725747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1" y="4525579"/>
            <a:ext cx="307840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91612624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89" y="3078882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7137927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1" y="3078882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742608531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89" y="3802230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273502404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1" y="3802230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79591646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89" y="5248929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710257913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1" y="5248929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122708102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Outline</a:t>
            </a:r>
            <a:endParaRPr sz="2400"/>
          </a:p>
        </p:txBody>
      </p:sp>
      <p:sp>
        <p:nvSpPr>
          <p:cNvPr id="25525683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4654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5. Presentation</a:t>
            </a:r>
            <a:endParaRPr sz="1600"/>
          </a:p>
        </p:txBody>
      </p:sp>
      <p:sp>
        <p:nvSpPr>
          <p:cNvPr id="1953851608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Tweaks &amp; Enhancements</a:t>
            </a:r>
            <a:endParaRPr sz="1800"/>
          </a:p>
        </p:txBody>
      </p:sp>
      <p:sp>
        <p:nvSpPr>
          <p:cNvPr id="149099277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7" y="163115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051257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104EFC-90DB-61FC-C047-F2EE0F407A79}" type="datetime1">
              <a:rPr lang="de-DE"/>
              <a:t>20.01.2025</a:t>
            </a:fld>
            <a:endParaRPr/>
          </a:p>
        </p:txBody>
      </p:sp>
      <p:sp>
        <p:nvSpPr>
          <p:cNvPr id="1965514290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67614038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D159B0A-D1D6-BF76-C485-BF90827A79CA}" type="slidenum">
              <a:rPr lang="de-DE"/>
              <a:t>20</a:t>
            </a:fld>
            <a:endParaRPr lang="de-DE"/>
          </a:p>
        </p:txBody>
      </p:sp>
      <p:sp>
        <p:nvSpPr>
          <p:cNvPr id="784520358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3"/>
            <a:ext cx="5469732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0000" lnSpcReduction="2000"/>
          </a:bodyPr>
          <a:lstStyle/>
          <a:p>
            <a:pPr marL="239821" marR="0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 Type Optimization</a:t>
            </a:r>
            <a:endParaRPr sz="1600" b="1" strike="noStrike" cap="none" spc="0"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float32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→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int8</a:t>
            </a:r>
            <a:endParaRPr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Standard for AI/ML quantization,</a:t>
            </a:r>
            <a:b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enabling greater efficiency with minimal accuracy loss</a:t>
            </a:r>
            <a:endParaRPr sz="1600" b="0" strike="noStrike" cap="none" spc="0">
              <a:latin typeface="Arial"/>
              <a:cs typeface="Arial"/>
            </a:endParaRPr>
          </a:p>
          <a:p>
            <a:pPr marL="239821" marR="0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SIMD Integration</a:t>
            </a:r>
            <a:endParaRPr sz="1600" b="1" strike="noStrike" cap="none" spc="0"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Added support for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int8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in AVX-512, AVX2, and Arm Neon</a:t>
            </a:r>
            <a:endParaRPr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Process even more elements in parallel,</a:t>
            </a:r>
            <a:b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significantly boosting computation speed</a:t>
            </a:r>
            <a:endParaRPr sz="1600" b="0" strike="noStrike" cap="none" spc="0">
              <a:latin typeface="Arial"/>
              <a:cs typeface="Arial"/>
            </a:endParaRPr>
          </a:p>
          <a:p>
            <a:pPr marL="239821" marR="0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Memory Reduction</a:t>
            </a:r>
            <a:endParaRPr sz="1600" b="1" strike="noStrike" cap="none" spc="0"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Model size reduced by ~10%</a:t>
            </a:r>
            <a:b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(282.8MB → 253.7MB)</a:t>
            </a:r>
            <a:endParaRPr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Frees up memory on resource-limited devices</a:t>
            </a:r>
            <a:endParaRPr sz="1600" b="0" strike="noStrike" cap="none" spc="0">
              <a:latin typeface="Arial"/>
              <a:cs typeface="Arial"/>
            </a:endParaRPr>
          </a:p>
        </p:txBody>
      </p:sp>
      <p:sp>
        <p:nvSpPr>
          <p:cNvPr id="1197845741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3"/>
            <a:ext cx="5469732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__attribute__((always_inline)) </a:t>
            </a:r>
            <a:r>
              <a:rPr sz="13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inline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3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3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matmul_simd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3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3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ifdef</a:t>
            </a:r>
            <a:r>
              <a:rPr sz="13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x86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13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3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ifdef</a:t>
            </a:r>
            <a:r>
              <a:rPr sz="13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__AVX512F__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13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3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ifdef</a:t>
            </a:r>
            <a:r>
              <a:rPr sz="13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INT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13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long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CHUNK_SIZE = </a:t>
            </a:r>
            <a:r>
              <a:rPr sz="13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sizeof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(__m256i) / </a:t>
            </a:r>
            <a:r>
              <a:rPr sz="13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sizeof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(DATA_TYPE);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__m256i a, b;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__mmask32 m;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13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3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k = </a:t>
            </a:r>
            <a:r>
              <a:rPr sz="13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k &lt; (*mt-&gt;a)-&gt;y; k += CHUNK_SIZE) {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    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 = (__mmask32)((</a:t>
            </a:r>
            <a:r>
              <a:rPr sz="13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&lt;&lt; (((k + CHUNK_SIZE) &lt;= (*mt-&gt;a)-&gt;y) ? CHUNK_SIZE : (*mt-&gt;a)-&gt;y - k)) - </a:t>
            </a:r>
            <a:r>
              <a:rPr sz="13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    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a = _mm256_maskz_loadu_epi8(m, &amp;amp;(*mt-&gt;a)-&gt;m[</a:t>
            </a:r>
            <a:r>
              <a:rPr sz="13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(mt-&gt;i, k, (*mt-&gt;a)-&gt;y)]);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    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b = _mm256_maskz_loadu_epi8(m, &amp;amp;(*mt-&gt;b)-&gt;m[</a:t>
            </a:r>
            <a:r>
              <a:rPr sz="13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(mt-&gt;j, k, (*mt-&gt;b)-&gt;y)]);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    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(*mt-&gt;c)-&gt;m[</a:t>
            </a:r>
            <a:r>
              <a:rPr sz="13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(mt-&gt;i, mt-&gt;j, (*mt-&gt;c)-&gt;y)] += _mm256_reduce_add_epi16(_mm256_mullo_epi16(_mm256_cvtepi8_epi16(_mm256_extractf128_si256(a, </a:t>
            </a:r>
            <a:r>
              <a:rPr sz="13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)), _mm256_cvtepi8_epi16(_mm256_extractf128_si256(b, </a:t>
            </a:r>
            <a:r>
              <a:rPr sz="13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))));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    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(*mt-&gt;c)-&gt;m[</a:t>
            </a:r>
            <a:r>
              <a:rPr sz="13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(mt-&gt;i, mt-&gt;j, (*mt-&gt;c)-&gt;y)] += _mm256_reduce_add_epi16(_mm256_mullo_epi16(_mm256_cvtepi8_epi16(_mm256_extractf128_si256(a, </a:t>
            </a:r>
            <a:r>
              <a:rPr sz="13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)), _mm256_cvtepi8_epi16(_mm256_extractf128_si256(b, </a:t>
            </a:r>
            <a:r>
              <a:rPr sz="13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))));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}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...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300"/>
          </a:p>
        </p:txBody>
      </p:sp>
      <p:sp>
        <p:nvSpPr>
          <p:cNvPr id="650110003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5302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Quantization</a:t>
            </a:r>
            <a:endParaRPr sz="2400"/>
          </a:p>
        </p:txBody>
      </p:sp>
      <p:sp>
        <p:nvSpPr>
          <p:cNvPr id="182642605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4942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Overview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045913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D48ED49-F288-FB28-2B27-7A0328EF79CE}" type="datetime1">
              <a:rPr lang="de-DE"/>
              <a:t>20.01.2025</a:t>
            </a:fld>
            <a:endParaRPr/>
          </a:p>
        </p:txBody>
      </p:sp>
      <p:sp>
        <p:nvSpPr>
          <p:cNvPr id="197320485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478782608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54CB5DC-121C-3E3E-AA21-4043962A3967}" type="slidenum">
              <a:rPr lang="de-DE"/>
              <a:t>21</a:t>
            </a:fld>
            <a:endParaRPr lang="de-DE"/>
          </a:p>
        </p:txBody>
      </p:sp>
      <p:sp>
        <p:nvSpPr>
          <p:cNvPr id="338190808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17137157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3" y="687594"/>
            <a:ext cx="6853741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Quantization</a:t>
            </a:r>
            <a:endParaRPr/>
          </a:p>
        </p:txBody>
      </p:sp>
      <p:pic>
        <p:nvPicPr>
          <p:cNvPr id="605854462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662454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9195A39-E5CF-F155-78F6-5516387FB32A}" type="datetime1">
              <a:rPr lang="de-DE"/>
              <a:t>20.01.2025</a:t>
            </a:fld>
            <a:endParaRPr/>
          </a:p>
        </p:txBody>
      </p:sp>
      <p:sp>
        <p:nvSpPr>
          <p:cNvPr id="111941241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1022491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CE65BC5-0E1F-B655-4A43-F9F690D32FC7}" type="slidenum">
              <a:rPr lang="de-DE"/>
              <a:t>22</a:t>
            </a:fld>
            <a:endParaRPr lang="de-DE"/>
          </a:p>
        </p:txBody>
      </p:sp>
      <p:sp>
        <p:nvSpPr>
          <p:cNvPr id="347869704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71834592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3" y="687594"/>
            <a:ext cx="6854821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Quantization</a:t>
            </a:r>
            <a:r>
              <a:rPr/>
              <a:t> XL</a:t>
            </a:r>
            <a:endParaRPr/>
          </a:p>
        </p:txBody>
      </p:sp>
      <p:pic>
        <p:nvPicPr>
          <p:cNvPr id="1672342231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600912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9BCF125-32AA-658F-B748-D3A2BD7F50CD}" type="datetime1">
              <a:rPr lang="de-DE"/>
              <a:t>20.01.2025</a:t>
            </a:fld>
            <a:endParaRPr/>
          </a:p>
        </p:txBody>
      </p:sp>
      <p:sp>
        <p:nvSpPr>
          <p:cNvPr id="140926266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56169378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2D8A8A4-CC12-063B-48DD-17ED8E488ECE}" type="slidenum">
              <a:rPr lang="de-DE"/>
              <a:t>23</a:t>
            </a:fld>
            <a:endParaRPr lang="de-DE"/>
          </a:p>
        </p:txBody>
      </p:sp>
      <p:sp>
        <p:nvSpPr>
          <p:cNvPr id="7221120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4678050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3" y="687594"/>
            <a:ext cx="6853381" cy="26858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CPU vs. GPU</a:t>
            </a:r>
            <a:endParaRPr/>
          </a:p>
        </p:txBody>
      </p:sp>
      <p:pic>
        <p:nvPicPr>
          <p:cNvPr id="1265480771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503807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01EE6B5-4948-0998-A4BD-F768BF8FCD44}" type="datetime1">
              <a:rPr lang="de-DE"/>
              <a:t>20.01.2025</a:t>
            </a:fld>
            <a:endParaRPr/>
          </a:p>
        </p:txBody>
      </p:sp>
      <p:sp>
        <p:nvSpPr>
          <p:cNvPr id="41506594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76038096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4CFEA90-F9FC-9DC1-70AC-52CC56813AE4}" type="slidenum">
              <a:rPr lang="de-DE"/>
              <a:t>24</a:t>
            </a:fld>
            <a:endParaRPr lang="de-DE"/>
          </a:p>
        </p:txBody>
      </p:sp>
      <p:sp>
        <p:nvSpPr>
          <p:cNvPr id="1693210240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43752614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1582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CPU vs. GPU XL</a:t>
            </a:r>
            <a:endParaRPr sz="1600"/>
          </a:p>
        </p:txBody>
      </p:sp>
      <p:pic>
        <p:nvPicPr>
          <p:cNvPr id="327987005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104342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D888C51-F002-574C-84BF-DBC537ED7CFF}" type="datetime1">
              <a:rPr lang="de-DE"/>
              <a:t>20.01.2025</a:t>
            </a:fld>
            <a:endParaRPr/>
          </a:p>
        </p:txBody>
      </p:sp>
      <p:sp>
        <p:nvSpPr>
          <p:cNvPr id="5518525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45750144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106D2E-3C4D-6E6A-8615-539ECFC48E96}" type="slidenum">
              <a:rPr lang="de-DE"/>
              <a:t>25</a:t>
            </a:fld>
            <a:endParaRPr lang="de-DE"/>
          </a:p>
        </p:txBody>
      </p:sp>
      <p:sp>
        <p:nvSpPr>
          <p:cNvPr id="3469270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Framework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✅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8" marR="0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ICPX vs. Clang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✅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CUDA Tuning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✅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Improve matmul performance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Multithreading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✅</a:t>
            </a:r>
            <a:endParaRPr sz="1600" b="0" i="0" u="none">
              <a:solidFill>
                <a:schemeClr val="tx1"/>
              </a:solidFill>
              <a:latin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>
                <a:solidFill>
                  <a:schemeClr val="tx1"/>
                </a:solidFill>
                <a:latin typeface="Arial"/>
                <a:cs typeface="Arial"/>
              </a:rPr>
              <a:t>Multithread images</a:t>
            </a:r>
            <a:endParaRPr sz="1600" b="0" i="0" u="none">
              <a:solidFill>
                <a:schemeClr val="tx1"/>
              </a:solidFill>
              <a:latin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OpenMP GPU offload target</a:t>
            </a:r>
            <a:endParaRPr sz="1600" b="0" i="0" u="none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SIMD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✅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8" marR="0" lvl="0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Quantization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FFC000"/>
                </a:solidFill>
                <a:latin typeface="Arial"/>
                <a:ea typeface="Arial"/>
                <a:cs typeface="Arial"/>
              </a:rPr>
              <a:t>🚧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7" marR="0" lvl="1" indent="-261847" algn="l" defTabSz="914400">
              <a:lnSpc>
                <a:spcPct val="110000"/>
              </a:lnSpc>
              <a:spcBef>
                <a:spcPts val="0"/>
              </a:spcBef>
              <a:spcAft>
                <a:spcPts val="1196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Apple AMX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7" marR="0" lvl="1" indent="-261847" algn="l" defTabSz="914400">
              <a:lnSpc>
                <a:spcPct val="110000"/>
              </a:lnSpc>
              <a:spcBef>
                <a:spcPts val="0"/>
              </a:spcBef>
              <a:spcAft>
                <a:spcPts val="1196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Quantization layer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09828041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69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Outlook</a:t>
            </a:r>
            <a:endParaRPr/>
          </a:p>
        </p:txBody>
      </p:sp>
      <p:sp>
        <p:nvSpPr>
          <p:cNvPr id="48576695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8686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Work In Progress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640762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068912-589E-0C08-7E7F-6AE3A5F28EF2}" type="datetime1">
              <a:rPr lang="de-DE"/>
              <a:t>20.01.2025</a:t>
            </a:fld>
            <a:endParaRPr/>
          </a:p>
        </p:txBody>
      </p:sp>
      <p:sp>
        <p:nvSpPr>
          <p:cNvPr id="64197225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88312110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BA6A63-19C9-E620-F00D-E38FCC2BEF58}" type="slidenum">
              <a:rPr lang="de-DE"/>
              <a:t>3</a:t>
            </a:fld>
            <a:endParaRPr lang="de-DE"/>
          </a:p>
        </p:txBody>
      </p:sp>
      <p:sp>
        <p:nvSpPr>
          <p:cNvPr id="480301794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28806" marR="0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Build System Enhancements:</a:t>
            </a:r>
            <a:endParaRPr sz="1500"/>
          </a:p>
          <a:p>
            <a:pPr marL="628857" marR="0" lvl="1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1"/>
              <a:t>Goal:</a:t>
            </a:r>
            <a:r>
              <a:rPr sz="1500"/>
              <a:t> 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Support new compiler flags</a:t>
            </a:r>
            <a:endParaRPr sz="1500" b="1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28857" marR="0" lvl="1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Solution: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Updated make config</a:t>
            </a:r>
            <a:endParaRPr lang="de-DE" sz="15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0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lang="de-DE" sz="15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28805" marR="0" indent="-228805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 Preprocessing:</a:t>
            </a:r>
            <a:endParaRPr sz="1500" b="1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28857" marR="0" lvl="1" indent="-228805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Goal: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Avoid repeated transposing</a:t>
            </a:r>
            <a:endParaRPr sz="15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28857" marR="0" lvl="1" indent="-228805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Solution: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Pre-transposed fc_bias and fc_weights</a:t>
            </a:r>
            <a:endParaRPr lang="de-DE" sz="15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0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5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228805" marR="0" indent="-228805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Function Inlining:</a:t>
            </a:r>
            <a:endParaRPr sz="1500" b="1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28857" marR="0" lvl="1" indent="-228805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Goal: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Minimize overhead caused by function calls</a:t>
            </a:r>
            <a:endParaRPr sz="15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28857" marR="0" lvl="1" indent="-228805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Solution: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Inlined all remaining functions</a:t>
            </a:r>
            <a:endParaRPr sz="15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65002580" name="Textplatzhalter 6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206328" y="1631155"/>
            <a:ext cx="599435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28806" marR="0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Optimization Flags:</a:t>
            </a:r>
            <a:endParaRPr sz="15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628857" marR="0" lvl="1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Goal: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Enable 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optimization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 and 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detect memory issues</a:t>
            </a:r>
            <a:endParaRPr sz="15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628857" marR="0" lvl="1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Solution: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Integrated 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-O3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and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-fsanitize=address</a:t>
            </a:r>
            <a:endParaRPr sz="15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lvl="0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5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228806" marR="0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AVX-512 Optimization:</a:t>
            </a:r>
            <a:endParaRPr sz="15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28857" marR="0" lvl="1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Goal: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Avoid 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repeated 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inline assembly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runtime checks for AVX-512</a:t>
            </a:r>
            <a:endParaRPr sz="15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28857" marR="0" lvl="1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Solution: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Relocated the checks for AVX-512 t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 the Makefile</a:t>
            </a:r>
            <a:endParaRPr sz="15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07211477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Tweaks &amp; Enhancements</a:t>
            </a:r>
            <a:endParaRPr sz="2400"/>
          </a:p>
        </p:txBody>
      </p:sp>
      <p:sp>
        <p:nvSpPr>
          <p:cNvPr id="109124557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49062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Overview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67131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9BD1FF-D2C1-CC36-1432-BD1D1A6B315B}" type="datetime1">
              <a:rPr lang="de-DE"/>
              <a:t>20.01.2025</a:t>
            </a:fld>
            <a:endParaRPr/>
          </a:p>
        </p:txBody>
      </p:sp>
      <p:sp>
        <p:nvSpPr>
          <p:cNvPr id="110843292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1366165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825E107-83A2-963C-BE92-DAEF8D807771}" type="slidenum">
              <a:rPr lang="de-DE"/>
              <a:t>4</a:t>
            </a:fld>
            <a:endParaRPr lang="de-DE"/>
          </a:p>
        </p:txBody>
      </p:sp>
      <p:sp>
        <p:nvSpPr>
          <p:cNvPr id="1947700977" name="Titel 5"/>
          <p:cNvSpPr>
            <a:spLocks noGrp="1"/>
          </p:cNvSpPr>
          <p:nvPr>
            <p:ph type="title"/>
          </p:nvPr>
        </p:nvSpPr>
        <p:spPr bwMode="auto">
          <a:xfrm>
            <a:off x="518315" y="301185"/>
            <a:ext cx="6853382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</a:t>
            </a:r>
            <a:r>
              <a:rPr/>
              <a:t> &amp; Benchmark</a:t>
            </a:r>
            <a:endParaRPr/>
          </a:p>
        </p:txBody>
      </p:sp>
      <p:sp>
        <p:nvSpPr>
          <p:cNvPr id="120283913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518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</a:t>
            </a:r>
            <a:endParaRPr/>
          </a:p>
        </p:txBody>
      </p:sp>
      <p:graphicFrame>
        <p:nvGraphicFramePr>
          <p:cNvPr id="1932682063" name=""/>
          <p:cNvGraphicFramePr>
            <a:graphicFrameLocks xmlns:a="http://schemas.openxmlformats.org/drawingml/2006/main"/>
          </p:cNvGraphicFramePr>
          <p:nvPr/>
        </p:nvGraphicFramePr>
        <p:xfrm>
          <a:off x="853486" y="2489834"/>
          <a:ext cx="10269128" cy="14630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2430000"/>
                <a:gridCol w="1800000"/>
                <a:gridCol w="990000"/>
                <a:gridCol w="3150000"/>
                <a:gridCol w="1899128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CPU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Release date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TDP (W)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(performance) cores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threads</a:t>
                      </a:r>
                      <a:endParaRPr sz="1400"/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AMD Ryzen 7 3800XT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7. Juli 2020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105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16</a:t>
                      </a:r>
                      <a:endParaRPr sz="1400"/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Apple M3 Pro 11-Core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30. Oktober 2023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27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  <a:endParaRPr sz="1400"/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Intel Core i7 1065G7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1. Juni 2019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15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sz="1400"/>
                    </a:p>
                  </a:txBody>
                  <a:tcPr anchor="t"/>
                </a:tc>
              </a:tr>
            </a:tbl>
          </a:graphicData>
        </a:graphic>
      </p:graphicFrame>
      <p:graphicFrame>
        <p:nvGraphicFramePr>
          <p:cNvPr id="924621424" name=""/>
          <p:cNvGraphicFramePr>
            <a:graphicFrameLocks xmlns:a="http://schemas.openxmlformats.org/drawingml/2006/main"/>
          </p:cNvGraphicFramePr>
          <p:nvPr/>
        </p:nvGraphicFramePr>
        <p:xfrm>
          <a:off x="853486" y="4270374"/>
          <a:ext cx="10269128" cy="109727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2430000"/>
                <a:gridCol w="1800000"/>
                <a:gridCol w="990000"/>
                <a:gridCol w="3150000"/>
                <a:gridCol w="1899128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GPU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Release date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TDP (W)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</a:t>
                      </a: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CUDA cores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Base Clock (MHz)</a:t>
                      </a:r>
                      <a:endParaRPr sz="140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</a:rPr>
                        <a:t>NVIDIA GeForce RTX 2080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20. </a:t>
                      </a:r>
                      <a:r>
                        <a:rPr sz="1400" b="0" i="0" u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September 2018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215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2944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1515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NVIDIA GeForce MX350</a:t>
                      </a:r>
                      <a:endParaRPr sz="1400" b="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10. February 2020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640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1354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605404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282B5C7-C950-0F24-5912-0F1E762BBC86}" type="datetime1">
              <a:rPr lang="de-DE"/>
              <a:t>20.01.2025</a:t>
            </a:fld>
            <a:endParaRPr/>
          </a:p>
        </p:txBody>
      </p:sp>
      <p:sp>
        <p:nvSpPr>
          <p:cNvPr id="114480349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33557732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22A8E9D6-2377-BD08-7E91-99238FF9C610}" type="slidenum">
              <a:rPr lang="de-DE"/>
              <a:t>5</a:t>
            </a:fld>
            <a:endParaRPr lang="de-DE"/>
          </a:p>
        </p:txBody>
      </p:sp>
      <p:sp>
        <p:nvSpPr>
          <p:cNvPr id="1270184709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5446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 &amp; Benchmark</a:t>
            </a:r>
            <a:endParaRPr/>
          </a:p>
        </p:txBody>
      </p:sp>
      <p:sp>
        <p:nvSpPr>
          <p:cNvPr id="1604805265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7" y="1631156"/>
            <a:ext cx="3568820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Batch size: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1</a:t>
            </a:r>
            <a:endParaRPr sz="1400" b="0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Epochs: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128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8" marR="0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Unit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Total time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microseconds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1400" b="0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⚠</a:t>
            </a:r>
            <a:r>
              <a:rPr lang="de-DE" sz="14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️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Averaged over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12 runs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⚠</a:t>
            </a:r>
            <a:r>
              <a:rPr lang="de-DE" sz="14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️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Discarding first 2 runs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Lower is better</a:t>
            </a:r>
            <a:endParaRPr sz="1400" b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Old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Last presentation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52551844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1" y="1631156"/>
            <a:ext cx="3568820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XL</a:t>
            </a:r>
            <a:r>
              <a:rPr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</a:t>
            </a:r>
            <a:r>
              <a:rPr lang="de-DE" sz="1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mage dimensions:</a:t>
            </a: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32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x30)</a:t>
            </a:r>
            <a:r>
              <a:rPr lang="de-DE" sz="1400" b="0" i="0" u="none" strike="noStrike" cap="none" spc="0" baseline="30000">
                <a:solidFill>
                  <a:schemeClr val="tx1"/>
                </a:solidFill>
                <a:latin typeface="Arial"/>
                <a:ea typeface="Arial"/>
                <a:cs typeface="Arial"/>
              </a:rPr>
              <a:t>2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69410502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79" y="1631156"/>
            <a:ext cx="3568820" cy="4569617"/>
          </a:xfrm>
        </p:spPr>
        <p:txBody>
          <a:bodyPr/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Quantization</a:t>
            </a:r>
            <a:r>
              <a:rPr sz="1400" b="1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Data type: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int8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5281576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122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Benchmark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551869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702E20-18A5-64BC-EEA8-1962940FA845}" type="datetime1">
              <a:rPr lang="de-DE"/>
              <a:t>20.01.2025</a:t>
            </a:fld>
            <a:endParaRPr/>
          </a:p>
        </p:txBody>
      </p:sp>
      <p:sp>
        <p:nvSpPr>
          <p:cNvPr id="205216525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9592298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454D9CE-02DC-39A3-5B7C-C5B80B471E33}" type="slidenum">
              <a:rPr lang="de-DE"/>
              <a:t>6</a:t>
            </a:fld>
            <a:endParaRPr lang="de-DE"/>
          </a:p>
        </p:txBody>
      </p:sp>
      <p:sp>
        <p:nvSpPr>
          <p:cNvPr id="848041075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CUDA Tuning</a:t>
            </a:r>
            <a:endParaRPr sz="2400"/>
          </a:p>
        </p:txBody>
      </p:sp>
      <p:sp>
        <p:nvSpPr>
          <p:cNvPr id="151850844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122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Overview</a:t>
            </a:r>
            <a:endParaRPr/>
          </a:p>
        </p:txBody>
      </p:sp>
      <p:sp>
        <p:nvSpPr>
          <p:cNvPr id="1977720509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5"/>
            <a:ext cx="11157744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0000" lnSpcReduction="2000"/>
          </a:bodyPr>
          <a:lstStyle/>
          <a:p>
            <a:pPr marL="239821" marR="0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Fixed CUDA Transpose:</a:t>
            </a:r>
            <a:endParaRPr sz="1600" b="1" strike="noStrike" cap="none" spc="0"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strike="noStrike" cap="none" spc="0">
                <a:latin typeface="Arial"/>
                <a:ea typeface="Arial"/>
                <a:cs typeface="Arial"/>
              </a:rPr>
              <a:t>Change:</a:t>
            </a:r>
            <a:r>
              <a:rPr sz="1600" b="0" strike="noStrike" cap="none" spc="0">
                <a:latin typeface="Arial"/>
                <a:ea typeface="Arial"/>
                <a:cs typeface="Arial"/>
              </a:rPr>
              <a:t>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Corrected the previously incorrect implementation</a:t>
            </a:r>
            <a:endParaRPr sz="1600" b="0" strike="noStrike" cap="none" spc="0"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Ensured accurate functionality and improved code reliability</a:t>
            </a:r>
            <a:endParaRPr sz="1600" b="0" strike="noStrike" cap="none" spc="0">
              <a:latin typeface="Arial"/>
              <a:cs typeface="Arial"/>
            </a:endParaRPr>
          </a:p>
          <a:p>
            <a:pPr marL="239821" marR="0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Implemented CUDA Constant Memory for Conv2D:</a:t>
            </a:r>
            <a:endParaRPr sz="1600" b="1" strike="noStrike" cap="none" spc="0"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Optimized kernel operations using constant memory for frequently accessed data</a:t>
            </a:r>
            <a:endParaRPr sz="1600" b="0" strike="noStrike" cap="none" spc="0"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strike="noStrike" cap="none" spc="0">
                <a:latin typeface="Arial"/>
                <a:ea typeface="Arial"/>
                <a:cs typeface="Arial"/>
              </a:rPr>
              <a:t>Benefit:</a:t>
            </a:r>
            <a:r>
              <a:rPr sz="1600" b="0" strike="noStrike" cap="none" spc="0">
                <a:latin typeface="Arial"/>
                <a:ea typeface="Arial"/>
                <a:cs typeface="Arial"/>
              </a:rPr>
              <a:t>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Reduced memory latency and improved execution speed</a:t>
            </a:r>
            <a:endParaRPr sz="1600" b="0" strike="noStrike" cap="none" spc="0">
              <a:latin typeface="Arial"/>
              <a:cs typeface="Arial"/>
            </a:endParaRPr>
          </a:p>
          <a:p>
            <a:pPr marL="239821" marR="0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Implemented CUDA Pipeline:</a:t>
            </a:r>
            <a:endParaRPr sz="1600" b="1" strike="noStrike" cap="none" spc="0"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strike="noStrike" cap="none" spc="0">
                <a:latin typeface="Arial"/>
                <a:ea typeface="Arial"/>
                <a:cs typeface="Arial"/>
              </a:rPr>
              <a:t>Change:</a:t>
            </a:r>
            <a:r>
              <a:rPr sz="1600" b="0" strike="noStrike" cap="none" spc="0">
                <a:latin typeface="Arial"/>
                <a:ea typeface="Arial"/>
                <a:cs typeface="Arial"/>
              </a:rPr>
              <a:t>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Introduced efficient pipelining mechanisms for overlapping data transfer and computation</a:t>
            </a:r>
            <a:endParaRPr sz="1600" b="0" strike="noStrike" cap="none" spc="0"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strike="noStrike" cap="none" spc="0">
                <a:latin typeface="Arial"/>
                <a:ea typeface="Arial"/>
                <a:cs typeface="Arial"/>
              </a:rPr>
              <a:t>Benefit:</a:t>
            </a:r>
            <a:r>
              <a:rPr sz="1600" b="0" strike="noStrike" cap="none" spc="0">
                <a:latin typeface="Arial"/>
                <a:ea typeface="Arial"/>
                <a:cs typeface="Arial"/>
              </a:rPr>
              <a:t>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Enhanced GPU utilization and throughput</a:t>
            </a:r>
            <a:endParaRPr sz="1600" b="0" strike="noStrike" cap="none" spc="0">
              <a:latin typeface="Arial"/>
              <a:cs typeface="Arial"/>
            </a:endParaRPr>
          </a:p>
          <a:p>
            <a:pPr marL="239821" marR="0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Separated GPU Allocations from CPU:</a:t>
            </a:r>
            <a:endParaRPr sz="1600" b="1" strike="noStrike" cap="none" spc="0"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Decoupled memory management between CPU and GPU</a:t>
            </a:r>
            <a:endParaRPr sz="1600" b="0" strike="noStrike" cap="none" spc="0"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strike="noStrike" cap="none" spc="0">
                <a:latin typeface="Arial"/>
                <a:ea typeface="Arial"/>
                <a:cs typeface="Arial"/>
              </a:rPr>
              <a:t>Benefit:</a:t>
            </a:r>
            <a:r>
              <a:rPr sz="1600" b="0" strike="noStrike" cap="none" spc="0">
                <a:latin typeface="Arial"/>
                <a:ea typeface="Arial"/>
                <a:cs typeface="Arial"/>
              </a:rPr>
              <a:t>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Improved resource management</a:t>
            </a:r>
            <a:endParaRPr sz="1600" b="0" strike="noStrike" cap="none" spc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849077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50555F1-AC20-02FB-8E64-575727C83151}" type="datetime1">
              <a:rPr lang="de-DE"/>
              <a:t>20.01.2025</a:t>
            </a:fld>
            <a:endParaRPr/>
          </a:p>
        </p:txBody>
      </p:sp>
      <p:sp>
        <p:nvSpPr>
          <p:cNvPr id="49335236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36013122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E14704-B1C3-4EC7-40B3-904A32607D9A}" type="slidenum">
              <a:rPr lang="de-DE"/>
              <a:t>7</a:t>
            </a:fld>
            <a:endParaRPr lang="de-DE"/>
          </a:p>
        </p:txBody>
      </p:sp>
      <p:sp>
        <p:nvSpPr>
          <p:cNvPr id="68641056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CUDA Tuning</a:t>
            </a:r>
            <a:endParaRPr sz="2400"/>
          </a:p>
        </p:txBody>
      </p:sp>
      <p:sp>
        <p:nvSpPr>
          <p:cNvPr id="451667518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Profiling with nvprof</a:t>
            </a:r>
            <a:endParaRPr/>
          </a:p>
        </p:txBody>
      </p:sp>
      <p:sp>
        <p:nvSpPr>
          <p:cNvPr id="1048224691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5"/>
            <a:ext cx="5469732" cy="4569618"/>
          </a:xfrm>
        </p:spPr>
        <p:txBody>
          <a:bodyPr/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1"/>
              <a:t>Key</a:t>
            </a:r>
            <a:r>
              <a:rPr sz="1500" b="1"/>
              <a:t> </a:t>
            </a:r>
            <a:r>
              <a:rPr sz="1500" b="1"/>
              <a:t>Takeaways</a:t>
            </a:r>
            <a:endParaRPr sz="1500" b="1"/>
          </a:p>
          <a:p>
            <a:pPr marL="661900" marR="0" lvl="2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1"/>
              </a:buClr>
              <a:buFont typeface="Arial"/>
              <a:buChar char="–"/>
              <a:defRPr/>
            </a:pPr>
            <a:r>
              <a:rPr sz="1500" b="1"/>
              <a:t>MNIST:</a:t>
            </a:r>
            <a:endParaRPr sz="1500" b="1"/>
          </a:p>
          <a:p>
            <a:pPr marL="1061950" marR="0" lvl="4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1"/>
              </a:buClr>
              <a:buFont typeface="Arial"/>
              <a:buChar char="–"/>
              <a:defRPr/>
            </a:pPr>
            <a:r>
              <a:rPr sz="1500" b="0"/>
              <a:t>34% matmul</a:t>
            </a:r>
            <a:endParaRPr sz="1500" b="0"/>
          </a:p>
          <a:p>
            <a:pPr marL="1061950" marR="0" lvl="4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1"/>
              </a:buClr>
              <a:buFont typeface="Arial"/>
              <a:buChar char="–"/>
              <a:defRPr/>
            </a:pPr>
            <a:r>
              <a:rPr sz="1500" b="0"/>
              <a:t>18% conv2d</a:t>
            </a:r>
            <a:endParaRPr sz="1500" b="0"/>
          </a:p>
          <a:p>
            <a:pPr marL="1061950" marR="0" lvl="4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1"/>
              </a:buClr>
              <a:buFont typeface="Arial"/>
              <a:buChar char="–"/>
              <a:defRPr/>
            </a:pPr>
            <a:r>
              <a:rPr sz="1500" b="0"/>
              <a:t>12% maxpool, </a:t>
            </a:r>
            <a:r>
              <a:rPr sz="1500" b="0"/>
              <a:t>biasing, relu</a:t>
            </a:r>
            <a:endParaRPr sz="1500" b="0"/>
          </a:p>
          <a:p>
            <a:pPr marL="661900" marR="0" lvl="2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1"/>
              </a:buClr>
              <a:buFont typeface="Arial"/>
              <a:buChar char="–"/>
              <a:defRPr/>
            </a:pPr>
            <a:r>
              <a:rPr sz="1500" b="1"/>
              <a:t>XL:</a:t>
            </a:r>
            <a:endParaRPr sz="1500" b="1"/>
          </a:p>
          <a:p>
            <a:pPr marL="1061950" marR="0" lvl="4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1"/>
              </a:buClr>
              <a:buFont typeface="Arial"/>
              <a:buChar char="–"/>
              <a:defRPr/>
            </a:pPr>
            <a:r>
              <a:rPr sz="1500" b="0"/>
              <a:t>94% matmul</a:t>
            </a:r>
            <a:endParaRPr sz="1500" b="0"/>
          </a:p>
          <a:p>
            <a:pPr marL="1061950" marR="0" lvl="4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1"/>
              </a:buClr>
              <a:buFont typeface="Arial"/>
              <a:buChar char="–"/>
              <a:defRPr/>
            </a:pPr>
            <a:r>
              <a:rPr sz="1500" b="0"/>
              <a:t>&lt;2% other functions</a:t>
            </a:r>
            <a:endParaRPr sz="1500" b="0"/>
          </a:p>
          <a:p>
            <a:pPr marL="0" marR="0" lvl="2" indent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1"/>
              </a:buClr>
              <a:buFont typeface="Arial"/>
              <a:buNone/>
              <a:defRPr/>
            </a:pPr>
            <a:endParaRPr sz="1500" b="0"/>
          </a:p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1"/>
              </a:buClr>
              <a:buFont typeface="Arial"/>
              <a:buChar char="–"/>
              <a:defRPr/>
            </a:pPr>
            <a:r>
              <a:rPr sz="1500" b="1"/>
              <a:t>Key Insights</a:t>
            </a:r>
            <a:endParaRPr sz="1500" b="1"/>
          </a:p>
          <a:p>
            <a:pPr marL="661900" marR="0" lvl="2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1"/>
              </a:buClr>
              <a:buFont typeface="Arial"/>
              <a:buChar char="–"/>
              <a:defRPr/>
            </a:pPr>
            <a:r>
              <a:rPr sz="1500" b="0"/>
              <a:t>matmul becomes the bottleneck in XL</a:t>
            </a:r>
            <a:endParaRPr sz="1500" b="0"/>
          </a:p>
        </p:txBody>
      </p:sp>
      <p:sp>
        <p:nvSpPr>
          <p:cNvPr id="800580680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1"/>
              <a:t>Explanation</a:t>
            </a:r>
            <a:endParaRPr sz="1500" strike="noStrike" cap="none" spc="0"/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1" strike="noStrike" cap="none" spc="0"/>
              <a:t>matmul complexity:</a:t>
            </a:r>
            <a:r>
              <a:rPr sz="1500" strike="noStrike" cap="none" spc="0"/>
              <a:t> </a:t>
            </a:r>
            <a:r>
              <a:rPr sz="1500" b="0" i="1" u="none">
                <a:solidFill>
                  <a:srgbClr val="101418"/>
                </a:solidFill>
                <a:latin typeface="Arial"/>
                <a:ea typeface="Arial"/>
                <a:cs typeface="Arial"/>
              </a:rPr>
              <a:t>O</a:t>
            </a:r>
            <a:r>
              <a:rPr sz="1500" strike="noStrike" cap="none" spc="0"/>
              <a:t>(n³)</a:t>
            </a:r>
            <a:endParaRPr sz="1500" strike="noStrike" cap="none" spc="0"/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1" strike="noStrike" cap="none" spc="0"/>
              <a:t>Other functions:</a:t>
            </a:r>
            <a:r>
              <a:rPr sz="1500" strike="noStrike" cap="none" spc="0"/>
              <a:t> </a:t>
            </a:r>
            <a:r>
              <a:rPr sz="1500" b="0" i="1" u="none">
                <a:solidFill>
                  <a:srgbClr val="101418"/>
                </a:solidFill>
                <a:latin typeface="Arial"/>
                <a:ea typeface="Arial"/>
                <a:cs typeface="Arial"/>
              </a:rPr>
              <a:t>O</a:t>
            </a:r>
            <a:r>
              <a:rPr sz="1500" strike="noStrike" cap="none" spc="0"/>
              <a:t>(n²)</a:t>
            </a:r>
            <a:endParaRPr sz="1500" strike="noStrike" cap="none" spc="0"/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1" strike="noStrike" cap="none" spc="0"/>
              <a:t>Scale factor:</a:t>
            </a:r>
            <a:r>
              <a:rPr sz="1500" strike="noStrike" cap="none" spc="0"/>
              <a:t> 32</a:t>
            </a:r>
            <a:endParaRPr sz="1500" strike="noStrike" cap="none" spc="0"/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1" strike="noStrike" cap="none" spc="0"/>
              <a:t>Growth Factor:</a:t>
            </a:r>
            <a:endParaRPr sz="1500" b="1" strike="noStrike" cap="none" spc="0"/>
          </a:p>
          <a:p>
            <a:pPr marL="1061950" marR="0" lvl="2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1" strike="noStrike" cap="none" spc="0"/>
              <a:t>matmul:</a:t>
            </a:r>
            <a:r>
              <a:rPr sz="1500" b="0" strike="noStrike" cap="none" spc="0"/>
              <a:t> </a:t>
            </a:r>
            <a:r>
              <a:rPr sz="1500" b="0" strike="noStrike" cap="none" spc="0"/>
              <a:t>32,768</a:t>
            </a:r>
            <a:endParaRPr sz="1500" b="0" strike="noStrike" cap="none" spc="0"/>
          </a:p>
          <a:p>
            <a:pPr marL="1061950" marR="0" lvl="2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1" strike="noStrike" cap="none" spc="0"/>
              <a:t>Other functions</a:t>
            </a:r>
            <a:r>
              <a:rPr sz="1500" b="1" strike="noStrike" cap="none" spc="0"/>
              <a:t>:</a:t>
            </a:r>
            <a:r>
              <a:rPr sz="1500" b="0" strike="noStrike" cap="none" spc="0"/>
              <a:t> 1024</a:t>
            </a:r>
            <a:endParaRPr sz="1500" b="0" strike="noStrike" cap="none" spc="0"/>
          </a:p>
          <a:p>
            <a:pPr marL="0" marR="0" lvl="0" indent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None/>
              <a:defRPr/>
            </a:pPr>
            <a:endParaRPr sz="1500" b="0" strike="noStrike" cap="none" spc="0"/>
          </a:p>
          <a:p>
            <a:pPr marL="0" marR="0" lvl="0" indent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None/>
              <a:defRPr/>
            </a:pPr>
            <a:endParaRPr sz="1500" b="0" strike="noStrike" cap="none" spc="0"/>
          </a:p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1" strike="noStrike" cap="none" spc="0"/>
              <a:t>Goal</a:t>
            </a:r>
            <a:endParaRPr sz="1500" b="1" strike="noStrike" cap="none" spc="0"/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0" strike="noStrike" cap="none" spc="0"/>
              <a:t>Improve matmul computation speed</a:t>
            </a:r>
            <a:endParaRPr sz="1500" b="0" strike="noStrike" cap="none" spc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23394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7DFCBE7-808A-CD99-6B71-10FF97AEC404}" type="datetime1">
              <a:rPr lang="de-DE"/>
              <a:t>20.01.2025</a:t>
            </a:fld>
            <a:endParaRPr/>
          </a:p>
        </p:txBody>
      </p:sp>
      <p:sp>
        <p:nvSpPr>
          <p:cNvPr id="35075933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8747598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3398C19-E958-B20A-2A59-321671527175}" type="slidenum">
              <a:rPr lang="de-DE"/>
              <a:t>8</a:t>
            </a:fld>
            <a:endParaRPr lang="de-DE"/>
          </a:p>
        </p:txBody>
      </p:sp>
      <p:sp>
        <p:nvSpPr>
          <p:cNvPr id="129457969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60613648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7982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CUDA</a:t>
            </a:r>
            <a:endParaRPr/>
          </a:p>
        </p:txBody>
      </p:sp>
      <p:pic>
        <p:nvPicPr>
          <p:cNvPr id="580072241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01492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3D42467-06B6-976F-470D-01B1AF53947C}" type="datetime1">
              <a:rPr lang="de-DE"/>
              <a:t>20.01.2025</a:t>
            </a:fld>
            <a:endParaRPr/>
          </a:p>
        </p:txBody>
      </p:sp>
      <p:sp>
        <p:nvSpPr>
          <p:cNvPr id="102568405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66220957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047ABC3-0BFF-14BE-DEDF-C9E26E069435}" type="slidenum">
              <a:rPr lang="de-DE"/>
              <a:t>9</a:t>
            </a:fld>
            <a:endParaRPr lang="de-DE"/>
          </a:p>
        </p:txBody>
      </p:sp>
      <p:sp>
        <p:nvSpPr>
          <p:cNvPr id="115560471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75657167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4942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CUDA </a:t>
            </a:r>
            <a:r>
              <a:rPr/>
              <a:t>XL</a:t>
            </a:r>
            <a:endParaRPr/>
          </a:p>
        </p:txBody>
      </p:sp>
      <p:pic>
        <p:nvPicPr>
          <p:cNvPr id="1879349733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6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prstGeom prst="rect">
          <a:avLst/>
        </a:prstGeom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prstGeom prst="rect">
          <a:avLst/>
        </a:prstGeom>
        <a:noFill/>
      </a:spPr>
      <a:bodyPr/>
      <a:lstStyle/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25</Slides>
  <Notes>25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Rechnerarchitekturen für Deep-Learning Anwendungen (RADL)</dc:title>
  <dc:creator>Dustin Heither;Maximilian Achenbach;Robert Kagan</dc:creator>
  <cp:lastModifiedBy>Robert Kagan</cp:lastModifiedBy>
  <cp:revision>153</cp:revision>
  <dcterms:created xsi:type="dcterms:W3CDTF">2021-11-18T07:49:57Z</dcterms:created>
  <dcterms:modified xsi:type="dcterms:W3CDTF">2025-01-20T14:00:21Z</dcterms:modified>
</cp:coreProperties>
</file>