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  <p:guide pos="2260" orient="horz"/>
        <p:guide pos="3940"/>
        <p:guide pos="2360" orient="horz"/>
        <p:guide pos="4040"/>
        <p:guide pos="24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 /><Relationship Id="rId30" Type="http://schemas.openxmlformats.org/officeDocument/2006/relationships/tableStyles" Target="tableStyles.xml" /><Relationship Id="rId3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4EAB4A-515B-9750-0E57-417446B22CC2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0186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26337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75759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3F2F9F-D72E-DD06-16EE-E86A4DDCE3D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22827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53264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32842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EAE12D-AFB5-498C-EAB6-41A9974782D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3885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60968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40146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C39643-D482-FD86-F2AF-2D748E5872E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1E6362-D219-6349-9FB8-C31CE632CF8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9958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0315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0704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AC7E5-8B7C-D0AA-0B83-D2726C7D2549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285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6746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734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6E75F0-2418-72B3-CEDD-F13F093EBFEB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262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23093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1760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BAD1E1-FDE7-C3C6-B695-B832F0CDA42F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688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2999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07741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DF209E-B45C-CF1F-6B7A-9969855543C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8903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324793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39488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E824F6-C8CD-2811-02C4-A0CD3C260F3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963100-8331-4712-2016-7C05C908E6CE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8839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58535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64725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7D7E9E-31E6-43DF-04EF-73FD4449E23C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9628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0192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96560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A41890-0070-6DC8-C5DA-0AB2C9B9F247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27446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33844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96733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BFAFA-087F-296C-3B17-523B63DEC665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4771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60889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92418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3A33B4-3319-5C4A-6632-5D74D02091F1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2AAD4C-A573-E1C9-2252-2D24B2BE0BB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CCA82-C61F-5617-B0D9-A84E8561AB4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1676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82010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5105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0A690-97E7-B083-3D54-AFBBDC0F573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7838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67167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07621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98C2BA-0B10-C685-FF58-81FCF1F2273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61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32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21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8614D-5528-90E3-1166-EC32819EE7E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781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52652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6549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11812-B405-F0E4-D437-1402958FA2E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23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24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14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19.01.2025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19.01.2025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14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68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Achenbach,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3" y="3246120"/>
            <a:ext cx="7698329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460933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58D6C97-8489-9BE1-A78D-586E325B5CBE}" type="datetime1">
              <a:rPr lang="de-DE"/>
              <a:t>19.01.2025</a:t>
            </a:fld>
            <a:endParaRPr/>
          </a:p>
        </p:txBody>
      </p:sp>
      <p:sp>
        <p:nvSpPr>
          <p:cNvPr id="10176497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8384701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DB363-CBF8-6378-C1FF-4B9A4B18FAA4}" type="slidenum">
              <a:rPr lang="de-DE"/>
              <a:t>10</a:t>
            </a:fld>
            <a:endParaRPr lang="de-DE"/>
          </a:p>
        </p:txBody>
      </p:sp>
      <p:sp>
        <p:nvSpPr>
          <p:cNvPr id="173283390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70000" lnSpcReduction="6000"/>
          </a:bodyPr>
          <a:lstStyle/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Memory Leak</a:t>
            </a:r>
            <a:endParaRPr sz="16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Resolved a memory leak that had existed for a long time</a:t>
            </a:r>
            <a:endParaRPr sz="16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Reduced memory usage</a:t>
            </a:r>
            <a:endParaRPr sz="16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Poison Pill</a:t>
            </a:r>
            <a:endParaRPr sz="16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Removed costly if comparisons</a:t>
            </a:r>
            <a:endParaRPr sz="16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 thread termination</a:t>
            </a:r>
            <a:endParaRPr sz="16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Optimized 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6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017893" marR="0" lvl="2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the size of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017893" marR="0" lvl="2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Moved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its own header file</a:t>
            </a:r>
            <a:endParaRPr sz="16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Lower memory overhead and improved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modularity</a:t>
            </a:r>
            <a:endParaRPr sz="16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Multithreading</a:t>
            </a:r>
            <a:endParaRPr sz="16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Improved smart multithreading and thread distribution</a:t>
            </a:r>
            <a:endParaRPr sz="16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Better performance and workload balance</a:t>
            </a:r>
            <a:endParaRPr sz="1600" b="0" strike="noStrike" cap="none" spc="0">
              <a:latin typeface="Arial"/>
              <a:cs typeface="Arial"/>
            </a:endParaRPr>
          </a:p>
        </p:txBody>
      </p:sp>
      <p:sp>
        <p:nvSpPr>
          <p:cNvPr id="2109549359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3"/>
            <a:ext cx="5994353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Before:</a:t>
            </a:r>
            <a:endParaRPr sz="1600" b="1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create_mt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mt_arg *mt = (mt_arg*)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malloc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(THREADS *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(mt_arg));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THREADS; i++)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mt[i].idx = i;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pthread_create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(&amp;tids[i],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start_mt, &amp;mt[i]);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start_mt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*arg)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mt_arg *mt = (mt_arg*)arg;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600" b="0" i="0" u="none" strike="noStrike" cap="none" spc="0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mt_arg *head = (mt_arg*)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g_async_queue_pop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(queue);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(head-&gt;start_routine == stop_mt)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break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head-&gt;idx = mt-&gt;idx;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head-&gt;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start_routine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(head);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34836380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90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9846407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554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Multithreading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90212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628E20-7C5C-8439-419E-5BC99DA84C4E}" type="datetime1">
              <a:rPr lang="de-DE"/>
              <a:t>19.01.2025</a:t>
            </a:fld>
            <a:endParaRPr/>
          </a:p>
        </p:txBody>
      </p:sp>
      <p:sp>
        <p:nvSpPr>
          <p:cNvPr id="52658008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19025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ABFF75E-6041-6F61-8F6A-2132CB9ECC7C}" type="slidenum">
              <a:rPr lang="de-DE"/>
              <a:t>11</a:t>
            </a:fld>
            <a:endParaRPr lang="de-DE"/>
          </a:p>
        </p:txBody>
      </p:sp>
      <p:sp>
        <p:nvSpPr>
          <p:cNvPr id="91309113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Memory Leak</a:t>
            </a:r>
            <a:endParaRPr sz="12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Resolved a memory leak that had existed for a long time</a:t>
            </a:r>
            <a:endParaRPr sz="12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Reduced memory usage</a:t>
            </a:r>
            <a:endParaRPr sz="12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Poison Pill</a:t>
            </a:r>
            <a:endParaRPr sz="12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Removed costly if comparisons</a:t>
            </a:r>
            <a:endParaRPr sz="12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 thread termination</a:t>
            </a:r>
            <a:endParaRPr sz="12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017893" marR="0" lvl="2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the size of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017893" marR="0" lvl="2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its own header file</a:t>
            </a:r>
            <a:endParaRPr sz="12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Lower memory overhead and improved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modularity</a:t>
            </a:r>
            <a:endParaRPr sz="12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Multithreading</a:t>
            </a:r>
            <a:endParaRPr sz="12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Improved smart multithreading and thread distribution</a:t>
            </a:r>
            <a:endParaRPr sz="12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Better performance and workload balance</a:t>
            </a:r>
            <a:endParaRPr sz="1200" b="0" strike="noStrike" cap="none" spc="0">
              <a:latin typeface="Arial"/>
              <a:cs typeface="Arial"/>
            </a:endParaRPr>
          </a:p>
        </p:txBody>
      </p:sp>
      <p:sp>
        <p:nvSpPr>
          <p:cNvPr id="727826751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3"/>
            <a:ext cx="5994353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After:</a:t>
            </a:r>
            <a:endParaRPr sz="1600" b="1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create_mt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threads)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idx[THREADS];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lang="de-DE" sz="1600" b="0" i="0" u="none" strike="noStrike" cap="none" spc="0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THREADS; i++)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idx[i] = i;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pthread_create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(&amp;tids[i], </a:t>
            </a:r>
            <a:r>
              <a:rPr lang="de-DE" sz="1600" b="0" i="0" u="none" strike="noStrike" cap="none" spc="0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, start_mt, &amp;idx[i]);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endParaRPr sz="1600" b="1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start_mt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*arg)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 = *(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*)arg;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mt_arg *head = (mt_arg*)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g_async_queue_pop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(queue);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head-&gt;idx = idx;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head-&gt;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start_routine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(head);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07233682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90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11696615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554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Multithreading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82294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5B7AF0E-6C35-BB28-D221-5C14D85AC98E}" type="datetime1">
              <a:rPr lang="de-DE"/>
              <a:t>19.01.2025</a:t>
            </a:fld>
            <a:endParaRPr/>
          </a:p>
        </p:txBody>
      </p:sp>
      <p:sp>
        <p:nvSpPr>
          <p:cNvPr id="112627835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67373395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5A012C1-A183-ABE0-F7C5-8AD56E32A876}" type="slidenum">
              <a:rPr lang="de-DE"/>
              <a:t>12</a:t>
            </a:fld>
            <a:endParaRPr lang="de-DE"/>
          </a:p>
        </p:txBody>
      </p:sp>
      <p:sp>
        <p:nvSpPr>
          <p:cNvPr id="94571579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Memory Leak</a:t>
            </a:r>
            <a:endParaRPr sz="12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Resolved a memory leak that had existed for a long time</a:t>
            </a:r>
            <a:endParaRPr sz="12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Reduced memory usage</a:t>
            </a:r>
            <a:endParaRPr sz="12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Poison Pill</a:t>
            </a:r>
            <a:endParaRPr sz="12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Removed costly if comparisons</a:t>
            </a:r>
            <a:endParaRPr sz="12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 thread termination</a:t>
            </a:r>
            <a:endParaRPr sz="12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017893" marR="0" lvl="2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the size of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017893" marR="0" lvl="2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its own header file</a:t>
            </a:r>
            <a:endParaRPr sz="12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Lower memory overhead and improved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modularity</a:t>
            </a:r>
            <a:endParaRPr sz="12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Multithreading</a:t>
            </a:r>
            <a:endParaRPr sz="12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Improved smart multithreading and thread distribution</a:t>
            </a:r>
            <a:endParaRPr sz="12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Better performance and workload balance</a:t>
            </a:r>
            <a:endParaRPr sz="1200" b="0" strike="noStrike" cap="none" spc="0">
              <a:latin typeface="Arial"/>
              <a:cs typeface="Arial"/>
            </a:endParaRPr>
          </a:p>
        </p:txBody>
      </p:sp>
      <p:sp>
        <p:nvSpPr>
          <p:cNvPr id="1038812926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3"/>
            <a:ext cx="5994353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Before (mt.hpp):</a:t>
            </a:r>
            <a:endParaRPr sz="1600" b="1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mt_arg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**a_ptr;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*a;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**b_ptr;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*b;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**c_ptr;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*c;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mt_arg;</a:t>
            </a:r>
            <a:endParaRPr sz="1600"/>
          </a:p>
          <a:p>
            <a:pPr>
              <a:spcAft>
                <a:spcPts val="0"/>
              </a:spcAft>
              <a:defRPr/>
            </a:pP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After (mt_arg.hpp):</a:t>
            </a: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mt_arg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**a;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**b;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**c;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mt_arg;</a:t>
            </a:r>
            <a:endParaRPr sz="1600" b="1"/>
          </a:p>
        </p:txBody>
      </p:sp>
      <p:sp>
        <p:nvSpPr>
          <p:cNvPr id="90104708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90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70838677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554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Multithreading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23448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BA7DCB-5974-9399-222C-B4DBA63CDE4A}" type="datetime1">
              <a:rPr lang="de-DE"/>
              <a:t>19.01.2025</a:t>
            </a:fld>
            <a:endParaRPr/>
          </a:p>
        </p:txBody>
      </p:sp>
      <p:sp>
        <p:nvSpPr>
          <p:cNvPr id="147131944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1271985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A46EAEF-D500-7D63-E800-C78EB415AD3C}" type="slidenum">
              <a:rPr lang="de-DE"/>
              <a:t>13</a:t>
            </a:fld>
            <a:endParaRPr lang="de-DE"/>
          </a:p>
        </p:txBody>
      </p:sp>
      <p:sp>
        <p:nvSpPr>
          <p:cNvPr id="178732011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Memory Leak</a:t>
            </a:r>
            <a:endParaRPr sz="12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Resolved a memory leak that had existed for a long time</a:t>
            </a:r>
            <a:endParaRPr sz="12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Reduced memory usage</a:t>
            </a:r>
            <a:endParaRPr sz="12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Poison Pill</a:t>
            </a:r>
            <a:endParaRPr sz="12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Removed costly if comparisons</a:t>
            </a:r>
            <a:endParaRPr sz="12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Direct thread termination</a:t>
            </a:r>
            <a:endParaRPr sz="12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Optimized 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1017893" marR="0" lvl="2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the size of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endParaRPr sz="12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017893" marR="0" lvl="2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mt_arg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to its own header file</a:t>
            </a:r>
            <a:endParaRPr sz="12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Lower memory overhead and improved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modularity</a:t>
            </a:r>
            <a:endParaRPr sz="1200" b="0" strike="noStrike" cap="none" spc="0">
              <a:latin typeface="Arial"/>
              <a:cs typeface="Arial"/>
            </a:endParaRPr>
          </a:p>
          <a:p>
            <a:pPr marL="217793" marR="0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Multithreading</a:t>
            </a:r>
            <a:endParaRPr sz="1200" b="1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Improved smart multithreading and thread distribution</a:t>
            </a:r>
            <a:endParaRPr sz="1200" b="0" strike="noStrike" cap="none" spc="0">
              <a:latin typeface="Arial"/>
              <a:cs typeface="Arial"/>
            </a:endParaRPr>
          </a:p>
          <a:p>
            <a:pPr marL="617843" marR="0" lvl="1" indent="-217793" algn="l" defTabSz="91440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Better performance and workload balance</a:t>
            </a:r>
            <a:endParaRPr sz="1200" b="0" strike="noStrike" cap="none" spc="0">
              <a:latin typeface="Arial"/>
              <a:cs typeface="Arial"/>
            </a:endParaRPr>
          </a:p>
        </p:txBody>
      </p:sp>
      <p:sp>
        <p:nvSpPr>
          <p:cNvPr id="1121975098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3"/>
            <a:ext cx="5994353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0000" lnSpcReduction="4000"/>
          </a:bodyPr>
          <a:lstStyle/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Before:</a:t>
            </a:r>
            <a:endParaRPr sz="1600" b="1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mt-&gt;idx; i &lt; mt-&gt;c-&gt;x; i += THREADS)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mt-&gt;i = i;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add_simd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After: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...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mt-&gt;idx * ((*mt-&gt;c)-&gt;x / THREADS);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 &lt; ((mt-&gt;idx +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* ((*mt-&gt;c)-&gt;x / THREADS)) +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(mt-&gt;idx == THREADS -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? (*mt-&gt;c)-&gt;x % THREADS :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i++)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mt-&gt;i = i;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add_simd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60612716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90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134968191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554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Multithreading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7486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FECC522-44F3-375B-109A-67F0FF50A903}" type="datetime1">
              <a:rPr lang="de-DE"/>
              <a:t>19.01.2025</a:t>
            </a:fld>
            <a:endParaRPr/>
          </a:p>
        </p:txBody>
      </p:sp>
      <p:sp>
        <p:nvSpPr>
          <p:cNvPr id="74440106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43667001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BA7F53-EB59-9BB3-E3C3-A866A78ADA71}" type="slidenum">
              <a:rPr lang="de-DE"/>
              <a:t>14</a:t>
            </a:fld>
            <a:endParaRPr lang="de-DE"/>
          </a:p>
        </p:txBody>
      </p:sp>
      <p:sp>
        <p:nvSpPr>
          <p:cNvPr id="25378126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Progress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Fixed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simd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conv2d_simd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AMX Registers</a:t>
            </a:r>
            <a:endParaRPr sz="1600" b="1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 &amp; Y Registers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8" marR="0" lvl="2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Source registers for computations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8" marR="0" lvl="2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Contain 64 floating-point values each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Z Register: 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8" marR="0" lvl="2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Serves as the accumulator or output registers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8" marR="0" lvl="2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Holds a 64x64 floating-point matix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15970866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70000" lnSpcReduction="6000"/>
          </a:bodyPr>
          <a:lstStyle/>
          <a:p>
            <a:pPr marL="261848" marR="0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AMX </a:t>
            </a:r>
            <a:r>
              <a:rPr sz="1600" b="1">
                <a:solidFill>
                  <a:schemeClr val="tx1"/>
                </a:solidFill>
                <a:latin typeface="Arial"/>
                <a:ea typeface="Arial"/>
                <a:cs typeface="Arial"/>
              </a:rPr>
              <a:t>Instructions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>
                <a:solidFill>
                  <a:schemeClr val="tx1"/>
                </a:solidFill>
                <a:latin typeface="Arial"/>
                <a:ea typeface="Arial"/>
                <a:cs typeface="Arial"/>
              </a:rPr>
              <a:t>Defined in aarch64.h: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as macros for assembly instructions</a:t>
            </a:r>
            <a:endParaRPr sz="1600" b="0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Utilize bitmasks (bm) to define instruction behavior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>
                <a:solidFill>
                  <a:schemeClr val="tx1"/>
                </a:solidFill>
                <a:latin typeface="Arial"/>
                <a:ea typeface="Arial"/>
                <a:cs typeface="Arial"/>
              </a:rPr>
              <a:t>Key instructions</a:t>
            </a:r>
            <a:r>
              <a:rPr sz="1600" b="1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600" b="1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AMX_SET</a:t>
            </a: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()</a:t>
            </a: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; </a:t>
            </a: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and</a:t>
            </a:r>
            <a:r>
              <a:rPr sz="16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CLR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()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Define AMX instruction blocks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AMX_LDX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(bm); and </a:t>
            </a: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AMX_LDY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(bm);: Load values into X and Y registers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AMX_STZ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(bm);: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Stores values from the Z register to memory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1061948" marR="0" lvl="2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AMX_FMA32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(bm);: Performs </a:t>
            </a:r>
            <a:r>
              <a:rPr sz="1600">
                <a:latin typeface="Arial"/>
                <a:ea typeface="Arial"/>
                <a:cs typeface="Arial"/>
              </a:rPr>
              <a:t>fused multiply add (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z[j][i] += x[i] * y[j]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lvl="0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Power consumptiom</a:t>
            </a:r>
            <a:endParaRPr sz="16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!!!MISSING!!!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23445725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26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 &amp; SIMD</a:t>
            </a:r>
            <a:endParaRPr sz="2400"/>
          </a:p>
        </p:txBody>
      </p:sp>
      <p:sp>
        <p:nvSpPr>
          <p:cNvPr id="102147249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798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SIMD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77055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57C96C-1A5A-B94D-07A5-A63D8A2EB1A6}" type="datetime1">
              <a:rPr lang="de-DE"/>
              <a:t>19.01.2025</a:t>
            </a:fld>
            <a:endParaRPr/>
          </a:p>
        </p:txBody>
      </p:sp>
      <p:sp>
        <p:nvSpPr>
          <p:cNvPr id="19058179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85804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DD68B1-82B8-592D-7BAD-E26045A0B314}" type="slidenum">
              <a:rPr lang="de-DE"/>
              <a:t>15</a:t>
            </a:fld>
            <a:endParaRPr lang="de-DE"/>
          </a:p>
        </p:txBody>
      </p:sp>
      <p:sp>
        <p:nvSpPr>
          <p:cNvPr id="189296762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3273729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pic>
        <p:nvPicPr>
          <p:cNvPr id="1450886404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4" y="1631155"/>
            <a:ext cx="7616031" cy="456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1445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89A086-D666-196E-8833-9020325791DE}" type="datetime1">
              <a:rPr lang="de-DE"/>
              <a:t>19.01.2025</a:t>
            </a:fld>
            <a:endParaRPr/>
          </a:p>
        </p:txBody>
      </p:sp>
      <p:sp>
        <p:nvSpPr>
          <p:cNvPr id="68616546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596749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FFDA63-01B2-FDD1-C11A-512869182C1A}" type="slidenum">
              <a:rPr lang="de-DE"/>
              <a:t>16</a:t>
            </a:fld>
            <a:endParaRPr lang="de-DE"/>
          </a:p>
        </p:txBody>
      </p:sp>
      <p:sp>
        <p:nvSpPr>
          <p:cNvPr id="1776645406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9505485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0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r>
              <a:rPr/>
              <a:t> XL</a:t>
            </a:r>
            <a:endParaRPr/>
          </a:p>
        </p:txBody>
      </p:sp>
      <p:pic>
        <p:nvPicPr>
          <p:cNvPr id="2003389514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4" y="1631155"/>
            <a:ext cx="7616031" cy="456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792680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99D28E3-6EBF-5C21-1768-51C5C45C8630}" type="datetime1">
              <a:rPr lang="de-DE"/>
              <a:t>19.01.2025</a:t>
            </a:fld>
            <a:endParaRPr/>
          </a:p>
        </p:txBody>
      </p:sp>
      <p:sp>
        <p:nvSpPr>
          <p:cNvPr id="189100759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731308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65DD39-A879-DEAE-DEE6-A2CCBF71898C}" type="slidenum">
              <a:rPr lang="de-DE"/>
              <a:t>17</a:t>
            </a:fld>
            <a:endParaRPr lang="de-DE"/>
          </a:p>
        </p:txBody>
      </p:sp>
      <p:sp>
        <p:nvSpPr>
          <p:cNvPr id="126892094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91662668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662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AMX vs. Neon</a:t>
            </a:r>
            <a:endParaRPr/>
          </a:p>
        </p:txBody>
      </p:sp>
      <p:pic>
        <p:nvPicPr>
          <p:cNvPr id="50869914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4" y="1631155"/>
            <a:ext cx="7616031" cy="456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127599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B2F692-926C-E47D-819C-3724C7394A0F}" type="datetime1">
              <a:rPr lang="de-DE"/>
              <a:t>19.01.2025</a:t>
            </a:fld>
            <a:endParaRPr/>
          </a:p>
        </p:txBody>
      </p:sp>
      <p:sp>
        <p:nvSpPr>
          <p:cNvPr id="112525112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476749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E7DE74-96C7-7D3E-C449-34B8EFBCBCFC}" type="slidenum">
              <a:rPr lang="de-DE"/>
              <a:t>18</a:t>
            </a:fld>
            <a:endParaRPr lang="de-DE"/>
          </a:p>
        </p:txBody>
      </p:sp>
      <p:sp>
        <p:nvSpPr>
          <p:cNvPr id="14711158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92249565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050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AMX vs. Neon </a:t>
            </a:r>
            <a:r>
              <a:rPr/>
              <a:t>XL</a:t>
            </a:r>
            <a:endParaRPr sz="1600"/>
          </a:p>
        </p:txBody>
      </p:sp>
      <p:pic>
        <p:nvPicPr>
          <p:cNvPr id="1137611023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4" y="1631155"/>
            <a:ext cx="7616031" cy="456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51257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104EFC-90DB-61FC-C047-F2EE0F407A79}" type="datetime1">
              <a:rPr lang="de-DE"/>
              <a:t>19.01.2025</a:t>
            </a:fld>
            <a:endParaRPr/>
          </a:p>
        </p:txBody>
      </p:sp>
      <p:sp>
        <p:nvSpPr>
          <p:cNvPr id="196551429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6761403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D159B0A-D1D6-BF76-C485-BF90827A79CA}" type="slidenum">
              <a:rPr lang="de-DE"/>
              <a:t>19</a:t>
            </a:fld>
            <a:endParaRPr lang="de-DE"/>
          </a:p>
        </p:txBody>
      </p:sp>
      <p:sp>
        <p:nvSpPr>
          <p:cNvPr id="78452035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39822" marR="0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 Type Optimization</a:t>
            </a:r>
            <a:endParaRPr sz="1600" b="1" strike="noStrike" cap="none" spc="0"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float32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→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int8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Standard for AI/ML quantization,</a:t>
            </a:r>
            <a:b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enabling greater efficiency with minimal accuracy loss</a:t>
            </a:r>
            <a:endParaRPr sz="1600" b="0" strike="noStrike" cap="none" spc="0">
              <a:latin typeface="Arial"/>
              <a:cs typeface="Arial"/>
            </a:endParaRPr>
          </a:p>
          <a:p>
            <a:pPr marL="239822" marR="0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SIMD Integration</a:t>
            </a:r>
            <a:endParaRPr sz="1600" b="1" strike="noStrike" cap="none" spc="0"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Added support for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int8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 AVX-512, AVX2, and Arm Neon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Process even more elements in parallel,</a:t>
            </a:r>
            <a:b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significantly boosting computation speed</a:t>
            </a:r>
            <a:endParaRPr sz="1600" b="0" strike="noStrike" cap="none" spc="0">
              <a:latin typeface="Arial"/>
              <a:cs typeface="Arial"/>
            </a:endParaRPr>
          </a:p>
          <a:p>
            <a:pPr marL="239822" marR="0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Memory Reduction</a:t>
            </a:r>
            <a:endParaRPr sz="1600" b="1" strike="noStrike" cap="none" spc="0"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Model size reduced by ~10%</a:t>
            </a:r>
            <a:b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(282.8MB → 253.7MB)</a:t>
            </a:r>
            <a:endParaRPr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Frees up memory on resource-limited devices</a:t>
            </a:r>
            <a:endParaRPr sz="1600" b="0" strike="noStrike" cap="none" spc="0">
              <a:latin typeface="Arial"/>
              <a:cs typeface="Arial"/>
            </a:endParaRPr>
          </a:p>
        </p:txBody>
      </p:sp>
      <p:sp>
        <p:nvSpPr>
          <p:cNvPr id="1197845741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3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3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matmul_simd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x86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__AVX512F__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3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INT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3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CHUNK_SIZE = 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(__m256i) / 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(DATA_TYPE);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__m256i a, b;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__mmask32 m;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3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3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k =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k &lt; (*mt-&gt;a)-&gt;y; k += CHUNK_SIZE) {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 = (__mmask32)((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&lt;&lt; (((k + CHUNK_SIZE) &lt;= (*mt-&gt;a)-&gt;y) ? CHUNK_SIZE : (*mt-&gt;a)-&gt;y - k)) -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 = _mm256_maskz_loadu_epi8(m, &amp;amp;(*mt-&gt;a)-&gt;m[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k, (*mt-&gt;a)-&gt;y)]);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 = _mm256_maskz_loadu_epi8(m, &amp;amp;(*mt-&gt;b)-&gt;m[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(mt-&gt;j, k, (*mt-&gt;b)-&gt;y)]);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(*mt-&gt;c)-&gt;m[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mt-&gt;j, (*mt-&gt;c)-&gt;y)] += _mm256_reduce_add_epi16(_mm256_mullo_epi16(_mm256_cvtepi8_epi16(_mm256_extractf128_si256(a,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)), _mm256_cvtepi8_epi16(_mm256_extractf128_si256(b,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))));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(*mt-&gt;c)-&gt;m[</a:t>
            </a:r>
            <a:r>
              <a:rPr sz="13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mt-&gt;j, (*mt-&gt;c)-&gt;y)] += _mm256_reduce_add_epi16(_mm256_mullo_epi16(_mm256_cvtepi8_epi16(_mm256_extractf128_si256(a,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)), _mm256_cvtepi8_epi16(_mm256_extractf128_si256(b, </a:t>
            </a:r>
            <a:r>
              <a:rPr sz="13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))));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}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...</a:t>
            </a:r>
            <a:endParaRPr sz="1300"/>
          </a:p>
          <a:p>
            <a:pPr>
              <a:spcAft>
                <a:spcPts val="0"/>
              </a:spcAft>
              <a:defRPr/>
            </a:pPr>
            <a:r>
              <a:rPr sz="13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300"/>
          </a:p>
        </p:txBody>
      </p:sp>
      <p:sp>
        <p:nvSpPr>
          <p:cNvPr id="650110003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302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Quantization</a:t>
            </a:r>
            <a:endParaRPr sz="2400"/>
          </a:p>
        </p:txBody>
      </p:sp>
      <p:sp>
        <p:nvSpPr>
          <p:cNvPr id="182642605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42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Overview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9366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6CBA63-0A36-8CB4-C741-3C65FDA2D54D}" type="datetime1">
              <a:rPr lang="de-DE"/>
              <a:t>19.01.2025</a:t>
            </a:fld>
            <a:endParaRPr/>
          </a:p>
        </p:txBody>
      </p:sp>
      <p:sp>
        <p:nvSpPr>
          <p:cNvPr id="68185280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338338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8DB111-9F46-201B-2DD8-D42077484FD5}" type="slidenum">
              <a:rPr lang="de-DE"/>
              <a:t>2</a:t>
            </a:fld>
            <a:endParaRPr lang="de-DE"/>
          </a:p>
        </p:txBody>
      </p:sp>
      <p:sp>
        <p:nvSpPr>
          <p:cNvPr id="143769995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r>
              <a:rPr sz="1800"/>
              <a:t> &amp; Benchmark</a:t>
            </a:r>
            <a:endParaRPr sz="1800"/>
          </a:p>
        </p:txBody>
      </p:sp>
      <p:sp>
        <p:nvSpPr>
          <p:cNvPr id="383118193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38097299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/>
          </a:p>
        </p:txBody>
      </p:sp>
      <p:sp>
        <p:nvSpPr>
          <p:cNvPr id="121897310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2865070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1800"/>
          </a:p>
        </p:txBody>
      </p:sp>
      <p:sp>
        <p:nvSpPr>
          <p:cNvPr id="2127990413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78973713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/>
              <a:t> &amp; SIMD</a:t>
            </a:r>
            <a:endParaRPr/>
          </a:p>
        </p:txBody>
      </p:sp>
      <p:sp>
        <p:nvSpPr>
          <p:cNvPr id="1403299929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2023239655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1619300602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7" y="5248929"/>
            <a:ext cx="254991" cy="283261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06</a:t>
            </a:r>
            <a:endParaRPr/>
          </a:p>
        </p:txBody>
      </p:sp>
      <p:sp>
        <p:nvSpPr>
          <p:cNvPr id="618085192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89" y="1632183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002452478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1" y="1632183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20552836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89" y="2355531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247662451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1" y="2355531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12574735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89" y="452557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324725747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1" y="4525579"/>
            <a:ext cx="307840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91612624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89" y="3078882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37927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1" y="3078882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42608531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89" y="3802230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273502404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1" y="3802230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7959164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89" y="524892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0257913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1" y="5248929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12270810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Outline</a:t>
            </a:r>
            <a:endParaRPr sz="2400"/>
          </a:p>
        </p:txBody>
      </p:sp>
      <p:sp>
        <p:nvSpPr>
          <p:cNvPr id="25525683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654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5. Presentation</a:t>
            </a:r>
            <a:endParaRPr sz="1600"/>
          </a:p>
        </p:txBody>
      </p:sp>
      <p:sp>
        <p:nvSpPr>
          <p:cNvPr id="1953851608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1800"/>
          </a:p>
        </p:txBody>
      </p:sp>
      <p:sp>
        <p:nvSpPr>
          <p:cNvPr id="149099277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045913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48ED49-F288-FB28-2B27-7A0328EF79CE}" type="datetime1">
              <a:rPr lang="de-DE"/>
              <a:t>19.01.2025</a:t>
            </a:fld>
            <a:endParaRPr/>
          </a:p>
        </p:txBody>
      </p:sp>
      <p:sp>
        <p:nvSpPr>
          <p:cNvPr id="19732048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7878260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4CB5DC-121C-3E3E-AA21-4043962A3967}" type="slidenum">
              <a:rPr lang="de-DE"/>
              <a:t>20</a:t>
            </a:fld>
            <a:endParaRPr lang="de-DE"/>
          </a:p>
        </p:txBody>
      </p:sp>
      <p:sp>
        <p:nvSpPr>
          <p:cNvPr id="33819080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7137157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3741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Quantization</a:t>
            </a:r>
            <a:endParaRPr/>
          </a:p>
        </p:txBody>
      </p:sp>
      <p:pic>
        <p:nvPicPr>
          <p:cNvPr id="605854462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4" y="1631155"/>
            <a:ext cx="7616031" cy="456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62454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195A39-E5CF-F155-78F6-5516387FB32A}" type="datetime1">
              <a:rPr lang="de-DE"/>
              <a:t>19.01.2025</a:t>
            </a:fld>
            <a:endParaRPr/>
          </a:p>
        </p:txBody>
      </p:sp>
      <p:sp>
        <p:nvSpPr>
          <p:cNvPr id="111941241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022491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E65BC5-0E1F-B655-4A43-F9F690D32FC7}" type="slidenum">
              <a:rPr lang="de-DE"/>
              <a:t>21</a:t>
            </a:fld>
            <a:endParaRPr lang="de-DE"/>
          </a:p>
        </p:txBody>
      </p:sp>
      <p:sp>
        <p:nvSpPr>
          <p:cNvPr id="347869704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71834592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4821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Quantization</a:t>
            </a:r>
            <a:r>
              <a:rPr/>
              <a:t> XL</a:t>
            </a:r>
            <a:endParaRPr/>
          </a:p>
        </p:txBody>
      </p:sp>
      <p:pic>
        <p:nvPicPr>
          <p:cNvPr id="1672342231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4" y="1631155"/>
            <a:ext cx="7616031" cy="456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0091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BCF125-32AA-658F-B748-D3A2BD7F50CD}" type="datetime1">
              <a:rPr lang="de-DE"/>
              <a:t>19.01.2025</a:t>
            </a:fld>
            <a:endParaRPr/>
          </a:p>
        </p:txBody>
      </p:sp>
      <p:sp>
        <p:nvSpPr>
          <p:cNvPr id="140926266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6169378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2D8A8A4-CC12-063B-48DD-17ED8E488ECE}" type="slidenum">
              <a:rPr lang="de-DE"/>
              <a:t>22</a:t>
            </a:fld>
            <a:endParaRPr lang="de-DE"/>
          </a:p>
        </p:txBody>
      </p:sp>
      <p:sp>
        <p:nvSpPr>
          <p:cNvPr id="7221120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4678050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338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CPU vs. GPU</a:t>
            </a:r>
            <a:endParaRPr/>
          </a:p>
        </p:txBody>
      </p:sp>
      <p:pic>
        <p:nvPicPr>
          <p:cNvPr id="1265480771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4" y="1631155"/>
            <a:ext cx="7616031" cy="456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03807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1EE6B5-4948-0998-A4BD-F768BF8FCD44}" type="datetime1">
              <a:rPr lang="de-DE"/>
              <a:t>19.01.2025</a:t>
            </a:fld>
            <a:endParaRPr/>
          </a:p>
        </p:txBody>
      </p:sp>
      <p:sp>
        <p:nvSpPr>
          <p:cNvPr id="41506594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6038096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CFEA90-F9FC-9DC1-70AC-52CC56813AE4}" type="slidenum">
              <a:rPr lang="de-DE"/>
              <a:t>23</a:t>
            </a:fld>
            <a:endParaRPr lang="de-DE"/>
          </a:p>
        </p:txBody>
      </p:sp>
      <p:sp>
        <p:nvSpPr>
          <p:cNvPr id="1693210240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43752614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158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CPU vs. GPU XL</a:t>
            </a:r>
            <a:endParaRPr sz="1600"/>
          </a:p>
        </p:txBody>
      </p:sp>
      <p:pic>
        <p:nvPicPr>
          <p:cNvPr id="327987005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4" y="1631155"/>
            <a:ext cx="7616031" cy="456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19.01.2025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24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Framework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 vs. Clang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Improve matmul performance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lvl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FFC000"/>
                </a:solidFill>
                <a:latin typeface="Arial"/>
                <a:ea typeface="Arial"/>
                <a:cs typeface="Arial"/>
              </a:rPr>
              <a:t>🚧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Apple AMX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 layer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(OpenMP GPU offload target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868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40762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068912-589E-0C08-7E7F-6AE3A5F28EF2}" type="datetime1">
              <a:rPr lang="de-DE"/>
              <a:t>19.01.2025</a:t>
            </a:fld>
            <a:endParaRPr/>
          </a:p>
        </p:txBody>
      </p:sp>
      <p:sp>
        <p:nvSpPr>
          <p:cNvPr id="64197225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8312110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BA6A63-19C9-E620-F00D-E38FCC2BEF58}" type="slidenum">
              <a:rPr lang="de-DE"/>
              <a:t>3</a:t>
            </a:fld>
            <a:endParaRPr lang="de-DE"/>
          </a:p>
        </p:txBody>
      </p:sp>
      <p:sp>
        <p:nvSpPr>
          <p:cNvPr id="480301794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28806" marR="0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Build System Enhancements:</a:t>
            </a:r>
            <a:endParaRPr sz="1500"/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/>
              <a:t>Goal:</a:t>
            </a:r>
            <a:r>
              <a:rPr sz="1500"/>
              <a:t>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Support new compiler flags</a:t>
            </a:r>
            <a:endParaRPr sz="15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Updated make config</a:t>
            </a:r>
            <a:endParaRPr lang="de-DE" sz="15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defRPr/>
            </a:pPr>
            <a:endParaRPr lang="de-DE" sz="15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28806" marR="0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 Preprocessing:</a:t>
            </a:r>
            <a:endParaRPr sz="15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Avoid repeated transposing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Pre-transposed fc_bias and fc_weights</a:t>
            </a:r>
            <a:endParaRPr lang="de-DE" sz="15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defRPr/>
            </a:pP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28806" marR="0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Function Inlining:</a:t>
            </a:r>
            <a:endParaRPr sz="1500" b="1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Minimize overhead caused by function calls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Inlined all remaining functions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665002580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5"/>
            <a:ext cx="599435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28806" marR="0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Optimization Flags:</a:t>
            </a:r>
            <a:endParaRPr sz="15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Enable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optimization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 and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detect memory issues</a:t>
            </a:r>
            <a:endParaRPr sz="15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Integrated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-O3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-fsanitize=address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defRPr/>
            </a:pP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28806" marR="0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AVX-512 Optimization:</a:t>
            </a:r>
            <a:endParaRPr sz="15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Avoid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repeated 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inline assembly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runtime checks for AVX-512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628857" marR="0" lvl="1" indent="-228806" algn="l" defTabSz="914400">
              <a:lnSpc>
                <a:spcPct val="106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Relocated the checks for AVX-512 t</a:t>
            </a:r>
            <a:r>
              <a:rPr lang="de-DE" sz="15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 the Makefile</a:t>
            </a:r>
            <a:endParaRPr sz="15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07211477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2400"/>
          </a:p>
        </p:txBody>
      </p:sp>
      <p:sp>
        <p:nvSpPr>
          <p:cNvPr id="109124557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06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Overview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713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9BD1FF-D2C1-CC36-1432-BD1D1A6B315B}" type="datetime1">
              <a:rPr lang="de-DE"/>
              <a:t>19.01.2025</a:t>
            </a:fld>
            <a:endParaRPr/>
          </a:p>
        </p:txBody>
      </p:sp>
      <p:sp>
        <p:nvSpPr>
          <p:cNvPr id="11084329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136616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25E107-83A2-963C-BE92-DAEF8D807771}" type="slidenum">
              <a:rPr lang="de-DE"/>
              <a:t>4</a:t>
            </a:fld>
            <a:endParaRPr lang="de-DE"/>
          </a:p>
        </p:txBody>
      </p:sp>
      <p:sp>
        <p:nvSpPr>
          <p:cNvPr id="1947700977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53382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r>
              <a:rPr/>
              <a:t> &amp; Benchmark</a:t>
            </a:r>
            <a:endParaRPr/>
          </a:p>
        </p:txBody>
      </p:sp>
      <p:sp>
        <p:nvSpPr>
          <p:cNvPr id="120283913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518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graphicFrame>
        <p:nvGraphicFramePr>
          <p:cNvPr id="1932682063" name=""/>
          <p:cNvGraphicFramePr>
            <a:graphicFrameLocks xmlns:a="http://schemas.openxmlformats.org/drawingml/2006/main"/>
          </p:cNvGraphicFramePr>
          <p:nvPr/>
        </p:nvGraphicFramePr>
        <p:xfrm>
          <a:off x="853486" y="2489834"/>
          <a:ext cx="10269128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CPU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(performance) cores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threads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</a:tr>
            </a:tbl>
          </a:graphicData>
        </a:graphic>
      </p:graphicFrame>
      <p:graphicFrame>
        <p:nvGraphicFramePr>
          <p:cNvPr id="924621424" name=""/>
          <p:cNvGraphicFramePr>
            <a:graphicFrameLocks xmlns:a="http://schemas.openxmlformats.org/drawingml/2006/main"/>
          </p:cNvGraphicFramePr>
          <p:nvPr/>
        </p:nvGraphicFramePr>
        <p:xfrm>
          <a:off x="853486" y="4270374"/>
          <a:ext cx="10269128" cy="10972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</a:t>
                      </a: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CUDA cores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Base Clock (MHz)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</a:rPr>
                        <a:t>NVIDIA GeForce RTX 2080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20. </a:t>
                      </a: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September 2018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215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2944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1515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NVIDIA GeForce MX350</a:t>
                      </a:r>
                      <a:endParaRPr sz="1400" b="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10. February 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1354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>19.01.2025</a:t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35577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A8E9D6-2377-BD08-7E91-99238FF9C610}" type="slidenum">
              <a:rPr lang="de-DE"/>
              <a:t>5</a:t>
            </a:fld>
            <a:endParaRPr lang="de-DE"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44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&amp; 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Batch size: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</a:t>
            </a:r>
            <a:endParaRPr sz="14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Epochs: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128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Unit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time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b="0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⚠</a:t>
            </a:r>
            <a:r>
              <a:rPr lang="de-DE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️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Averaged over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 runs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⚠</a:t>
            </a:r>
            <a:r>
              <a:rPr lang="de-DE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️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Discarding first 2 runs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Lower is better</a:t>
            </a:r>
            <a:endParaRPr sz="1400" b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Old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Last presentation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XL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mage dimensions: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32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x30)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39822" marR="0" indent="-23982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 type: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int8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122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51869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702E20-18A5-64BC-EEA8-1962940FA845}" type="datetime1">
              <a:rPr lang="de-DE"/>
              <a:t>19.01.2025</a:t>
            </a:fld>
            <a:endParaRPr/>
          </a:p>
        </p:txBody>
      </p:sp>
      <p:sp>
        <p:nvSpPr>
          <p:cNvPr id="205216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959229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454D9CE-02DC-39A3-5B7C-C5B80B471E33}" type="slidenum">
              <a:rPr lang="de-DE"/>
              <a:t>6</a:t>
            </a:fld>
            <a:endParaRPr lang="de-DE"/>
          </a:p>
        </p:txBody>
      </p:sp>
      <p:sp>
        <p:nvSpPr>
          <p:cNvPr id="84804107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185084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122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/>
          </a:p>
        </p:txBody>
      </p:sp>
      <p:sp>
        <p:nvSpPr>
          <p:cNvPr id="1977720509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39822" marR="0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Fixed CUDA Transpose:</a:t>
            </a:r>
            <a:endParaRPr sz="1600" b="1" strike="noStrike" cap="none" spc="0"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Change: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Corrected the previously incorrect implementation</a:t>
            </a:r>
            <a:endParaRPr sz="1600" b="0" strike="noStrike" cap="none" spc="0"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Ensured accurate functionality and improved code reliability</a:t>
            </a:r>
            <a:endParaRPr sz="1600" b="0" strike="noStrike" cap="none" spc="0">
              <a:latin typeface="Arial"/>
              <a:cs typeface="Arial"/>
            </a:endParaRPr>
          </a:p>
          <a:p>
            <a:pPr marL="239822" marR="0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Implemented CUDA Constant Memory for Conv2D:</a:t>
            </a:r>
            <a:endParaRPr sz="1600" b="1" strike="noStrike" cap="none" spc="0"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Optimized kernel operations using constant memory for frequently accessed data</a:t>
            </a:r>
            <a:endParaRPr sz="1600" b="0" strike="noStrike" cap="none" spc="0"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Benefit: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Reduced memory latency and improved execution speed</a:t>
            </a:r>
            <a:endParaRPr sz="1600" b="0" strike="noStrike" cap="none" spc="0">
              <a:latin typeface="Arial"/>
              <a:cs typeface="Arial"/>
            </a:endParaRPr>
          </a:p>
          <a:p>
            <a:pPr marL="239822" marR="0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Implemented CUDA Pipeline:</a:t>
            </a:r>
            <a:endParaRPr sz="1600" b="1" strike="noStrike" cap="none" spc="0"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Change: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Introduced efficient pipelining mechanisms for overlapping data transfer and computation</a:t>
            </a:r>
            <a:endParaRPr sz="1600" b="0" strike="noStrike" cap="none" spc="0"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Benefit: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Enhanced GPU utilization and throughput</a:t>
            </a:r>
            <a:endParaRPr sz="1600" b="0" strike="noStrike" cap="none" spc="0">
              <a:latin typeface="Arial"/>
              <a:cs typeface="Arial"/>
            </a:endParaRPr>
          </a:p>
          <a:p>
            <a:pPr marL="239822" marR="0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Separated GPU Allocations from CPU:</a:t>
            </a:r>
            <a:endParaRPr sz="1600" b="1" strike="noStrike" cap="none" spc="0"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Decoupled memory management between CPU and GPU</a:t>
            </a:r>
            <a:endParaRPr sz="1600" b="0" strike="noStrike" cap="none" spc="0"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8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1" strike="noStrike" cap="none" spc="0">
                <a:latin typeface="Arial"/>
                <a:ea typeface="Arial"/>
                <a:cs typeface="Arial"/>
              </a:rPr>
              <a:t>Benefit:</a:t>
            </a:r>
            <a:r>
              <a:rPr sz="16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Improved resource management</a:t>
            </a:r>
            <a:endParaRPr sz="1600" b="0" strike="noStrike" cap="none" spc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49077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50555F1-AC20-02FB-8E64-575727C83151}" type="datetime1">
              <a:rPr lang="de-DE"/>
              <a:t>19.01.2025</a:t>
            </a:fld>
            <a:endParaRPr/>
          </a:p>
        </p:txBody>
      </p:sp>
      <p:sp>
        <p:nvSpPr>
          <p:cNvPr id="49335236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6013122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E14704-B1C3-4EC7-40B3-904A32607D9A}" type="slidenum">
              <a:rPr lang="de-DE"/>
              <a:t>8</a:t>
            </a:fld>
            <a:endParaRPr lang="de-DE"/>
          </a:p>
        </p:txBody>
      </p:sp>
      <p:sp>
        <p:nvSpPr>
          <p:cNvPr id="68641056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451667518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Profiling with nvprof</a:t>
            </a:r>
            <a:endParaRPr/>
          </a:p>
        </p:txBody>
      </p:sp>
      <p:sp>
        <p:nvSpPr>
          <p:cNvPr id="1048224691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/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/>
              <a:t>Key</a:t>
            </a:r>
            <a:r>
              <a:rPr sz="1500" b="1"/>
              <a:t> </a:t>
            </a:r>
            <a:r>
              <a:rPr sz="1500" b="1"/>
              <a:t>Takeaways</a:t>
            </a:r>
            <a:endParaRPr sz="1500" b="1"/>
          </a:p>
          <a:p>
            <a:pPr marL="66190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1"/>
              <a:t>MNIST:</a:t>
            </a:r>
            <a:endParaRPr sz="1500" b="1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34% matmul</a:t>
            </a:r>
            <a:endParaRPr sz="1500" b="0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18% conv2d</a:t>
            </a:r>
            <a:endParaRPr sz="1500" b="0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12% maxpool, </a:t>
            </a:r>
            <a:r>
              <a:rPr sz="1500" b="0"/>
              <a:t>biasing, relu</a:t>
            </a:r>
            <a:endParaRPr sz="1500" b="0"/>
          </a:p>
          <a:p>
            <a:pPr marL="66190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1"/>
              <a:t>XL:</a:t>
            </a:r>
            <a:endParaRPr sz="1500" b="1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94% matmul</a:t>
            </a:r>
            <a:endParaRPr sz="1500" b="0"/>
          </a:p>
          <a:p>
            <a:pPr marL="1061950" marR="0" lvl="4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&lt;2% other functions</a:t>
            </a:r>
            <a:endParaRPr sz="1500" b="0"/>
          </a:p>
          <a:p>
            <a:pPr marL="0" marR="0" lvl="2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None/>
              <a:defRPr/>
            </a:pPr>
            <a:endParaRPr sz="1500" b="0"/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1"/>
              <a:t>Key Insights</a:t>
            </a:r>
            <a:endParaRPr sz="1500" b="1"/>
          </a:p>
          <a:p>
            <a:pPr marL="66190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1"/>
              </a:buClr>
              <a:buFont typeface="Arial"/>
              <a:buChar char="–"/>
              <a:defRPr/>
            </a:pPr>
            <a:r>
              <a:rPr sz="1500" b="0"/>
              <a:t>matmul becomes the bottleneck in XL</a:t>
            </a:r>
            <a:endParaRPr sz="1500" b="0"/>
          </a:p>
        </p:txBody>
      </p:sp>
      <p:sp>
        <p:nvSpPr>
          <p:cNvPr id="800580680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/>
              <a:t>Explanation</a:t>
            </a:r>
            <a:endParaRPr sz="1500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matmul complexity:</a:t>
            </a:r>
            <a:r>
              <a:rPr sz="1500" strike="noStrike" cap="none" spc="0"/>
              <a:t> </a:t>
            </a:r>
            <a:r>
              <a:rPr sz="1500" b="0" i="1" u="none">
                <a:solidFill>
                  <a:srgbClr val="101418"/>
                </a:solidFill>
                <a:latin typeface="Arial"/>
                <a:ea typeface="Arial"/>
                <a:cs typeface="Arial"/>
              </a:rPr>
              <a:t>O</a:t>
            </a:r>
            <a:r>
              <a:rPr sz="1500" strike="noStrike" cap="none" spc="0"/>
              <a:t>(n³)</a:t>
            </a:r>
            <a:endParaRPr sz="1500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Other functions:</a:t>
            </a:r>
            <a:r>
              <a:rPr sz="1500" strike="noStrike" cap="none" spc="0"/>
              <a:t> </a:t>
            </a:r>
            <a:r>
              <a:rPr sz="1500" b="0" i="1" u="none">
                <a:solidFill>
                  <a:srgbClr val="101418"/>
                </a:solidFill>
                <a:latin typeface="Arial"/>
                <a:ea typeface="Arial"/>
                <a:cs typeface="Arial"/>
              </a:rPr>
              <a:t>O</a:t>
            </a:r>
            <a:r>
              <a:rPr sz="1500" strike="noStrike" cap="none" spc="0"/>
              <a:t>(n²)</a:t>
            </a:r>
            <a:endParaRPr sz="1500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Scale factor:</a:t>
            </a:r>
            <a:r>
              <a:rPr sz="1500" strike="noStrike" cap="none" spc="0"/>
              <a:t> 32</a:t>
            </a:r>
            <a:endParaRPr sz="1500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Growth Factor:</a:t>
            </a:r>
            <a:endParaRPr sz="1500" b="1" strike="noStrike" cap="none" spc="0"/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matmul:</a:t>
            </a:r>
            <a:r>
              <a:rPr sz="1500" b="0" strike="noStrike" cap="none" spc="0"/>
              <a:t> </a:t>
            </a:r>
            <a:r>
              <a:rPr sz="1500" b="0" strike="noStrike" cap="none" spc="0"/>
              <a:t>32,768</a:t>
            </a:r>
            <a:endParaRPr sz="1500" b="0" strike="noStrike" cap="none" spc="0"/>
          </a:p>
          <a:p>
            <a:pPr marL="1061950" marR="0" lvl="2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Other functions</a:t>
            </a:r>
            <a:r>
              <a:rPr sz="1500" b="1" strike="noStrike" cap="none" spc="0"/>
              <a:t>:</a:t>
            </a:r>
            <a:r>
              <a:rPr sz="1500" b="0" strike="noStrike" cap="none" spc="0"/>
              <a:t> 1024</a:t>
            </a:r>
            <a:endParaRPr sz="1500" b="0" strike="noStrike" cap="none" spc="0"/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500" b="0" strike="noStrike" cap="none" spc="0"/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500" b="0" strike="noStrike" cap="none" spc="0"/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1" strike="noStrike" cap="none" spc="0"/>
              <a:t>Goal</a:t>
            </a:r>
            <a:endParaRPr sz="1500" b="1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500" b="0" strike="noStrike" cap="none" spc="0"/>
              <a:t>Improve matmul computation speed</a:t>
            </a:r>
            <a:endParaRPr sz="1500" b="0" strike="noStrike" cap="none" spc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4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DFCBE7-808A-CD99-6B71-10FF97AEC404}" type="datetime1">
              <a:rPr lang="de-DE"/>
              <a:t>19.01.2025</a:t>
            </a:fld>
            <a:endParaRPr/>
          </a:p>
        </p:txBody>
      </p:sp>
      <p:sp>
        <p:nvSpPr>
          <p:cNvPr id="350759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874759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3398C19-E958-B20A-2A59-321671527175}" type="slidenum">
              <a:rPr lang="de-DE"/>
              <a:t>8</a:t>
            </a:fld>
            <a:endParaRPr lang="de-DE"/>
          </a:p>
        </p:txBody>
      </p:sp>
      <p:sp>
        <p:nvSpPr>
          <p:cNvPr id="129457969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60613648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</a:t>
            </a:r>
            <a:endParaRPr/>
          </a:p>
        </p:txBody>
      </p:sp>
      <p:pic>
        <p:nvPicPr>
          <p:cNvPr id="580072241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4" y="1631155"/>
            <a:ext cx="7616031" cy="456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1492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D42467-06B6-976F-470D-01B1AF53947C}" type="datetime1">
              <a:rPr lang="de-DE"/>
              <a:t>19.01.2025</a:t>
            </a:fld>
            <a:endParaRPr/>
          </a:p>
        </p:txBody>
      </p:sp>
      <p:sp>
        <p:nvSpPr>
          <p:cNvPr id="102568405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6622095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47ABC3-0BFF-14BE-DEDF-C9E26E069435}" type="slidenum">
              <a:rPr lang="de-DE"/>
              <a:t>9</a:t>
            </a:fld>
            <a:endParaRPr lang="de-DE"/>
          </a:p>
        </p:txBody>
      </p:sp>
      <p:sp>
        <p:nvSpPr>
          <p:cNvPr id="115560471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75657167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4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 </a:t>
            </a:r>
            <a:r>
              <a:rPr/>
              <a:t>XL</a:t>
            </a:r>
            <a:endParaRPr/>
          </a:p>
        </p:txBody>
      </p:sp>
      <p:pic>
        <p:nvPicPr>
          <p:cNvPr id="1879349733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4" y="1631155"/>
            <a:ext cx="7616031" cy="4569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24</Slides>
  <Notes>24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>Robert Kagan</cp:lastModifiedBy>
  <cp:revision>151</cp:revision>
  <dcterms:created xsi:type="dcterms:W3CDTF">2021-11-18T07:49:57Z</dcterms:created>
  <dcterms:modified xsi:type="dcterms:W3CDTF">2025-01-19T16:55:42Z</dcterms:modified>
</cp:coreProperties>
</file>