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457D-ADD3-2F90-F8CF-119998A3BC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2047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4801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5311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23CD1-4ECB-DF9E-2CC5-A8DC61BDE0C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158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2562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884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4CC82-BA01-D44D-0677-A387FC76FC7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266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05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7188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A8228-D6F7-5A7C-2FCA-304C910F7D8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9415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4131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7605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6A6872-6B7B-50BD-9413-011C846C4E8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8621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60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12780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BF29D-DF96-1069-7D46-4084FC5677A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8838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22103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0524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1D6093-8E26-4B8C-F57B-E5E212C5621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06D573-B0A7-0711-25CE-63937A7AD1E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97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075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11048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E380E2-14DB-FEFE-D21C-24BD21F5AC7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09.12.2024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4" y="3246120"/>
            <a:ext cx="7696530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09.12.2024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10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22477491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2857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A42DBB-15C5-9C53-88B8-5D54DA628AE3}" type="datetime1">
              <a:rPr lang="de-DE"/>
              <a:t>09.12.2024</a:t>
            </a:fld>
            <a:endParaRPr/>
          </a:p>
        </p:txBody>
      </p:sp>
      <p:sp>
        <p:nvSpPr>
          <p:cNvPr id="3724776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0268647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035D7E-18FA-1B8C-4B2C-850B7242CDC3}" type="slidenum">
              <a:rPr lang="de-DE"/>
              <a:t>11</a:t>
            </a:fld>
            <a:endParaRPr lang="de-DE"/>
          </a:p>
        </p:txBody>
      </p:sp>
      <p:sp>
        <p:nvSpPr>
          <p:cNvPr id="1099862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5000" lnSpcReduction="5000"/>
          </a:bodyPr>
          <a:lstStyle/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overview: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Parallel programming support for C++ with minimal code changes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Efficient execution on multi-core processors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directives, library routines, and environment variables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flags: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-fopenmp -DOMP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OMP_DARWIN: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-Xclang -fopenmp -DOMP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OMP_INTEL: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-qopenmp -DOMP</a:t>
            </a:r>
            <a:endParaRPr sz="1600" b="1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Implementation: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OpenMP pragmas for parallel processing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Comparison: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Multi-threaded implementation vs. native compiler multi-threading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7699584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parallel for collapse(2)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c-&gt;x; i++)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j &lt; c-&gt;y; j++)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simd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a-&gt;y; k++)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+= a-&gt;m[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k, a-&gt;y)] * b-&gt;m[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(k, j, b-&gt;y)];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22483556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69755277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05204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9737D6-A85C-B078-AA92-E48207EDE3E2}" type="datetime1">
              <a:rPr lang="de-DE"/>
              <a:t>09.12.2024</a:t>
            </a:fld>
            <a:endParaRPr/>
          </a:p>
        </p:txBody>
      </p:sp>
      <p:sp>
        <p:nvSpPr>
          <p:cNvPr id="4751373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486573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713319-0F65-E4B6-D7D2-3975D01B21FD}" type="slidenum">
              <a:rPr lang="de-DE"/>
              <a:t>12</a:t>
            </a:fld>
            <a:endParaRPr lang="de-DE"/>
          </a:p>
        </p:txBody>
      </p:sp>
      <p:sp>
        <p:nvSpPr>
          <p:cNvPr id="152161635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643693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pic>
        <p:nvPicPr>
          <p:cNvPr id="43405704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25740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3C4F81-10E3-EB69-62D5-D9B87EC8C7BB}" type="datetime1">
              <a:rPr lang="de-DE"/>
              <a:t>09.12.2024</a:t>
            </a:fld>
            <a:endParaRPr/>
          </a:p>
        </p:txBody>
      </p:sp>
      <p:sp>
        <p:nvSpPr>
          <p:cNvPr id="132441177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709184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4D03C1-B65C-BC45-FB9C-52690F70B870}" type="slidenum">
              <a:rPr lang="de-DE"/>
              <a:t>13</a:t>
            </a:fld>
            <a:endParaRPr lang="de-DE"/>
          </a:p>
        </p:txBody>
      </p:sp>
      <p:sp>
        <p:nvSpPr>
          <p:cNvPr id="114365132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658164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23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r>
              <a:rPr/>
              <a:t> XL</a:t>
            </a:r>
            <a:endParaRPr sz="1600"/>
          </a:p>
        </p:txBody>
      </p:sp>
      <p:pic>
        <p:nvPicPr>
          <p:cNvPr id="23625371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14504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678733-89C9-8C05-3EFF-38A4D829D6D4}" type="datetime1">
              <a:rPr lang="de-DE"/>
              <a:t>09.12.2024</a:t>
            </a:fld>
            <a:endParaRPr/>
          </a:p>
        </p:txBody>
      </p:sp>
      <p:sp>
        <p:nvSpPr>
          <p:cNvPr id="8311477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405148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DC2C33-83AF-D83A-CECE-AD32A94CDB7E}" type="slidenum">
              <a:rPr lang="de-DE"/>
              <a:t>14</a:t>
            </a:fld>
            <a:endParaRPr lang="de-DE"/>
          </a:p>
        </p:txBody>
      </p:sp>
      <p:sp>
        <p:nvSpPr>
          <p:cNvPr id="197706224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09711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6202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/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pic>
        <p:nvPicPr>
          <p:cNvPr id="18088546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4254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979E0-7778-F321-B0B6-4B114767AA37}" type="datetime1">
              <a:rPr lang="de-DE"/>
              <a:t>09.12.2024</a:t>
            </a:fld>
            <a:endParaRPr/>
          </a:p>
        </p:txBody>
      </p:sp>
      <p:sp>
        <p:nvSpPr>
          <p:cNvPr id="6557238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769441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D9277D8-FEB1-55FD-B8B9-14A1ABAEC769}" type="slidenum">
              <a:rPr lang="de-DE"/>
              <a:t>15</a:t>
            </a:fld>
            <a:endParaRPr lang="de-DE"/>
          </a:p>
        </p:txBody>
      </p:sp>
      <p:sp>
        <p:nvSpPr>
          <p:cNvPr id="46532371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983288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6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 XL</a:t>
            </a:r>
            <a:endParaRPr sz="1600"/>
          </a:p>
        </p:txBody>
      </p:sp>
      <p:pic>
        <p:nvPicPr>
          <p:cNvPr id="6525394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09.12.2024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16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(Single Instruction Multiple Data) overview:</a:t>
            </a:r>
            <a:endParaRPr sz="12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Performs operations on multiple data elements in parallel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Accelerates machine learning by processing large datasets faster</a:t>
            </a:r>
            <a:endParaRPr sz="120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 Size:</a:t>
            </a: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128 bits, handling 4 floating-point values concurrently</a:t>
            </a:r>
            <a:endParaRPr sz="1200" strike="noStrike" cap="none" spc="0">
              <a:latin typeface="Arial"/>
              <a:ea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 Support: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Intel SSE3 (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-Xcompiler -msse3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), Arm Neon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Functions: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lnSpc>
                <a:spcPct val="100000"/>
              </a:lnSpc>
              <a:defRPr/>
            </a:pPr>
            <a:r>
              <a:rPr sz="2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defined(__x86_64__) || defined(_M_X64) || defined(__i386) || defined(_M_IX86)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&lt;immintrin.h&gt;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elif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defined(__aarch64__) || defined(_M_ARM64) || defined(__arm__) || defined(_M_ARM)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ARM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&lt;arm_neon.h&gt;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lang="de-DE" sz="2000" b="0" i="1" u="none" strike="noStrike" cap="none" spc="0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VECTOR_SIZE (128)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2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CHUNK_SIZE (VECTOR_SIZE / 8 / sizeof(float))</a:t>
            </a:r>
            <a:endParaRPr sz="2000"/>
          </a:p>
          <a:p>
            <a:pPr>
              <a:lnSpc>
                <a:spcPct val="100000"/>
              </a:lnSpc>
              <a:defRPr/>
            </a:pPr>
            <a:r>
              <a:rPr sz="2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20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09.12.2024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17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69046672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09.12.2024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18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75316021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559698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E963315-38E2-08FC-2EB1-62698C4EDA37}" type="datetime1">
              <a:rPr lang="de-DE"/>
              <a:t>09.12.2024</a:t>
            </a:fld>
            <a:endParaRPr/>
          </a:p>
        </p:txBody>
      </p:sp>
      <p:sp>
        <p:nvSpPr>
          <p:cNvPr id="20980337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799494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28891-F4BA-FDD3-11BC-77F7BB2728DB}" type="slidenum">
              <a:rPr lang="de-DE"/>
              <a:t>19</a:t>
            </a:fld>
            <a:endParaRPr lang="de-DE"/>
          </a:p>
        </p:txBody>
      </p:sp>
      <p:sp>
        <p:nvSpPr>
          <p:cNvPr id="146713748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7194494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6346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/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1600"/>
          </a:p>
        </p:txBody>
      </p:sp>
      <p:pic>
        <p:nvPicPr>
          <p:cNvPr id="186054511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09.12.2024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44417609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 sz="1800"/>
          </a:p>
        </p:txBody>
      </p:sp>
      <p:sp>
        <p:nvSpPr>
          <p:cNvPr id="951201660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26641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BAC08F-5768-A23F-90D5-3016D4998303}" type="datetime1">
              <a:rPr lang="de-DE"/>
              <a:t>09.12.2024</a:t>
            </a:fld>
            <a:endParaRPr/>
          </a:p>
        </p:txBody>
      </p:sp>
      <p:sp>
        <p:nvSpPr>
          <p:cNvPr id="15821827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80630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CA5E91-86D1-CF77-8F65-A61DEF75F942}" type="slidenum">
              <a:rPr lang="de-DE"/>
              <a:t>20</a:t>
            </a:fld>
            <a:endParaRPr lang="de-DE"/>
          </a:p>
        </p:txBody>
      </p:sp>
      <p:sp>
        <p:nvSpPr>
          <p:cNvPr id="424689905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21741450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878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 XL</a:t>
            </a:r>
            <a:endParaRPr sz="1600"/>
          </a:p>
        </p:txBody>
      </p:sp>
      <p:pic>
        <p:nvPicPr>
          <p:cNvPr id="156304528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09.12.2024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21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16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GPU offload target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SVE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9566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B9E76A-A909-535B-36A7-F92A033B045B}" type="datetime1">
              <a:rPr lang="de-DE"/>
              <a:t>09.12.2024</a:t>
            </a:fld>
            <a:endParaRPr/>
          </a:p>
        </p:txBody>
      </p:sp>
      <p:sp>
        <p:nvSpPr>
          <p:cNvPr id="194120580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36237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04AF2F-7C0C-5603-3793-BD6C357FC923}" type="slidenum">
              <a:rPr lang="de-DE"/>
              <a:t>3</a:t>
            </a:fld>
            <a:endParaRPr lang="de-DE"/>
          </a:p>
        </p:txBody>
      </p:sp>
      <p:sp>
        <p:nvSpPr>
          <p:cNvPr id="1370005905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Addressed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compatibility issues: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Resolved issues with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declarations in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files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Migrated the entire codebase to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C++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Facilitated seamless integration with CUDA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Adopted flat array representation: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Improved cache utilization for better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Simplified integration with CUDA workflows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usage in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Updated functions: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If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is not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the function bypasses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Allocations moved outside the main loop for enhanced performance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940563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9851436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87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10644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32E247-1B2C-67A7-31C9-D0D80E0E5EDB}" type="datetime1">
              <a:rPr lang="de-DE"/>
              <a:t>09.12.2024</a:t>
            </a:fld>
            <a:endParaRPr/>
          </a:p>
        </p:txBody>
      </p:sp>
      <p:sp>
        <p:nvSpPr>
          <p:cNvPr id="17109757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2602887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3420F7-3719-1E9B-4F38-895A396D7131}" type="slidenum">
              <a:rPr lang="de-DE"/>
              <a:t>4</a:t>
            </a:fld>
            <a:endParaRPr lang="de-DE"/>
          </a:p>
        </p:txBody>
      </p:sp>
      <p:sp>
        <p:nvSpPr>
          <p:cNvPr id="32815934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1115774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Transitioned from the GCC compiler to Clang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6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GCC did not function as expected on macOS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Clang offers excellent cross-platform support and is particularly optimized for macOS</a:t>
            </a:r>
            <a:endParaRPr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b="1" strike="noStrike" cap="none" spc="0"/>
              <a:t>More </a:t>
            </a:r>
            <a:r>
              <a:rPr b="1" strike="noStrike" cap="none" spc="0"/>
              <a:t>differences</a:t>
            </a:r>
            <a:r>
              <a:rPr b="1" strike="noStrike" cap="none" spc="0"/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0340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13780999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7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2 / 2</a:t>
            </a:r>
            <a:endParaRPr/>
          </a:p>
        </p:txBody>
      </p:sp>
      <p:graphicFrame>
        <p:nvGraphicFramePr>
          <p:cNvPr id="632321648" name=""/>
          <p:cNvGraphicFramePr>
            <a:graphicFrameLocks xmlns:a="http://schemas.openxmlformats.org/drawingml/2006/main"/>
          </p:cNvGraphicFramePr>
          <p:nvPr/>
        </p:nvGraphicFramePr>
        <p:xfrm>
          <a:off x="853485" y="3283208"/>
          <a:ext cx="10269127" cy="1920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260000"/>
                <a:gridCol w="4680000"/>
                <a:gridCol w="4329127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Feature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GCC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Clang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Generally considered highly optimized, with mature optimizations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Competitive performance, sometimes faster than GCC in certain benchmarks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Optimization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Extensive optimizations (O1, O2, O3, aggressive optimizations)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Similar set of optimizations, sometimes better diagnostics and debugging 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Use Cases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Widely used in embedded systems, scientific computing, Linux distributions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Preferred in environments like macOS, iOS, Android (via Google’s Android NDK)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8683581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188777220" name=""/>
          <p:cNvGraphicFramePr>
            <a:graphicFrameLocks xmlns:a="http://schemas.openxmlformats.org/drawingml/2006/main"/>
          </p:cNvGraphicFramePr>
          <p:nvPr/>
        </p:nvGraphicFramePr>
        <p:xfrm>
          <a:off x="152399" y="1523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490314061" name=""/>
          <p:cNvGraphicFramePr>
            <a:graphicFrameLocks xmlns:a="http://schemas.openxmlformats.org/drawingml/2006/main"/>
          </p:cNvGraphicFramePr>
          <p:nvPr/>
        </p:nvGraphicFramePr>
        <p:xfrm>
          <a:off x="304799" y="3047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09.12.2024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09.12.2024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6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 (last presentation</a:t>
            </a:r>
            <a:r>
              <a:rPr sz="1400" strike="noStrike" cap="none" spc="0">
                <a:latin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09.12.2024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7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with our framework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09.12.2024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8</a:t>
            </a:fld>
            <a:endParaRPr lang="de-DE"/>
          </a:p>
        </p:txBody>
      </p:sp>
      <p:sp>
        <p:nvSpPr>
          <p:cNvPr id="433898735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challenges: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600" b="0" strike="noStrike" cap="none" spc="0">
                <a:latin typeface="Arial"/>
                <a:cs typeface="Arial"/>
              </a:rPr>
              <a:t> is not feasible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framework prevents effective implementation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function requires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cudaMalloc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cudaMemcpy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reduces overall performance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1752469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Centralized memory allocation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Exclusive use of device memory: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reliance on host memory for computations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 by only working with device memory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09.12.2024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55249776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145</cp:revision>
  <dcterms:created xsi:type="dcterms:W3CDTF">2021-11-18T07:49:57Z</dcterms:created>
  <dcterms:modified xsi:type="dcterms:W3CDTF">2024-12-11T09:50:16Z</dcterms:modified>
</cp:coreProperties>
</file>