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6936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0832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78558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1A363F-7627-7533-1987-5AFF141C49E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54340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3277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91274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0CFA87-E315-32C6-6404-6AA224C1CCA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26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2309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1760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BAD1E1-FDE7-C3C6-B695-B832F0CDA42F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88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9999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07741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F209E-B45C-CF1F-6B7A-9969855543C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8903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2479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3948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E824F6-C8CD-2811-02C4-A0CD3C260F37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839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853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7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D7E9E-31E6-43DF-04EF-73FD4449E23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628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019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96560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A41890-0070-6DC8-C5DA-0AB2C9B9F247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27446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33844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9673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BFAFA-087F-296C-3B17-523B63DEC665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77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88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9241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A33B4-3319-5C4A-6632-5D74D02091F1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2AAD4C-A573-E1C9-2252-2D24B2BE0B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20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563200" y="6638544"/>
            <a:ext cx="175890" cy="122279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r>
              <a:rPr/>
              <a:t> </a:t>
            </a:r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21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03.02.2025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03.02.2025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 rot="0" flipH="0" flipV="0">
            <a:off x="11561400" y="6638544"/>
            <a:ext cx="175890" cy="12227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21</a:t>
            </a:fld>
            <a:r>
              <a:rPr/>
              <a:t> </a:t>
            </a:r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3" y="3246120"/>
            <a:ext cx="7698329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05360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CDBB3D2-2363-84B6-65B7-2C983E6EB72E}" type="datetime1">
              <a:rPr lang="de-DE"/>
              <a:t>03.02.2025</a:t>
            </a:fld>
            <a:endParaRPr/>
          </a:p>
        </p:txBody>
      </p:sp>
      <p:sp>
        <p:nvSpPr>
          <p:cNvPr id="9846800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185757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4085533-4520-220D-7482-68B01E0AE39A}" type="slidenum">
              <a:rPr lang="de-DE"/>
              <a:t>10</a:t>
            </a:fld>
            <a:endParaRPr lang="de-DE"/>
          </a:p>
        </p:txBody>
      </p:sp>
      <p:sp>
        <p:nvSpPr>
          <p:cNvPr id="1095914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50835" marR="0" indent="-250835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Dedicated Multithreading Class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Centralized thread management in one class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Improved reusability and consistency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50835" marR="0" indent="-250835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Merged Multithreading Files into New Class Constructor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Combined two separate multithreading files into one unified class constructor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Simplified initialization process and improved maintainability</a:t>
            </a:r>
            <a:endParaRPr sz="1400" strike="noStrike" cap="none" spc="0"/>
          </a:p>
        </p:txBody>
      </p:sp>
      <p:sp>
        <p:nvSpPr>
          <p:cNvPr id="106029526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35000" lnSpcReduction="13000"/>
          </a:bodyPr>
          <a:lstStyle/>
          <a:p>
            <a:pPr>
              <a:spcAft>
                <a:spcPts val="0"/>
              </a:spcAft>
              <a:defRPr/>
            </a:pP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class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public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COUNTER;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GAsyncQueue *queue;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pthread_cond_t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cond;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pthread_mutex_t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mutex;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pthread_t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tids[(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)(CHAR_BIT *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*))];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 :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{}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threads) 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COUNTER =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THREADS = threads;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queue =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g_async_queue_new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pthread_mutex_init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(&amp;mutex,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pthread_cond_init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(&amp;cond,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mt_struct arg[THREADS];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arg[i].instance = </a:t>
            </a: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this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arg[i].idx = i;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pthread_create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(&amp;tids[i],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start_mt, &amp;arg[i]);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~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 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mt_arg arg[THREADS];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arg[i].start_routine = stop_mt;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push_mt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(&amp;arg[i]);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THREADS; i++) 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pthread_join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(tids[i], </a:t>
            </a:r>
            <a:r>
              <a:rPr sz="2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NULL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pthread_cond_destroy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(&amp;cond);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pthread_mutex_destroy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(&amp;mutex);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2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g_async_queue_unref</a:t>
            </a: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(queue);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200"/>
          </a:p>
        </p:txBody>
      </p:sp>
      <p:sp>
        <p:nvSpPr>
          <p:cNvPr id="1338471375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472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185761676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602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3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423468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6787C1-28D2-FC6A-DDFA-BC4013683D49}" type="datetime1">
              <a:rPr lang="de-DE"/>
              <a:t>03.02.2025</a:t>
            </a:fld>
            <a:endParaRPr/>
          </a:p>
        </p:txBody>
      </p:sp>
      <p:sp>
        <p:nvSpPr>
          <p:cNvPr id="19125842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703835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9DBEFB-74F8-6B86-482B-DB396657ECEC}" type="slidenum">
              <a:rPr lang="de-DE"/>
              <a:t>11</a:t>
            </a:fld>
            <a:endParaRPr lang="de-DE"/>
          </a:p>
        </p:txBody>
      </p:sp>
      <p:sp>
        <p:nvSpPr>
          <p:cNvPr id="7671347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Multithreaded Image Processing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Introduced a concurrent image processing pipeline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71" marR="0" lvl="1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Enhanced performance through parallel processing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03819072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2"/>
            <a:ext cx="5994352" cy="4569616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IMG_HPP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IMG_HPP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"tf.hpp"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NVIDIA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__attribute__((always_inline))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process_images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*instance, 	mt_arg *arg)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mt *parent_instance = (mt*)instance;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child_instance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(parent_instance-&gt;THREADS)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2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malloc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arg-&gt;idx * (arg-&gt;io-&gt;image_len / parent_instance-&gt;THREADS); i 	&lt; ((arg-&gt;idx +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* (arg-&gt;io-&gt;image_len / 	parent_instance-&gt;THREADS)) + (arg-&gt;idx == 	parent_instance-&gt;THREADS -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? arg-&gt;io-&gt;image_len % 	parent_instance-&gt;THREADS :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 i++) {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</a:t>
            </a:r>
            <a:r>
              <a:rPr sz="12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tf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2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free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parent_instance-&gt;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200"/>
          </a:p>
          <a:p>
            <a:pPr>
              <a:spcAft>
                <a:spcPts val="0"/>
              </a:spcAft>
              <a:defRPr/>
            </a:pP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200"/>
          </a:p>
        </p:txBody>
      </p:sp>
      <p:sp>
        <p:nvSpPr>
          <p:cNvPr id="4237335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472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171976496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602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 / 3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92680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99D28E3-6EBF-5C21-1768-51C5C45C8630}" type="datetime1">
              <a:rPr lang="de-DE"/>
              <a:t>03.02.2025</a:t>
            </a:fld>
            <a:endParaRPr/>
          </a:p>
        </p:txBody>
      </p:sp>
      <p:sp>
        <p:nvSpPr>
          <p:cNvPr id="189100759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73130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65DD39-A879-DEAE-DEE6-A2CCBF71898C}" type="slidenum">
              <a:rPr lang="de-DE"/>
              <a:t>12</a:t>
            </a:fld>
            <a:endParaRPr lang="de-DE"/>
          </a:p>
        </p:txBody>
      </p:sp>
      <p:sp>
        <p:nvSpPr>
          <p:cNvPr id="126892094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166266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66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AMX vs. Neon</a:t>
            </a:r>
            <a:endParaRPr/>
          </a:p>
        </p:txBody>
      </p:sp>
      <p:pic>
        <p:nvPicPr>
          <p:cNvPr id="191909175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27599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FB2F692-926C-E47D-819C-3724C7394A0F}" type="datetime1">
              <a:rPr lang="de-DE"/>
              <a:t>03.02.2025</a:t>
            </a:fld>
            <a:endParaRPr/>
          </a:p>
        </p:txBody>
      </p:sp>
      <p:sp>
        <p:nvSpPr>
          <p:cNvPr id="112525112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476749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8E7DE74-96C7-7D3E-C449-34B8EFBCBCFC}" type="slidenum">
              <a:rPr lang="de-DE"/>
              <a:t>13</a:t>
            </a:fld>
            <a:endParaRPr lang="de-DE"/>
          </a:p>
        </p:txBody>
      </p:sp>
      <p:sp>
        <p:nvSpPr>
          <p:cNvPr id="14711158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92249565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0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AMX vs. Neon </a:t>
            </a:r>
            <a:r>
              <a:rPr/>
              <a:t>XXL</a:t>
            </a:r>
            <a:endParaRPr sz="1600"/>
          </a:p>
        </p:txBody>
      </p:sp>
      <p:pic>
        <p:nvPicPr>
          <p:cNvPr id="46937014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03.02.2025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14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130713724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03.02.2025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15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1985509420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125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7104EFC-90DB-61FC-C047-F2EE0F407A79}" type="datetime1">
              <a:rPr lang="de-DE"/>
              <a:t>03.02.2025</a:t>
            </a:fld>
            <a:endParaRPr/>
          </a:p>
        </p:txBody>
      </p:sp>
      <p:sp>
        <p:nvSpPr>
          <p:cNvPr id="196551429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6761403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159B0A-D1D6-BF76-C485-BF90827A79CA}" type="slidenum">
              <a:rPr lang="de-DE"/>
              <a:t>16</a:t>
            </a:fld>
            <a:endParaRPr lang="de-DE"/>
          </a:p>
        </p:txBody>
      </p:sp>
      <p:sp>
        <p:nvSpPr>
          <p:cNvPr id="78452035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 in export_image.py and export_xl.py</a:t>
            </a:r>
            <a:endParaRPr sz="1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Implemented quantization in image export scripts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Reduces file size and memory usage for exported images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 in tf.py</a:t>
            </a:r>
            <a:endParaRPr sz="14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Integrated quantization into the training process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Improves model efficiency and reduces inference time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97845741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3"/>
            <a:ext cx="5469732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Fixed quantized SIMD</a:t>
            </a:r>
            <a:endParaRPr sz="1400" b="1" strike="noStrike" cap="none" spc="0"/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Corrected SIMD-based quantization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Enhances performance and accuracy of vectorized computations</a:t>
            </a: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Exported quantized weights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Saved model weights in a quantized format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Reduces storage requirements and speeds up model loading</a:t>
            </a:r>
            <a:endParaRPr sz="1400" strike="noStrike" cap="none" spc="0"/>
          </a:p>
        </p:txBody>
      </p:sp>
      <p:sp>
        <p:nvSpPr>
          <p:cNvPr id="650110003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302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 sz="2400"/>
          </a:p>
        </p:txBody>
      </p:sp>
      <p:sp>
        <p:nvSpPr>
          <p:cNvPr id="182642605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59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48ED49-F288-FB28-2B27-7A0328EF79CE}" type="datetime1">
              <a:rPr lang="de-DE"/>
              <a:t>03.02.2025</a:t>
            </a:fld>
            <a:endParaRPr/>
          </a:p>
        </p:txBody>
      </p:sp>
      <p:sp>
        <p:nvSpPr>
          <p:cNvPr id="19732048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787826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4CB5DC-121C-3E3E-AA21-4043962A3967}" type="slidenum">
              <a:rPr lang="de-DE"/>
              <a:t>17</a:t>
            </a:fld>
            <a:endParaRPr lang="de-DE"/>
          </a:p>
        </p:txBody>
      </p:sp>
      <p:sp>
        <p:nvSpPr>
          <p:cNvPr id="33819080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713715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74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pic>
        <p:nvPicPr>
          <p:cNvPr id="96660607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62454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195A39-E5CF-F155-78F6-5516387FB32A}" type="datetime1">
              <a:rPr lang="de-DE"/>
              <a:t>03.02.2025</a:t>
            </a:fld>
            <a:endParaRPr/>
          </a:p>
        </p:txBody>
      </p:sp>
      <p:sp>
        <p:nvSpPr>
          <p:cNvPr id="111941241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022491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CE65BC5-0E1F-B655-4A43-F9F690D32FC7}" type="slidenum">
              <a:rPr lang="de-DE"/>
              <a:t>18</a:t>
            </a:fld>
            <a:endParaRPr lang="de-DE"/>
          </a:p>
        </p:txBody>
      </p:sp>
      <p:sp>
        <p:nvSpPr>
          <p:cNvPr id="347869704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71834592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48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Quantization</a:t>
            </a:r>
            <a:r>
              <a:rPr/>
              <a:t> XL</a:t>
            </a:r>
            <a:endParaRPr/>
          </a:p>
        </p:txBody>
      </p:sp>
      <p:pic>
        <p:nvPicPr>
          <p:cNvPr id="46337067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0091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BCF125-32AA-658F-B748-D3A2BD7F50CD}" type="datetime1">
              <a:rPr lang="de-DE"/>
              <a:t>03.02.2025</a:t>
            </a:fld>
            <a:endParaRPr/>
          </a:p>
        </p:txBody>
      </p:sp>
      <p:sp>
        <p:nvSpPr>
          <p:cNvPr id="140926266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6169378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D8A8A4-CC12-063B-48DD-17ED8E488ECE}" type="slidenum">
              <a:rPr lang="de-DE"/>
              <a:t>19</a:t>
            </a:fld>
            <a:endParaRPr lang="de-DE"/>
          </a:p>
        </p:txBody>
      </p:sp>
      <p:sp>
        <p:nvSpPr>
          <p:cNvPr id="7221120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4678050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53381" cy="26858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CPU vs. GPU</a:t>
            </a:r>
            <a:endParaRPr/>
          </a:p>
        </p:txBody>
      </p:sp>
      <p:pic>
        <p:nvPicPr>
          <p:cNvPr id="164779790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03.02.2025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2323965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1619300602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6" y="5248928"/>
            <a:ext cx="254991" cy="283261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4726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6.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380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EE6B5-4948-0998-A4BD-F768BF8FCD44}" type="datetime1">
              <a:rPr lang="de-DE"/>
              <a:t>03.02.2025</a:t>
            </a:fld>
            <a:endParaRPr/>
          </a:p>
        </p:txBody>
      </p:sp>
      <p:sp>
        <p:nvSpPr>
          <p:cNvPr id="4150659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03809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CFEA90-F9FC-9DC1-70AC-52CC56813AE4}" type="slidenum">
              <a:rPr lang="de-DE"/>
              <a:t>20</a:t>
            </a:fld>
            <a:endParaRPr lang="de-DE"/>
          </a:p>
        </p:txBody>
      </p:sp>
      <p:sp>
        <p:nvSpPr>
          <p:cNvPr id="169321024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375261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5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CPU vs. GPU XL</a:t>
            </a:r>
            <a:endParaRPr sz="1600"/>
          </a:p>
        </p:txBody>
      </p:sp>
      <p:pic>
        <p:nvPicPr>
          <p:cNvPr id="77977873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03.02.2025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21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Font typeface="Arial"/>
              <a:buNone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Work 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Completed </a:t>
            </a:r>
            <a:r>
              <a:rPr lang="de-DE" sz="16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✅</a:t>
            </a:r>
            <a:endParaRPr lang="de-DE" sz="16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One Framework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Comparison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7" marR="0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OpenMP Integration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 Optimization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Implementation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7" marR="0" lvl="0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 Support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 sz="1600"/>
          </a:p>
        </p:txBody>
      </p:sp>
      <p:sp>
        <p:nvSpPr>
          <p:cNvPr id="26901902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5"/>
              </a:spcAft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Do‘s </a:t>
            </a:r>
            <a:r>
              <a:rPr lang="de-DE" sz="1600" b="1" i="0" u="none" strike="noStrike" cap="none" spc="0">
                <a:solidFill>
                  <a:srgbClr val="FFC000"/>
                </a:solidFill>
                <a:latin typeface="Arial"/>
                <a:ea typeface="Arial"/>
                <a:cs typeface="Arial"/>
              </a:rPr>
              <a:t>🚧</a:t>
            </a:r>
            <a:endParaRPr sz="16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6" marR="0" lvl="0" indent="-261846" algn="l" defTabSz="914400">
              <a:lnSpc>
                <a:spcPct val="110000"/>
              </a:lnSpc>
              <a:spcBef>
                <a:spcPts val="0"/>
              </a:spcBef>
              <a:spcAft>
                <a:spcPts val="1195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Final Presentation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6" marR="0" lvl="0" indent="-261846" algn="l" defTabSz="914400">
              <a:lnSpc>
                <a:spcPct val="110000"/>
              </a:lnSpc>
              <a:spcBef>
                <a:spcPts val="0"/>
              </a:spcBef>
              <a:spcAft>
                <a:spcPts val="1195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Final Paper Submission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💀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076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068912-589E-0C08-7E7F-6AE3A5F28EF2}" type="datetime1">
              <a:rPr lang="de-DE"/>
              <a:t>03.02.2025</a:t>
            </a:fld>
            <a:endParaRPr/>
          </a:p>
        </p:txBody>
      </p:sp>
      <p:sp>
        <p:nvSpPr>
          <p:cNvPr id="641972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831211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BA6A63-19C9-E620-F00D-E38FCC2BEF58}" type="slidenum">
              <a:rPr lang="de-DE"/>
              <a:t>3</a:t>
            </a:fld>
            <a:endParaRPr lang="de-DE"/>
          </a:p>
        </p:txBody>
      </p:sp>
      <p:sp>
        <p:nvSpPr>
          <p:cNvPr id="4803017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Optimizing Code Efficiency</a:t>
            </a:r>
            <a:endParaRPr sz="14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 code complexity and binary size</a:t>
            </a:r>
            <a:endParaRPr sz="1400" strike="noStrike" cap="none" spc="0"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Removed unused functions</a:t>
            </a:r>
            <a:endParaRPr sz="1400" strike="noStrike" cap="none" spc="0"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strike="noStrike" cap="none" spc="0"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Improving Data Processing Speed</a:t>
            </a:r>
            <a:endParaRPr sz="1400" strike="noStrike" cap="none" spc="0"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Eliminate unnecessary transformation step</a:t>
            </a:r>
            <a:endParaRPr sz="1400" strike="noStrike" cap="none" spc="0"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Integrated transpose into flatten</a:t>
            </a:r>
            <a:endParaRPr sz="1400" strike="noStrike" cap="none" spc="0"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400" strike="noStrike" cap="none" spc="0">
              <a:latin typeface="Arial"/>
              <a:cs typeface="Arial"/>
            </a:endParaRPr>
          </a:p>
          <a:p>
            <a:pPr marL="239822" marR="0" indent="-239822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Clang and C++11 Extensions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39872" marR="0" lvl="1" indent="-239822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Reduce boilerplate and boost functionality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72" marR="0" lvl="1" indent="-239822" algn="l" defTabSz="914400">
              <a:lnSpc>
                <a:spcPct val="109000"/>
              </a:lnSpc>
              <a:spcBef>
                <a:spcPts val="0"/>
              </a:spcBef>
              <a:spcAft>
                <a:spcPts val="120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Use clang-specific and C++11 features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65002580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99435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DATA_TYPE *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malloc_cuda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bytes = N * M *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DATA_TYPE *d_matrix;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cudaMalloc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(&amp;d_matrix, bytes);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d_matrix;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a-&gt;x / len; i++) {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j &lt; a-&gt;y; j++) {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 =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m &lt; len; m++) {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idx = i * a-&gt;y * len + j * len + m;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c-&gt;m[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 strike="noStrike">
                <a:solidFill>
                  <a:srgbClr val="00808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0</a:t>
            </a:r>
            <a:r>
              <a:rPr sz="1400" b="0" i="0" u="none" strike="noStrike">
                <a:solidFill>
                  <a:srgbClr val="333333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, 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c-&gt;y)] = a-&gt;m[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(i, j, a-&gt;y) + m * 	((a-&gt;x / len) * a-&gt;y)];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/>
          </a:p>
          <a:p>
            <a:pPr>
              <a:spcAft>
                <a:spcPts val="0"/>
              </a:spcAft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9072114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0912455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06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Overview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03.02.2025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4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518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03.02.2025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b="0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10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Unit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b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Discarding first 2 runs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Lower is better</a:t>
            </a:r>
            <a:endParaRPr sz="1400" b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Last presentation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0" y="1631155"/>
            <a:ext cx="3568820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dimensions: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lang="de-DE" sz="1400" b="0" i="0" u="none" strike="noStrike" cap="none" spc="0" baseline="3000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XXL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Image dimensions:</a:t>
            </a:r>
            <a:r>
              <a:rPr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(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64</a:t>
            </a:r>
            <a:r>
              <a:rPr sz="1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400" b="1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Data type: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int32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2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935085215" name="Foliennummernplatzhalter 4"/>
          <p:cNvSpPr>
            <a:spLocks noGrp="1"/>
          </p:cNvSpPr>
          <p:nvPr/>
        </p:nvSpPr>
        <p:spPr bwMode="auto">
          <a:xfrm>
            <a:off x="11680425" y="6638544"/>
            <a:ext cx="57224" cy="122279"/>
          </a:xfr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de-DE"/>
            </a:defPPr>
            <a:lvl1pPr marL="0" algn="r" defTabSz="914400"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FE2942F-A9BB-EC7B-5B90-76022EB69192}" type="slidenum">
              <a:rPr lang="de-DE"/>
              <a:t>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03.02.2025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6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12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Removed transposing of fc_weights:</a:t>
            </a:r>
            <a:endParaRPr sz="14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4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Eliminated unnecessary transposition of fully connected layer weights</a:t>
            </a:r>
            <a:endParaRPr sz="14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Benefit: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Reduces overhead and improves memory efficiency</a:t>
            </a:r>
            <a:endParaRPr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None/>
              <a:defRPr/>
            </a:pPr>
            <a:endParaRPr sz="14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CUDA Shared Memory for Matrix Multiplication:</a:t>
            </a:r>
            <a:endParaRPr sz="14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Change: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Implemented shared memory utilization for XL matrix multiplication</a:t>
            </a:r>
            <a:endParaRPr sz="14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4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Boosts computational efficiency on CUDA hardware</a:t>
            </a:r>
            <a:endParaRPr sz="1400" b="0" strike="noStrike" cap="none" spc="0"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None/>
              <a:defRPr/>
            </a:pPr>
            <a:endParaRPr sz="1400" b="0" strike="noStrike" cap="none" spc="0">
              <a:latin typeface="Arial"/>
              <a:cs typeface="Arial"/>
            </a:endParaRPr>
          </a:p>
          <a:p>
            <a:pPr marL="239821" marR="0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Eliminated cudaDeviceSynchronize call:</a:t>
            </a:r>
            <a:endParaRPr sz="1400" b="1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strike="noStrike" cap="none" spc="0">
                <a:latin typeface="Arial"/>
                <a:ea typeface="Arial"/>
                <a:cs typeface="Arial"/>
              </a:rPr>
              <a:t>Change:</a:t>
            </a:r>
            <a:r>
              <a:rPr sz="14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Removed an unnecessary synchronization call in CUDA code</a:t>
            </a:r>
            <a:endParaRPr sz="1400" b="0" strike="noStrike" cap="none" spc="0">
              <a:latin typeface="Arial"/>
              <a:cs typeface="Arial"/>
            </a:endParaRPr>
          </a:p>
          <a:p>
            <a:pPr marL="639871" marR="0" lvl="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400" b="1" strike="noStrike" cap="none" spc="0">
                <a:latin typeface="Arial"/>
                <a:ea typeface="Arial"/>
                <a:cs typeface="Arial"/>
              </a:rPr>
              <a:t>Benefit:</a:t>
            </a:r>
            <a:r>
              <a:rPr sz="1400" b="0" strike="noStrike" cap="none" spc="0">
                <a:latin typeface="Arial"/>
                <a:ea typeface="Arial"/>
                <a:cs typeface="Arial"/>
              </a:rPr>
              <a:t> </a:t>
            </a:r>
            <a:r>
              <a:rPr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Reduces latency and enhances execution performance</a:t>
            </a:r>
            <a:endParaRPr sz="1400" b="0" strike="noStrike" cap="none" spc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03.02.2025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7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164881431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03.02.2025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8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1645866966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03.02.2025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9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Separated NVIDIA, OpenMP, and Multithreading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Modularized different parallel frameworks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Clearer separation and easier maintenance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Fixed Smart Multithreading</a:t>
            </a: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Refined adaptive thread management logic</a:t>
            </a:r>
            <a:endParaRPr sz="1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More robust and efficient multithreading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65000" lnSpcReduction="7000"/>
          </a:bodyPr>
          <a:lstStyle/>
          <a:p>
            <a:pPr>
              <a:spcAft>
                <a:spcPts val="0"/>
              </a:spcAft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run_nvidia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i)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run_omp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i)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run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t, 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i)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mt_arg arg[instance-&gt;THREADS];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c-&gt;x; i++) {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 = 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j &lt; instance-&gt;THREADS; j++) {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arg[j].a = &amp;a;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arg[j].b = &amp;b;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arg[j].c = &amp;c;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arg[j].i = i;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(instance-&gt;THREADS &lt; c-&gt;y) {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arg[j].single_core = 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instance-&gt;</a:t>
            </a: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matmul_mt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(&amp;arg[i]);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arg[j].single_core = 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arg[j].start_routine = instance-&gt;matmul_mt_wrapper;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instance-&gt;</a:t>
            </a: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push_mt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(&amp;arg[j]);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(instance-&gt;THREADS &gt;= c-&gt;y) {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instance-&gt;</a:t>
            </a: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wait_mt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2000"/>
          </a:p>
          <a:p>
            <a:pPr>
              <a:spcAft>
                <a:spcPts val="0"/>
              </a:spcAft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20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472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Multithreading</a:t>
            </a:r>
            <a:endParaRPr sz="2400"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3" y="687594"/>
            <a:ext cx="6860221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>Anonym</cp:lastModifiedBy>
  <cp:revision>157</cp:revision>
  <dcterms:created xsi:type="dcterms:W3CDTF">2021-11-18T07:49:57Z</dcterms:created>
  <dcterms:modified xsi:type="dcterms:W3CDTF">2025-02-03T17:14:03Z</dcterms:modified>
</cp:coreProperties>
</file>