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AFE301-296F-9435-EB0F-64C421BD57A0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367B4A-E2B9-B727-2AB2-F198C6631E2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089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62877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075985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69CC9E-90AB-3E59-39A9-31C5C33733A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28AB64-0411-40E8-758F-E63AE91ABB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5B059A-99AD-921C-3E22-4EAFFC3F1CB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707DB5-33A4-CC81-4661-9D75F6ACD54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BE7725-600B-E0A6-7DB2-F42F32CE36F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25ED30-EA78-21BE-5D00-CA1677C2F36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76AAA9-6292-266A-36B5-D14C5BCE737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13C1C-EA36-E59B-A6F0-0F95051D912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C6FB81-C367-9749-D589-D6C8239DA3D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11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09.11.2024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09.11.2024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12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8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5" y="3246120"/>
            <a:ext cx="7695811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113425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B5B4DC-DCA3-7284-07BF-7077FFA34C61}" type="datetime1">
              <a:rPr lang="de-DE"/>
              <a:t>09.11.2024</a:t>
            </a:fld>
            <a:endParaRPr/>
          </a:p>
        </p:txBody>
      </p:sp>
      <p:sp>
        <p:nvSpPr>
          <p:cNvPr id="181946111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006814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ED1149E-313F-29A6-1852-7A88E0B036FD}" type="slidenum">
              <a:rPr lang="de-DE"/>
              <a:t>10</a:t>
            </a:fld>
            <a:endParaRPr lang="de-DE"/>
          </a:p>
        </p:txBody>
      </p:sp>
      <p:sp>
        <p:nvSpPr>
          <p:cNvPr id="716742202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72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6288322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14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Overview</a:t>
            </a:r>
            <a:endParaRPr sz="1600"/>
          </a:p>
        </p:txBody>
      </p:sp>
      <p:graphicFrame>
        <p:nvGraphicFramePr>
          <p:cNvPr id="1482380507" name=""/>
          <p:cNvGraphicFramePr>
            <a:graphicFrameLocks xmlns:a="http://schemas.openxmlformats.org/drawingml/2006/main"/>
          </p:cNvGraphicFramePr>
          <p:nvPr/>
        </p:nvGraphicFramePr>
        <p:xfrm>
          <a:off x="2031999" y="2925192"/>
          <a:ext cx="8140699" cy="147573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4063999"/>
                <a:gridCol w="4063999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CPU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TDP (W)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lang="de-DE" sz="1800" b="0" i="0" u="none" strike="noStrike" cap="none" spc="0">
                        <a:solidFill>
                          <a:schemeClr val="dk1"/>
                        </a:solidFill>
                        <a:latin typeface="Arial"/>
                        <a:cs typeface="Arial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105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27</a:t>
                      </a:r>
                      <a:endParaRPr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15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53630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BA446B-16FD-C072-4AE3-93A15E0C8BBF}" type="datetime1">
              <a:rPr lang="de-DE"/>
              <a:t>09.11.2024</a:t>
            </a:fld>
            <a:endParaRPr/>
          </a:p>
        </p:txBody>
      </p:sp>
      <p:sp>
        <p:nvSpPr>
          <p:cNvPr id="70918453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8126934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78165E4-CFBE-C51D-521A-417E643AD0B2}" type="slidenum">
              <a:rPr lang="de-DE"/>
              <a:t>13</a:t>
            </a:fld>
            <a:endParaRPr lang="de-DE"/>
          </a:p>
        </p:txBody>
      </p:sp>
      <p:sp>
        <p:nvSpPr>
          <p:cNvPr id="107326804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83738976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2442147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9220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02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</a:t>
            </a:r>
            <a:endParaRPr sz="1600"/>
          </a:p>
        </p:txBody>
      </p:sp>
      <p:sp>
        <p:nvSpPr>
          <p:cNvPr id="2082926646" name=""/>
          <p:cNvSpPr txBox="1"/>
          <p:nvPr/>
        </p:nvSpPr>
        <p:spPr bwMode="auto">
          <a:xfrm flipH="0" flipV="0">
            <a:off x="4018800" y="4148909"/>
            <a:ext cx="447512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23754866" name=""/>
          <p:cNvSpPr txBox="1"/>
          <p:nvPr/>
        </p:nvSpPr>
        <p:spPr bwMode="auto">
          <a:xfrm flipH="0" flipV="0">
            <a:off x="4362404" y="4148909"/>
            <a:ext cx="449311" cy="198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06825361" name=""/>
          <p:cNvSpPr txBox="1"/>
          <p:nvPr/>
        </p:nvSpPr>
        <p:spPr bwMode="auto">
          <a:xfrm flipH="0" flipV="0">
            <a:off x="5763394" y="3282474"/>
            <a:ext cx="449311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+44%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81824068" name=""/>
          <p:cNvSpPr txBox="1"/>
          <p:nvPr/>
        </p:nvSpPr>
        <p:spPr bwMode="auto">
          <a:xfrm flipH="0" flipV="0">
            <a:off x="6521931" y="3131280"/>
            <a:ext cx="45111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360730477" name=""/>
          <p:cNvSpPr txBox="1"/>
          <p:nvPr/>
        </p:nvSpPr>
        <p:spPr bwMode="auto">
          <a:xfrm flipH="0" flipV="0">
            <a:off x="7557558" y="2984754"/>
            <a:ext cx="45290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+32%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783984729" name=""/>
          <p:cNvSpPr txBox="1"/>
          <p:nvPr/>
        </p:nvSpPr>
        <p:spPr bwMode="auto">
          <a:xfrm flipH="0" flipV="0">
            <a:off x="8272798" y="2885514"/>
            <a:ext cx="456149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+41%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52930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FC3B6A-D948-FC73-BC7A-1AB0D160461E}" type="datetime1">
              <a:rPr lang="de-DE"/>
              <a:t>09.11.2024</a:t>
            </a:fld>
            <a:endParaRPr/>
          </a:p>
        </p:txBody>
      </p:sp>
      <p:sp>
        <p:nvSpPr>
          <p:cNvPr id="2501163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2279113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0B1F81-EE2E-E5A4-1CE0-527B8D070179}" type="slidenum">
              <a:rPr lang="de-DE"/>
              <a:t>14</a:t>
            </a:fld>
            <a:endParaRPr lang="de-DE"/>
          </a:p>
        </p:txBody>
      </p:sp>
      <p:sp>
        <p:nvSpPr>
          <p:cNvPr id="2127331397" name="Titel 12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74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/>
          </a:p>
        </p:txBody>
      </p:sp>
      <p:pic>
        <p:nvPicPr>
          <p:cNvPr id="106553748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3044427" y="2239900"/>
            <a:ext cx="6105525" cy="2733675"/>
          </a:xfrm>
          <a:prstGeom prst="rect">
            <a:avLst/>
          </a:prstGeom>
        </p:spPr>
      </p:pic>
      <p:sp>
        <p:nvSpPr>
          <p:cNvPr id="14304270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11157745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Performance per watt in microseconds (averaged over 10 test runs)</a:t>
            </a:r>
            <a:endParaRPr sz="1400" b="0" i="0" u="none" strike="noStrike" cap="none" spc="0">
              <a:solidFill>
                <a:schemeClr val="tx2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2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*lower is better</a:t>
            </a:r>
            <a:endParaRPr sz="1200">
              <a:solidFill>
                <a:schemeClr val="tx2"/>
              </a:solidFill>
            </a:endParaRPr>
          </a:p>
        </p:txBody>
      </p:sp>
      <p:sp>
        <p:nvSpPr>
          <p:cNvPr id="10088612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3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Performance per watt</a:t>
            </a:r>
            <a:endParaRPr sz="1600"/>
          </a:p>
        </p:txBody>
      </p:sp>
      <p:sp>
        <p:nvSpPr>
          <p:cNvPr id="1602928834" name=""/>
          <p:cNvSpPr txBox="1"/>
          <p:nvPr/>
        </p:nvSpPr>
        <p:spPr bwMode="auto">
          <a:xfrm flipH="0" flipV="0">
            <a:off x="4086693" y="4049669"/>
            <a:ext cx="51325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+801%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4459737" name=""/>
          <p:cNvSpPr txBox="1"/>
          <p:nvPr/>
        </p:nvSpPr>
        <p:spPr bwMode="auto">
          <a:xfrm flipH="0" flipV="0">
            <a:off x="4432311" y="4347389"/>
            <a:ext cx="504975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+212%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591626818" name=""/>
          <p:cNvSpPr txBox="1"/>
          <p:nvPr/>
        </p:nvSpPr>
        <p:spPr bwMode="auto">
          <a:xfrm flipH="0" flipV="0">
            <a:off x="5838251" y="2885514"/>
            <a:ext cx="517296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+628%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859995343" name=""/>
          <p:cNvSpPr txBox="1"/>
          <p:nvPr/>
        </p:nvSpPr>
        <p:spPr bwMode="auto">
          <a:xfrm flipH="0" flipV="0">
            <a:off x="6181947" y="4148909"/>
            <a:ext cx="539113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+112%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2004433548" name=""/>
          <p:cNvSpPr txBox="1"/>
          <p:nvPr/>
        </p:nvSpPr>
        <p:spPr bwMode="auto">
          <a:xfrm flipH="0" flipV="0">
            <a:off x="7557558" y="2507727"/>
            <a:ext cx="514320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+656%</a:t>
            </a:r>
            <a:endParaRPr sz="700">
              <a:solidFill>
                <a:schemeClr val="bg1"/>
              </a:solidFill>
            </a:endParaRPr>
          </a:p>
        </p:txBody>
      </p:sp>
      <p:sp>
        <p:nvSpPr>
          <p:cNvPr id="1242571139" name=""/>
          <p:cNvSpPr txBox="1"/>
          <p:nvPr/>
        </p:nvSpPr>
        <p:spPr bwMode="auto">
          <a:xfrm flipH="0" flipV="0">
            <a:off x="7940734" y="4049669"/>
            <a:ext cx="512144" cy="198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00">
                <a:solidFill>
                  <a:schemeClr val="bg1"/>
                </a:solidFill>
              </a:rPr>
              <a:t>+128%</a:t>
            </a:r>
            <a:endParaRPr sz="7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09.11.2024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15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AVX2 vs. AVX-512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ICC vs. GCC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85424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61185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F67CD1-0AC8-3BB2-8B69-7BEB87F183C1}" type="datetime1">
              <a:rPr lang="de-DE"/>
              <a:t>09.11.2024</a:t>
            </a:fld>
            <a:endParaRPr/>
          </a:p>
        </p:txBody>
      </p:sp>
      <p:sp>
        <p:nvSpPr>
          <p:cNvPr id="74889695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893291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3D55D3-7181-173E-C57D-6069B2090416}" type="slidenum">
              <a:rPr lang="de-DE"/>
              <a:t>2</a:t>
            </a:fld>
            <a:endParaRPr lang="de-DE"/>
          </a:p>
        </p:txBody>
      </p:sp>
      <p:sp>
        <p:nvSpPr>
          <p:cNvPr id="157990614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Input/output</a:t>
            </a:r>
            <a:endParaRPr/>
          </a:p>
        </p:txBody>
      </p:sp>
      <p:sp>
        <p:nvSpPr>
          <p:cNvPr id="54812721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163290666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Benchmark</a:t>
            </a:r>
            <a:endParaRPr/>
          </a:p>
        </p:txBody>
      </p:sp>
      <p:sp>
        <p:nvSpPr>
          <p:cNvPr id="2032577071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53847744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 implementation</a:t>
            </a:r>
            <a:endParaRPr/>
          </a:p>
        </p:txBody>
      </p:sp>
      <p:sp>
        <p:nvSpPr>
          <p:cNvPr id="128285107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5447216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Hardware</a:t>
            </a:r>
            <a:endParaRPr/>
          </a:p>
        </p:txBody>
      </p:sp>
      <p:sp>
        <p:nvSpPr>
          <p:cNvPr id="70746827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6392428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2113231377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06</a:t>
            </a:r>
            <a:endParaRPr/>
          </a:p>
        </p:txBody>
      </p:sp>
      <p:sp>
        <p:nvSpPr>
          <p:cNvPr id="906724736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TensorFlow</a:t>
            </a:r>
            <a:endParaRPr/>
          </a:p>
        </p:txBody>
      </p:sp>
      <p:sp>
        <p:nvSpPr>
          <p:cNvPr id="446789582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  <p:sp>
        <p:nvSpPr>
          <p:cNvPr id="620176097" name="Titel 1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Outline</a:t>
            </a:r>
            <a:endParaRPr/>
          </a:p>
        </p:txBody>
      </p:sp>
      <p:sp>
        <p:nvSpPr>
          <p:cNvPr id="100710508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73543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marL="261850" indent="-261850">
              <a:buFont typeface="Arial"/>
              <a:buAutoNum type="arabicPeriod"/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Presentation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092967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CBC00ED-B3A6-1DB4-06D1-3DC1E543F686}" type="datetime1">
              <a:rPr lang="de-DE"/>
              <a:t/>
            </a:fld>
            <a:endParaRPr/>
          </a:p>
        </p:txBody>
      </p:sp>
      <p:sp>
        <p:nvSpPr>
          <p:cNvPr id="188094848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31123293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5"/>
            <a:ext cx="193963" cy="123111"/>
          </a:xfrm>
        </p:spPr>
        <p:txBody>
          <a:bodyPr/>
          <a:lstStyle/>
          <a:p>
            <a:pPr>
              <a:defRPr/>
            </a:pPr>
            <a:fld id="{5AF21A8C-8156-F696-7C13-A54CCA3726D4}" type="slidenum">
              <a:rPr lang="de-DE"/>
              <a:t/>
            </a:fld>
            <a:endParaRPr lang="de-DE"/>
          </a:p>
        </p:txBody>
      </p:sp>
      <p:sp>
        <p:nvSpPr>
          <p:cNvPr id="117098117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649217128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79580026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91605619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0000" lnSpcReduction="12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#!/usr/bin/env python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tensorflow_datasets as tfds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numpy as np 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type: ignore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import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os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https:</a:t>
            </a:r>
            <a:r>
              <a:rPr sz="1200" b="1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//www.tensorflow.org/datasets/keras_example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 = tensorflow.compat.v1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disable eager execution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disable_eager_execution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download dataset and store reference in variable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(train_ds, test_ds), ds_info = tfds.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load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'mnist'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split=[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'train'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'test'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shuffle_files=True,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as_supervised=True,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with_info=True,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normalizes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 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normalize_img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label):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"Normalizes images: `uint8` -&gt; `float32`."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""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tf.float32) /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255.0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label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tfds provide images of type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'tf.uint8'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while the model expects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'tf.float32'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, therefore, you need to normalize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(normalize_img, num_parallel_calls=tf.data.AUTOTUNE)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reshape datasets to 28 x 28 x 1 pixels (height x width x color channels)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reshape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28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pad images with 1 row/column of pixels on each side for 3 x 3 filter (border handling)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map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(lambda image, label: 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pad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(image, [[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]], 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'CONSTANT'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label))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cache the modified data in memory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cache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shuffling and dividing in batches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shuffle_size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60000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batch_size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128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train_ds = train_ds.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shuffle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(shuffle_size).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batch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(batch_size)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iterator over batches of data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data_iterator = tf.data.Iterator.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from_structure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get_output_types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(train_ds), tf.data.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get_output_shapes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initializes the iterator with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train_init_op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make_initializer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(train_ds)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graph operation which gets the next batch of the iterator over the dataset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next_data_batch = data_iterator.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get_next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95382438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Dataset iterator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460279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1 / 4</a:t>
            </a:r>
            <a:endParaRPr sz="1600"/>
          </a:p>
        </p:txBody>
      </p:sp>
      <p:pic>
        <p:nvPicPr>
          <p:cNvPr id="4281518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1151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425B08-93F9-63F8-9C59-BB5D2ABB667C}" type="datetime1">
              <a:rPr lang="de-DE"/>
              <a:t/>
            </a:fld>
            <a:endParaRPr/>
          </a:p>
        </p:txBody>
      </p:sp>
      <p:sp>
        <p:nvSpPr>
          <p:cNvPr id="142290730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67650268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5"/>
            <a:ext cx="193963" cy="123111"/>
          </a:xfrm>
        </p:spPr>
        <p:txBody>
          <a:bodyPr/>
          <a:lstStyle/>
          <a:p>
            <a:pPr>
              <a:defRPr/>
            </a:pPr>
            <a:fld id="{F7498C0F-91C0-F846-80BF-3397E8D48F01}" type="slidenum">
              <a:rPr lang="de-DE"/>
              <a:t/>
            </a:fld>
            <a:endParaRPr lang="de-DE"/>
          </a:p>
        </p:txBody>
      </p:sp>
      <p:sp>
        <p:nvSpPr>
          <p:cNvPr id="53693156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2064194936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586381291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 b="0">
              <a:solidFill>
                <a:schemeClr val="tx2"/>
              </a:solidFill>
            </a:endParaRPr>
          </a:p>
        </p:txBody>
      </p:sp>
      <p:sp>
        <p:nvSpPr>
          <p:cNvPr id="1279371662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45000" lnSpcReduction="11000"/>
          </a:bodyPr>
          <a:lstStyle/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initialization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mu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sigma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build graph with one convolutional layer (with 4 masks) and one fully connected layer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images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(tf.float32, shape=(None,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'images'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masks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fc_weights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(tf.random.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truncated_normal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(shape=(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mean=mu, stddev=sigma))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"conv_bias"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fc_bias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zeros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'fc_bias'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input_layer = images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conv2d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(input_layer, masks,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'conv2D'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conv_bias,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'biasing'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convolution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relu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'ReLU'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pooling = tf.nn.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max_pool2d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(convolution, ksize=[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strides=[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], padding=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'VALID'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hidden_layer = tf.keras.layers.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()(pooling)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output_layer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add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matmul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(hidden_layer, fc_weights,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'matmul'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), fc_bias,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'add'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feed the correct labels into the net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placeholder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(tf.int32, (None), name=</a:t>
            </a:r>
            <a:r>
              <a:rPr sz="12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'labels'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highest value is the guess of the network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network_prediction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argmax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(output_layer, axis=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output_type=tf.int32)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return 0.0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net prediction is wrong, 1.0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true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is_correct_prediction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equal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(network_prediction, labels)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percentage of correct predictions is the mean of the batch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accuracy_op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reduce_mean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cast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(is_correct_prediction, tf.float32))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initialize all variables before evaluating the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Session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session.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global_variables_initializer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loss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onehot_labels = tf.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one_hot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(labels,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loss_op = tf.losses.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softmax_cross_entropy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(onehot_labels=onehot_labels, logits=output_layer)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training parameters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learning_rate = </a:t>
            </a:r>
            <a:r>
              <a:rPr sz="12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0.01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the training graph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optimizer = tf.train.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GradientDescentOptimizer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(learning_rate)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train_op = optimizer.</a:t>
            </a:r>
            <a:r>
              <a:rPr sz="12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minimize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74334544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Graph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92919054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4</a:t>
            </a:r>
            <a:endParaRPr sz="1600"/>
          </a:p>
        </p:txBody>
      </p:sp>
      <p:pic>
        <p:nvPicPr>
          <p:cNvPr id="142738061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0460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A949696-31AF-8592-CBDC-F2DC95BD41A1}" type="datetime1">
              <a:rPr lang="de-DE"/>
              <a:t/>
            </a:fld>
            <a:endParaRPr/>
          </a:p>
        </p:txBody>
      </p:sp>
      <p:sp>
        <p:nvSpPr>
          <p:cNvPr id="114722177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14088452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5"/>
            <a:ext cx="193963" cy="123111"/>
          </a:xfrm>
        </p:spPr>
        <p:txBody>
          <a:bodyPr/>
          <a:lstStyle/>
          <a:p>
            <a:pPr>
              <a:defRPr/>
            </a:pPr>
            <a:fld id="{18C35E24-E909-041A-76A1-D6247CC813CB}" type="slidenum">
              <a:rPr lang="de-DE"/>
              <a:t/>
            </a:fld>
            <a:endParaRPr lang="de-DE"/>
          </a:p>
        </p:txBody>
      </p:sp>
      <p:sp>
        <p:nvSpPr>
          <p:cNvPr id="2075442116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99445874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5701773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4078674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epochs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100</a:t>
            </a:r>
            <a:endParaRPr sz="700"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train the weights by looping repeatedly over all the data (and shuffling in between)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in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range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(epochs):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(train_init_op)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accuracy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loss = 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True: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data_batch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(next_data_batch)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image_batch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label_batch = data_batch[</a:t>
            </a:r>
            <a:r>
              <a:rPr sz="7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(train_op,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accuracy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(accuracy_op,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loss = session.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run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(loss_op, feed_dict={images:image_batch, labels:label_batch})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except tf.errors.OutOfRangeError: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break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"Epoch {i} done: accuracy {accuracy * 100:.2f}%, loss {loss * 100:.2f}%"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 sz="700"/>
          </a:p>
          <a:p>
            <a:pPr>
              <a:defRPr/>
            </a:pPr>
            <a:r>
              <a:rPr sz="700"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 sz="700"/>
          </a:p>
        </p:txBody>
      </p:sp>
      <p:sp>
        <p:nvSpPr>
          <p:cNvPr id="81681072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Training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756865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3 / 4</a:t>
            </a:r>
            <a:endParaRPr sz="1600"/>
          </a:p>
        </p:txBody>
      </p:sp>
      <p:pic>
        <p:nvPicPr>
          <p:cNvPr id="68918243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760302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D4F15BF-EBC0-3553-A61F-2995C38E1E2C}" type="datetime1">
              <a:rPr lang="de-DE"/>
              <a:t/>
            </a:fld>
            <a:endParaRPr/>
          </a:p>
        </p:txBody>
      </p:sp>
      <p:sp>
        <p:nvSpPr>
          <p:cNvPr id="15944361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78273558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5"/>
            <a:ext cx="193963" cy="123111"/>
          </a:xfrm>
        </p:spPr>
        <p:txBody>
          <a:bodyPr/>
          <a:lstStyle/>
          <a:p>
            <a:pPr>
              <a:defRPr/>
            </a:pPr>
            <a:fld id="{07EA5EB0-385E-82C9-04E2-49CEBCA692A9}" type="slidenum">
              <a:rPr lang="de-DE"/>
              <a:t/>
            </a:fld>
            <a:endParaRPr lang="de-DE"/>
          </a:p>
        </p:txBody>
      </p:sp>
      <p:sp>
        <p:nvSpPr>
          <p:cNvPr id="2171583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2400"/>
          </a:p>
        </p:txBody>
      </p:sp>
      <p:pic>
        <p:nvPicPr>
          <p:cNvPr id="197370536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681292058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Provided slides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16320544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ensure the directory exists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try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os.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mkdir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except: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pass</a:t>
            </a:r>
            <a:endParaRPr/>
          </a:p>
          <a:p>
            <a:pPr>
              <a:defRPr/>
            </a:pP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 save output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with </a:t>
            </a:r>
            <a:r>
              <a:rPr sz="7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open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"./data/conv_bias.txt"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"w"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as f: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# first two lines are the shape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np.savetxt(f, conv_bias.shape,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f.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write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"\n"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np.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savetxt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(f, conv_bias.</a:t>
            </a:r>
            <a:r>
              <a:rPr sz="7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eval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(session=session), fmt=</a:t>
            </a:r>
            <a:r>
              <a:rPr sz="7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'%f'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7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</a:t>
            </a:r>
            <a:endParaRPr/>
          </a:p>
        </p:txBody>
      </p:sp>
      <p:sp>
        <p:nvSpPr>
          <p:cNvPr id="103726774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Saving weights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23561576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4 / 4</a:t>
            </a:r>
            <a:endParaRPr sz="1600"/>
          </a:p>
        </p:txBody>
      </p:sp>
      <p:pic>
        <p:nvPicPr>
          <p:cNvPr id="10919851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73042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12EF7A5-C011-6902-E7AA-239A82224C2B}" type="datetime1">
              <a:rPr lang="de-DE"/>
              <a:t/>
            </a:fld>
            <a:endParaRPr/>
          </a:p>
        </p:txBody>
      </p:sp>
      <p:sp>
        <p:nvSpPr>
          <p:cNvPr id="2074122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5401476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5"/>
            <a:ext cx="193963" cy="123111"/>
          </a:xfrm>
        </p:spPr>
        <p:txBody>
          <a:bodyPr/>
          <a:lstStyle/>
          <a:p>
            <a:pPr>
              <a:defRPr/>
            </a:pPr>
            <a:fld id="{22C28ED7-5457-01C4-8703-352C6331B269}" type="slidenum">
              <a:rPr lang="de-DE"/>
              <a:t/>
            </a:fld>
            <a:endParaRPr lang="de-DE"/>
          </a:p>
        </p:txBody>
      </p:sp>
      <p:sp>
        <p:nvSpPr>
          <p:cNvPr id="11894028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1358073212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3.000000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0.707285 0.641241 -0.163969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0.302579 1.043134 0.891180</a:t>
            </a:r>
            <a:endParaRPr lang="de-DE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-0.876062 0.260266 1.070686</a:t>
            </a:r>
            <a:endParaRPr/>
          </a:p>
        </p:txBody>
      </p:sp>
      <p:sp>
        <p:nvSpPr>
          <p:cNvPr id="125005961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./data/masks_0.txt</a:t>
            </a:r>
            <a:endParaRPr sz="1400" i="0">
              <a:solidFill>
                <a:schemeClr val="tx2"/>
              </a:solidFill>
            </a:endParaRPr>
          </a:p>
        </p:txBody>
      </p:sp>
      <p:sp>
        <p:nvSpPr>
          <p:cNvPr id="763710300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95808922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7862936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Matrix</a:t>
            </a:r>
            <a:endParaRPr sz="1600"/>
          </a:p>
        </p:txBody>
      </p:sp>
      <p:pic>
        <p:nvPicPr>
          <p:cNvPr id="457586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32653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2534E08-60B3-927C-8B04-39123FCF34EC}" type="datetime1">
              <a:rPr lang="de-DE"/>
              <a:t/>
            </a:fld>
            <a:endParaRPr/>
          </a:p>
        </p:txBody>
      </p:sp>
      <p:sp>
        <p:nvSpPr>
          <p:cNvPr id="5032298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510210603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5"/>
            <a:ext cx="193963" cy="123111"/>
          </a:xfrm>
        </p:spPr>
        <p:txBody>
          <a:bodyPr/>
          <a:lstStyle/>
          <a:p>
            <a:pPr>
              <a:defRPr/>
            </a:pPr>
            <a:fld id="{F8E28F1A-1353-696B-6592-2649D7264008}" type="slidenum">
              <a:rPr lang="de-DE"/>
              <a:t/>
            </a:fld>
            <a:endParaRPr lang="de-DE"/>
          </a:p>
        </p:txBody>
      </p:sp>
      <p:sp>
        <p:nvSpPr>
          <p:cNvPr id="198898652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Input/output</a:t>
            </a:r>
            <a:endParaRPr sz="2400"/>
          </a:p>
        </p:txBody>
      </p:sp>
      <p:sp>
        <p:nvSpPr>
          <p:cNvPr id="847603763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6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 MATRIX_H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** m;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} matrix;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flip_kernels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transpose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x,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8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free_matrix_ptr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lang="de-DE" sz="18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800"/>
          </a:p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de-DE" sz="1800" b="1" i="0" u="none" strike="noStrike" cap="none" spc="0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lang="de-DE" sz="1800" b="1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800"/>
          </a:p>
        </p:txBody>
      </p:sp>
      <p:sp>
        <p:nvSpPr>
          <p:cNvPr id="839156876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./h/matrix.h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45853025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IO_H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conv_bias;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fc_bias;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 fc_weights;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image_len;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image;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label;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masks_len;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matrix** masks;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io;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io_to_matrix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io*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malloc_io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2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free_io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(io* a)</a:t>
            </a: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2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2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092675831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./h/io.h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30592570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IO</a:t>
            </a:r>
            <a:endParaRPr sz="1600"/>
          </a:p>
        </p:txBody>
      </p:sp>
      <p:pic>
        <p:nvPicPr>
          <p:cNvPr id="20701457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31982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38D3E33-91F9-5C8B-881C-EFD95D5CCB08}" type="datetime1">
              <a:rPr lang="de-DE"/>
              <a:t/>
            </a:fld>
            <a:endParaRPr/>
          </a:p>
        </p:txBody>
      </p:sp>
      <p:sp>
        <p:nvSpPr>
          <p:cNvPr id="117416720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60754801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5"/>
            <a:ext cx="193963" cy="123111"/>
          </a:xfrm>
        </p:spPr>
        <p:txBody>
          <a:bodyPr/>
          <a:lstStyle/>
          <a:p>
            <a:pPr>
              <a:defRPr/>
            </a:pPr>
            <a:fld id="{FDD46955-A7E5-FEF1-D2F8-6AFB4599B7B5}" type="slidenum">
              <a:rPr lang="de-DE"/>
              <a:t/>
            </a:fld>
            <a:endParaRPr lang="de-DE"/>
          </a:p>
        </p:txBody>
      </p:sp>
      <p:sp>
        <p:nvSpPr>
          <p:cNvPr id="1274002949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 Implementation</a:t>
            </a:r>
            <a:endParaRPr sz="2400"/>
          </a:p>
        </p:txBody>
      </p:sp>
      <p:pic>
        <p:nvPicPr>
          <p:cNvPr id="1272008377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945570" y="1631155"/>
            <a:ext cx="4615224" cy="3951163"/>
          </a:xfrm>
          <a:prstGeom prst="rect">
            <a:avLst/>
          </a:prstGeom>
        </p:spPr>
      </p:pic>
      <p:sp>
        <p:nvSpPr>
          <p:cNvPr id="115863050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6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TensorFlow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136244547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0" y="1631155"/>
            <a:ext cx="5469732" cy="3951163"/>
          </a:xfrm>
          <a:prstGeom prst="rect">
            <a:avLst/>
          </a:prstGeom>
          <a:solidFill>
            <a:schemeClr val="bg1"/>
          </a:solidFill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	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TF_H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"matrix.h"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add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 b)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maxpool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hyperbolic_tangent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relu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biasing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(matrix** a,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matrix* b)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matrix** </a:t>
            </a:r>
            <a:r>
              <a:rPr sz="15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conv2d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(matrix* a, matrix** b, </a:t>
            </a:r>
            <a:r>
              <a:rPr sz="15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len)</a:t>
            </a: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5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/>
              <a:t>	</a:t>
            </a:r>
            <a:r>
              <a:rPr sz="15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5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</p:txBody>
      </p:sp>
      <p:sp>
        <p:nvSpPr>
          <p:cNvPr id="134565616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0" y="5690270"/>
            <a:ext cx="5469732" cy="511083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algn="ctr">
              <a:defRPr/>
            </a:pP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./h/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tf</a:t>
            </a:r>
            <a:r>
              <a:rPr lang="de-DE" sz="1400" b="0" i="0" u="none" strike="noStrike" cap="none" spc="0">
                <a:solidFill>
                  <a:schemeClr val="tx2"/>
                </a:solidFill>
                <a:latin typeface="Arial"/>
                <a:ea typeface="Arial"/>
                <a:cs typeface="Arial"/>
              </a:rPr>
              <a:t>.h</a:t>
            </a:r>
            <a:endParaRPr sz="1400">
              <a:solidFill>
                <a:schemeClr val="tx2"/>
              </a:solidFill>
            </a:endParaRPr>
          </a:p>
        </p:txBody>
      </p:sp>
      <p:sp>
        <p:nvSpPr>
          <p:cNvPr id="40057239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Tensorflow</a:t>
            </a:r>
            <a:endParaRPr sz="1600"/>
          </a:p>
        </p:txBody>
      </p:sp>
      <p:pic>
        <p:nvPicPr>
          <p:cNvPr id="153634946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6026330" y="3426737"/>
            <a:ext cx="360000" cy="3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122</cp:revision>
  <dcterms:created xsi:type="dcterms:W3CDTF">2021-11-18T07:49:57Z</dcterms:created>
  <dcterms:modified xsi:type="dcterms:W3CDTF">2024-11-09T16:22:06Z</dcterms:modified>
</cp:coreProperties>
</file>