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186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2633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757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F2F9F-D72E-DD06-16EE-E86A4DDCE3D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2827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5326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284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EAE12D-AFB5-498C-EAB6-41A9974782D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388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0968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4014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39643-D482-FD86-F2AF-2D748E5872E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6895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13663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3279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7F036D-C2E2-695B-2601-D8C2CEAC428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6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2309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1760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AD1E1-FDE7-C3C6-B695-B832F0CDA42F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88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99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0774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F209E-B45C-CF1F-6B7A-9969855543C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8903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2479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3948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E824F6-C8CD-2811-02C4-A0CD3C260F37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2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019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9656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A41890-0070-6DC8-C5DA-0AB2C9B9F24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744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3384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9673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BFAFA-087F-296C-3B17-523B63DEC665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7838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6716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07621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98C2BA-0B10-C685-FF58-81FCF1F2273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563200" y="6638544"/>
            <a:ext cx="175890" cy="122279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r>
              <a:rPr/>
              <a:t> </a:t>
            </a:r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25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20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22.01.2025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22.01.2025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 rot="0" flipH="0" flipV="0">
            <a:off x="11561400" y="663854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25</a:t>
            </a:fld>
            <a:r>
              <a:rPr/>
              <a:t> </a:t>
            </a:r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22.01.2025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10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*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(mt_arg));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mt[i].idx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&amp;mt[i]);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mt_arg *head = (mt_arg*)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(head-&gt;start_routine == stop_mt)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head-&gt;idx = mt-&gt;idx;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0212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628E20-7C5C-8439-419E-5BC99DA84C4E}" type="datetime1">
              <a:rPr lang="de-DE"/>
              <a:t>22.01.2025</a:t>
            </a:fld>
            <a:endParaRPr/>
          </a:p>
        </p:txBody>
      </p:sp>
      <p:sp>
        <p:nvSpPr>
          <p:cNvPr id="5265800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19025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BFF75E-6041-6F61-8F6A-2132CB9ECC7C}" type="slidenum">
              <a:rPr lang="de-DE"/>
              <a:t>11</a:t>
            </a:fld>
            <a:endParaRPr lang="de-DE"/>
          </a:p>
        </p:txBody>
      </p:sp>
      <p:sp>
        <p:nvSpPr>
          <p:cNvPr id="9130911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727826751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idx[THREADS];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idx[i]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&amp;idx[i]);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 =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mt_arg *head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head-&gt;idx =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072336822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1696615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8229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5B7AF0E-6C35-BB28-D221-5C14D85AC98E}" type="datetime1">
              <a:rPr lang="de-DE"/>
              <a:t>22.01.2025</a:t>
            </a:fld>
            <a:endParaRPr/>
          </a:p>
        </p:txBody>
      </p:sp>
      <p:sp>
        <p:nvSpPr>
          <p:cNvPr id="11262783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373395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A012C1-A183-ABE0-F7C5-8AD56E32A876}" type="slidenum">
              <a:rPr lang="de-DE"/>
              <a:t>12</a:t>
            </a:fld>
            <a:endParaRPr lang="de-DE"/>
          </a:p>
        </p:txBody>
      </p:sp>
      <p:sp>
        <p:nvSpPr>
          <p:cNvPr id="94571579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038812926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 (mt.hpp):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 (mt_arg.hpp):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 b="1"/>
          </a:p>
        </p:txBody>
      </p:sp>
      <p:sp>
        <p:nvSpPr>
          <p:cNvPr id="901047082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708386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2344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BA7DCB-5974-9399-222C-B4DBA63CDE4A}" type="datetime1">
              <a:rPr lang="de-DE"/>
              <a:t>22.01.2025</a:t>
            </a:fld>
            <a:endParaRPr/>
          </a:p>
        </p:txBody>
      </p:sp>
      <p:sp>
        <p:nvSpPr>
          <p:cNvPr id="14713194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1271985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46EAEF-D500-7D63-E800-C78EB415AD3C}" type="slidenum">
              <a:rPr lang="de-DE"/>
              <a:t>13</a:t>
            </a:fld>
            <a:endParaRPr lang="de-DE"/>
          </a:p>
        </p:txBody>
      </p:sp>
      <p:sp>
        <p:nvSpPr>
          <p:cNvPr id="178732011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2" marR="0" lvl="2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2" marR="0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2" marR="0" lvl="1" indent="-217792" algn="l" defTabSz="914400">
              <a:lnSpc>
                <a:spcPct val="105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121975098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mt-&gt;idx; i &lt; mt-&gt;c-&gt;x; i += THREADS)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 * ((*mt-&gt;c)-&gt;x / THREADS);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 &lt; ((mt-&gt;idx +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* ((*mt-&gt;c)-&gt;x / THREADS)) +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(mt-&gt;idx == THREADS -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? (*mt-&gt;c)-&gt;x % THREADS :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60612716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34968191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54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22.01.2025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14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45088640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22.01.2025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15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200338951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22.01.2025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16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simd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Registers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 (or Y) Registers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source registers for computations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Containing 64 floating-point values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total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 Registers: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Serves as the accumulator or output register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Holds a 64x64 floating-point matix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48" marR="0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Instructions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Defined in aarch64.h: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as macros for assembly instructions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 bitmasks (bm) to define instruction behavior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Key instructions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AMX_SET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CLR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 an AMX instruction block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AMX_LDX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 or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AMX_LDY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Load values into the X or Y registers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AMX_STZ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Stores values from the Z registers into memory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AMX_FMA32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(bm);: </a:t>
            </a:r>
            <a:b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Performs </a:t>
            </a:r>
            <a:r>
              <a:rPr sz="1600">
                <a:latin typeface="Arial"/>
                <a:ea typeface="Arial"/>
                <a:cs typeface="Arial"/>
              </a:rPr>
              <a:t>fused multiply add</a:t>
            </a:r>
            <a:br>
              <a:rPr sz="1600">
                <a:latin typeface="Arial"/>
                <a:ea typeface="Arial"/>
                <a:cs typeface="Arial"/>
              </a:rPr>
            </a:br>
            <a:r>
              <a:rPr sz="1600" strike="noStrike" cap="none" spc="283">
                <a:latin typeface="Arial"/>
                <a:ea typeface="Arial"/>
                <a:cs typeface="Arial"/>
              </a:rPr>
              <a:t>(</a:t>
            </a:r>
            <a:r>
              <a:rPr sz="1600" b="0" i="0" u="none" strike="noStrike" cap="none" spc="283">
                <a:solidFill>
                  <a:schemeClr val="tx1"/>
                </a:solidFill>
                <a:latin typeface="Arial"/>
                <a:ea typeface="Arial"/>
                <a:cs typeface="Arial"/>
              </a:rPr>
              <a:t>z[j][i] += x[i] * y[j]</a:t>
            </a:r>
            <a:r>
              <a:rPr sz="1600" b="0" i="0" u="none" strike="noStrike" cap="none" spc="283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600" b="0" i="0" u="none" strike="noStrike" cap="none" spc="283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0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</a:t>
            </a:r>
            <a:r>
              <a:rPr sz="1600"/>
              <a:t>(1 / 2)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88205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B226331-D3F6-D7BE-C7CF-CAEB65F334F2}" type="datetime1">
              <a:rPr lang="de-DE"/>
              <a:t>22.01.2025</a:t>
            </a:fld>
            <a:endParaRPr/>
          </a:p>
        </p:txBody>
      </p:sp>
      <p:sp>
        <p:nvSpPr>
          <p:cNvPr id="8866525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8343940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3FF1C6-BD40-99EC-872A-BDEBB23E8161}" type="slidenum">
              <a:rPr lang="de-DE"/>
              <a:t>17</a:t>
            </a:fld>
            <a:endParaRPr lang="de-DE"/>
          </a:p>
        </p:txBody>
      </p:sp>
      <p:sp>
        <p:nvSpPr>
          <p:cNvPr id="1412976015" name="Textplatzhalter 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518316" y="1631153"/>
            <a:ext cx="5469732" cy="175021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Example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Instruction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Extract of </a:t>
            </a:r>
            <a:r>
              <a:rPr lang="de-DE" sz="14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</a:t>
            </a:r>
            <a:r>
              <a:rPr lang="de-DE" sz="14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simd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marR="0" lvl="1" indent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/>
              <a:t>Power </a:t>
            </a:r>
            <a:r>
              <a:rPr sz="1400" b="1" strike="noStrike" cap="none" spc="0"/>
              <a:t>Consumption</a:t>
            </a:r>
            <a:endParaRPr sz="1400" b="1" strike="noStrike" cap="none" spc="0"/>
          </a:p>
          <a:p>
            <a:pPr marL="66190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sz="1400" b="0" strike="noStrike" cap="none" spc="0"/>
              <a:t>Measured with powermetrics</a:t>
            </a:r>
            <a:r>
              <a:rPr sz="1400" b="0" strike="noStrike" cap="none" spc="0"/>
              <a:t> (average values)</a:t>
            </a:r>
            <a:endParaRPr sz="1400" b="0" strike="noStrike" cap="none" spc="0"/>
          </a:p>
        </p:txBody>
      </p:sp>
      <p:sp>
        <p:nvSpPr>
          <p:cNvPr id="2143346544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6003974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ldx = 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)&amp;(*mt-&gt;a)-&gt;m[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(*mt-&gt;a)-&gt;y)];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ldx = ldx |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four registers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ldx = ldx |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multiple registers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fma32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1ull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vector mode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stz = 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uint64_t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)&amp;z_reg;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...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+ CHUNK_SIZE -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 (*mt-&gt;a)-&gt;y; k += CHUNK_SIZE) {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k_offset = k *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AMX_LDX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(ldx + k_offset);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AMX_LDY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(ldy + k_offset);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CHUNK_SIZE / LANE_SIZE; i++) {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i_offset = LANE_SIZE * i *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AMX_FMA32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(fma32 + i_offset + (i_offset &lt;&lt;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));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x and y offset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}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AMX_STZ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(stz);</a:t>
            </a:r>
            <a:endParaRPr/>
          </a:p>
          <a:p>
            <a:pPr>
              <a:spcAft>
                <a:spcPts val="680"/>
              </a:spcAft>
              <a:defRPr/>
            </a:pP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AMX_CLR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():</a:t>
            </a:r>
            <a:endParaRPr/>
          </a:p>
        </p:txBody>
      </p:sp>
      <p:sp>
        <p:nvSpPr>
          <p:cNvPr id="1198448815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63861814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806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</a:t>
            </a:r>
            <a:r>
              <a:rPr sz="1600"/>
              <a:t>MX (2 / 2)</a:t>
            </a:r>
            <a:endParaRPr sz="1600"/>
          </a:p>
        </p:txBody>
      </p:sp>
      <p:graphicFrame>
        <p:nvGraphicFramePr>
          <p:cNvPr id="1371402668" name=""/>
          <p:cNvGraphicFramePr>
            <a:graphicFrameLocks xmlns:a="http://schemas.openxmlformats.org/drawingml/2006/main"/>
          </p:cNvGraphicFramePr>
          <p:nvPr/>
        </p:nvGraphicFramePr>
        <p:xfrm>
          <a:off x="1158981" y="3587749"/>
          <a:ext cx="3902655" cy="216217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1835925"/>
                <a:gridCol w="1835925"/>
              </a:tblGrid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Benchmark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mW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Neon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7331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AMX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7778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Neon XL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7340</a:t>
                      </a:r>
                      <a:endParaRPr sz="1200"/>
                    </a:p>
                  </a:txBody>
                  <a:tcPr anchor="ctr"/>
                </a:tc>
              </a:tr>
              <a:tr h="432435"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AMX XL</a:t>
                      </a: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sz="1200"/>
                        <a:t>7218</a:t>
                      </a:r>
                      <a:endParaRPr sz="120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2680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9D28E3-6EBF-5C21-1768-51C5C45C8630}" type="datetime1">
              <a:rPr lang="de-DE"/>
              <a:t>22.01.2025</a:t>
            </a:fld>
            <a:endParaRPr/>
          </a:p>
        </p:txBody>
      </p:sp>
      <p:sp>
        <p:nvSpPr>
          <p:cNvPr id="189100759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73130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65DD39-A879-DEAE-DEE6-A2CCBF71898C}" type="slidenum">
              <a:rPr lang="de-DE"/>
              <a:t>18</a:t>
            </a:fld>
            <a:endParaRPr lang="de-DE"/>
          </a:p>
        </p:txBody>
      </p:sp>
      <p:sp>
        <p:nvSpPr>
          <p:cNvPr id="126892094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166266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66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AMX vs. Neon</a:t>
            </a:r>
            <a:endParaRPr/>
          </a:p>
        </p:txBody>
      </p:sp>
      <p:pic>
        <p:nvPicPr>
          <p:cNvPr id="50869914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27599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B2F692-926C-E47D-819C-3724C7394A0F}" type="datetime1">
              <a:rPr lang="de-DE"/>
              <a:t>22.01.2025</a:t>
            </a:fld>
            <a:endParaRPr/>
          </a:p>
        </p:txBody>
      </p:sp>
      <p:sp>
        <p:nvSpPr>
          <p:cNvPr id="11252511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76749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E7DE74-96C7-7D3E-C449-34B8EFBCBCFC}" type="slidenum">
              <a:rPr lang="de-DE"/>
              <a:t>19</a:t>
            </a:fld>
            <a:endParaRPr lang="de-DE"/>
          </a:p>
        </p:txBody>
      </p:sp>
      <p:sp>
        <p:nvSpPr>
          <p:cNvPr id="14711158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224956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vs. Neon </a:t>
            </a:r>
            <a:r>
              <a:rPr/>
              <a:t>XL</a:t>
            </a:r>
            <a:endParaRPr sz="1600"/>
          </a:p>
        </p:txBody>
      </p:sp>
      <p:pic>
        <p:nvPicPr>
          <p:cNvPr id="113761102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22.01.2025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/>
              <a:t> &amp; 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6" y="5248928"/>
            <a:ext cx="254991" cy="283261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465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5.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125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104EFC-90DB-61FC-C047-F2EE0F407A79}" type="datetime1">
              <a:rPr lang="de-DE"/>
              <a:t>22.01.2025</a:t>
            </a:fld>
            <a:endParaRPr/>
          </a:p>
        </p:txBody>
      </p:sp>
      <p:sp>
        <p:nvSpPr>
          <p:cNvPr id="196551429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61403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159B0A-D1D6-BF76-C485-BF90827A79CA}" type="slidenum">
              <a:rPr lang="de-DE"/>
              <a:t>20</a:t>
            </a:fld>
            <a:endParaRPr lang="de-DE"/>
          </a:p>
        </p:txBody>
      </p:sp>
      <p:sp>
        <p:nvSpPr>
          <p:cNvPr id="78452035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Optimization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float32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→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Standard for AI/ML quantization,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enabling greater efficiency with minimal accuracy loss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Integration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Added support for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 AVX-512, AVX2, and Arm Neon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Process even more elements in parallel,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significantly boosting computation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Memory Reduction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Model size reduced by ~10%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(282.8MB → 253.7MB)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Frees up memory on resource-limited devices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119784574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__AVX512F__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(__m256i) /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__m256i a, b;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__mmask32 m;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(*mt-&gt;a)-&gt;y; k += CHUNK_SIZE) 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 = (__mmask32)((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(*mt-&gt;a)-&gt;y) ? CHUNK_SIZE : (*mt-&gt;a)-&gt;y - k)) -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 = _mm256_maskz_loadu_epi8(m, &amp;amp;(*mt-&gt;a)-&gt;m[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(*mt-&gt;a)-&gt;y)]);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 = _mm256_maskz_loadu_epi8(m, &amp;amp;(*mt-&gt;b)-&gt;m[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(*mt-&gt;b)-&gt;y)]);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...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300"/>
          </a:p>
        </p:txBody>
      </p:sp>
      <p:sp>
        <p:nvSpPr>
          <p:cNvPr id="650110003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30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 sz="2400"/>
          </a:p>
        </p:txBody>
      </p:sp>
      <p:sp>
        <p:nvSpPr>
          <p:cNvPr id="182642605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22.01.2025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21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74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pic>
        <p:nvPicPr>
          <p:cNvPr id="60585446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6245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195A39-E5CF-F155-78F6-5516387FB32A}" type="datetime1">
              <a:rPr lang="de-DE"/>
              <a:t>22.01.2025</a:t>
            </a:fld>
            <a:endParaRPr/>
          </a:p>
        </p:txBody>
      </p:sp>
      <p:sp>
        <p:nvSpPr>
          <p:cNvPr id="111941241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02249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E65BC5-0E1F-B655-4A43-F9F690D32FC7}" type="slidenum">
              <a:rPr lang="de-DE"/>
              <a:t>22</a:t>
            </a:fld>
            <a:endParaRPr lang="de-DE"/>
          </a:p>
        </p:txBody>
      </p:sp>
      <p:sp>
        <p:nvSpPr>
          <p:cNvPr id="34786970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183459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48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r>
              <a:rPr/>
              <a:t> XL</a:t>
            </a:r>
            <a:endParaRPr/>
          </a:p>
        </p:txBody>
      </p:sp>
      <p:pic>
        <p:nvPicPr>
          <p:cNvPr id="167234223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0091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BCF125-32AA-658F-B748-D3A2BD7F50CD}" type="datetime1">
              <a:rPr lang="de-DE"/>
              <a:t>22.01.2025</a:t>
            </a:fld>
            <a:endParaRPr/>
          </a:p>
        </p:txBody>
      </p:sp>
      <p:sp>
        <p:nvSpPr>
          <p:cNvPr id="140926266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6169378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D8A8A4-CC12-063B-48DD-17ED8E488ECE}" type="slidenum">
              <a:rPr lang="de-DE"/>
              <a:t>23</a:t>
            </a:fld>
            <a:endParaRPr lang="de-DE"/>
          </a:p>
        </p:txBody>
      </p:sp>
      <p:sp>
        <p:nvSpPr>
          <p:cNvPr id="7221120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678050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381" cy="26858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126548077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22.01.2025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24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32798700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22.01.2025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 matmul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cs typeface="Arial"/>
              </a:rPr>
              <a:t>Multithread images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GPU offload target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FFC000"/>
                </a:solidFill>
                <a:latin typeface="Arial"/>
                <a:ea typeface="Arial"/>
                <a:cs typeface="Arial"/>
              </a:rPr>
              <a:t>🚧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layer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22.01.2025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 System Enhancements:</a:t>
            </a:r>
            <a:endParaRPr sz="1500"/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Goal:</a:t>
            </a:r>
            <a:r>
              <a:rPr sz="1500"/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new compiler flags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Updated make config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8805" marR="0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Preprocessing: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repeated transposing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Pre-transposed fc_bias and fc_weights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5" marR="0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 Inlining: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Minimize overhead caused by function calls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5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Inlined all remaining functions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 Flags: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Enable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 and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detect memory issues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Integrated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-O3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-fsanitize=address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AVX-512 Optimization:</a:t>
            </a:r>
            <a:endParaRPr sz="15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Avoid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repeated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 assembly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runtime checks for AVX-512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Relocated the checks for AVX-512 t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the Makefile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06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22.01.2025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4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18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22.01.2025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Unit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b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Averaged over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Discarding first 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Lower is better</a:t>
            </a:r>
            <a:endParaRPr sz="1400" b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Last presentation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dimensions: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type: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int8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935085215" name="Foliennummernplatzhalter 4"/>
          <p:cNvSpPr>
            <a:spLocks noGrp="1"/>
          </p:cNvSpPr>
          <p:nvPr/>
        </p:nvSpPr>
        <p:spPr bwMode="auto">
          <a:xfrm>
            <a:off x="11680425" y="6638544"/>
            <a:ext cx="57224" cy="122279"/>
          </a:xfr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2942F-A9BB-EC7B-5B90-76022EB69192}" type="slidenum">
              <a:rPr lang="de-DE"/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22.01.2025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6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CUDA Transpose: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Corrected the previously incorrect implementation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Ensured accurate functionality and improved code reliability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Constant Memory for Conv2D: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Optimized kernel operations using constant memory for frequently accessed data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memory latency and improved execution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Pipeline: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Introduced efficient pipelining mechanisms for overlapping data transfer and computation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GPU utilization and throughput</a:t>
            </a:r>
            <a:endParaRPr sz="16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Separated GPU Allocations from CPU:</a:t>
            </a:r>
            <a:endParaRPr sz="16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Decoupled memory management between CPU and GPU</a:t>
            </a:r>
            <a:endParaRPr sz="16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Improved resource management</a:t>
            </a:r>
            <a:endParaRPr sz="1600" b="0" strike="noStrike" cap="none" spc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49077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0555F1-AC20-02FB-8E64-575727C83151}" type="datetime1">
              <a:rPr lang="de-DE"/>
              <a:t>22.01.2025</a:t>
            </a:fld>
            <a:endParaRPr/>
          </a:p>
        </p:txBody>
      </p:sp>
      <p:sp>
        <p:nvSpPr>
          <p:cNvPr id="49335236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60131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E14704-B1C3-4EC7-40B3-904A32607D9A}" type="slidenum">
              <a:rPr lang="de-DE"/>
              <a:t>7</a:t>
            </a:fld>
            <a:endParaRPr lang="de-DE"/>
          </a:p>
        </p:txBody>
      </p:sp>
      <p:sp>
        <p:nvSpPr>
          <p:cNvPr id="68641056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45166751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Profiling with nvprof</a:t>
            </a:r>
            <a:endParaRPr/>
          </a:p>
        </p:txBody>
      </p:sp>
      <p:sp>
        <p:nvSpPr>
          <p:cNvPr id="10482246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Key</a:t>
            </a:r>
            <a:r>
              <a:rPr sz="1500" b="1"/>
              <a:t> </a:t>
            </a:r>
            <a:r>
              <a:rPr sz="1500" b="1"/>
              <a:t>Takeaways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MNIST: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34%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18% conv2d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12% maxpool, </a:t>
            </a:r>
            <a:r>
              <a:rPr sz="1500" b="0"/>
              <a:t>biasing, relu</a:t>
            </a:r>
            <a:endParaRPr sz="1500" b="0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XL: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94%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&lt;2% other functions</a:t>
            </a:r>
            <a:endParaRPr sz="1500" b="0"/>
          </a:p>
          <a:p>
            <a:pPr marL="0" marR="0" lvl="2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None/>
              <a:defRPr/>
            </a:pPr>
            <a:endParaRPr sz="1500" b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Key Insights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matmul becomes the bottleneck in XL</a:t>
            </a:r>
            <a:endParaRPr sz="1500" b="0"/>
          </a:p>
        </p:txBody>
      </p:sp>
      <p:sp>
        <p:nvSpPr>
          <p:cNvPr id="80058068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Explanation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 complexity: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(n³)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(n²)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Scale factor:</a:t>
            </a:r>
            <a:r>
              <a:rPr sz="1500" strike="noStrike" cap="none" spc="0"/>
              <a:t> 32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Growth Factor:</a:t>
            </a:r>
            <a:endParaRPr sz="1500" b="1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matmul:</a:t>
            </a:r>
            <a:r>
              <a:rPr sz="1500" b="0" strike="noStrike" cap="none" spc="0"/>
              <a:t> </a:t>
            </a:r>
            <a:r>
              <a:rPr sz="1500" b="0" strike="noStrike" cap="none" spc="0"/>
              <a:t>32,768</a:t>
            </a:r>
            <a:endParaRPr sz="1500" b="0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</a:t>
            </a:r>
            <a:r>
              <a:rPr sz="1500" b="1" strike="noStrike" cap="none" spc="0"/>
              <a:t>:</a:t>
            </a:r>
            <a:r>
              <a:rPr sz="1500" b="0" strike="noStrike" cap="none" spc="0"/>
              <a:t> 1024</a:t>
            </a: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Goal</a:t>
            </a:r>
            <a:endParaRPr sz="1500" b="1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0" strike="noStrike" cap="none" spc="0"/>
              <a:t>Improve matmul computation speed</a:t>
            </a:r>
            <a:endParaRPr sz="1500" b="0"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22.01.2025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8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58007224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22.01.2025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9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187934973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31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155</cp:revision>
  <dcterms:created xsi:type="dcterms:W3CDTF">2021-11-18T07:49:57Z</dcterms:created>
  <dcterms:modified xsi:type="dcterms:W3CDTF">2025-01-22T10:05:43Z</dcterms:modified>
</cp:coreProperties>
</file>