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3208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097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3377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B406B5-598D-AD26-D94E-AA2C64C298E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348D69-7DD9-6CB2-D998-D9D62968AED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286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0744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3079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B09A6-2448-E536-431A-95AC8912E62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F8A270-AD87-E4F6-C093-F868B73A91F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78A65-4B67-38D0-75F6-835E0DBB3D5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9A369-11BC-D5B6-A11C-C263CFEB18C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0DBCB9-295B-248D-C7D8-5DDC3798C92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3803F5-2CF9-B1FF-734D-2E14CFA22F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703159-BDCC-80F9-9C9E-6195E0AB49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9552BF-F5AB-D785-F134-897C15862DC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D1EE85-9233-F0AD-30B8-EF6D46C76F5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27.11.2024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27.11.2024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4" y="3246120"/>
            <a:ext cx="7696530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5722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C0BD7-E5A5-7DAF-0029-5B8CD16ACA08}" type="datetime1">
              <a:rPr lang="de-DE"/>
              <a:t>27.11.2024</a:t>
            </a:fld>
            <a:endParaRPr/>
          </a:p>
        </p:txBody>
      </p:sp>
      <p:sp>
        <p:nvSpPr>
          <p:cNvPr id="101202130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2311912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7AF483E-C7B7-72BC-47E0-C0B80BFEA8B6}" type="slidenum">
              <a:rPr lang="de-DE"/>
              <a:t>10</a:t>
            </a:fld>
            <a:endParaRPr lang="de-DE"/>
          </a:p>
        </p:txBody>
      </p:sp>
      <p:sp>
        <p:nvSpPr>
          <p:cNvPr id="66261519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32798483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/>
          </a:p>
        </p:txBody>
      </p:sp>
      <p:pic>
        <p:nvPicPr>
          <p:cNvPr id="20891175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6077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C5AF2C-19E1-07E7-CD3F-A81A45D9A590}" type="datetime1">
              <a:rPr lang="de-DE"/>
              <a:t>27.11.2024</a:t>
            </a:fld>
            <a:endParaRPr/>
          </a:p>
        </p:txBody>
      </p:sp>
      <p:sp>
        <p:nvSpPr>
          <p:cNvPr id="5296626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974809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65CBCD-8F6A-E8F9-10FE-330D78DD6671}" type="slidenum">
              <a:rPr lang="de-DE"/>
              <a:t>11</a:t>
            </a:fld>
            <a:endParaRPr lang="de-DE"/>
          </a:p>
        </p:txBody>
      </p:sp>
      <p:sp>
        <p:nvSpPr>
          <p:cNvPr id="198548876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52858737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Overhead XL</a:t>
            </a:r>
            <a:endParaRPr/>
          </a:p>
        </p:txBody>
      </p:sp>
      <p:pic>
        <p:nvPicPr>
          <p:cNvPr id="203964341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58869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57E62D-113D-F11B-0310-618A6CA5F0A9}" type="datetime1">
              <a:rPr lang="de-DE"/>
              <a:t>27.11.2024</a:t>
            </a:fld>
            <a:endParaRPr/>
          </a:p>
        </p:txBody>
      </p:sp>
      <p:sp>
        <p:nvSpPr>
          <p:cNvPr id="201964337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1237057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D6B502-BF85-4A0B-2676-9E8C4C2D4FDE}" type="slidenum">
              <a:rPr lang="de-DE"/>
              <a:t>12</a:t>
            </a:fld>
            <a:endParaRPr lang="de-DE"/>
          </a:p>
        </p:txBody>
      </p:sp>
      <p:sp>
        <p:nvSpPr>
          <p:cNvPr id="95061093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06393833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r>
              <a:rPr/>
              <a:t> XL</a:t>
            </a:r>
            <a:endParaRPr/>
          </a:p>
        </p:txBody>
      </p:sp>
      <p:pic>
        <p:nvPicPr>
          <p:cNvPr id="145429155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880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BB9AE1C-7B3A-AD79-6738-518ABF9C8B2A}" type="datetime1">
              <a:rPr lang="de-DE"/>
              <a:t>27.11.2024</a:t>
            </a:fld>
            <a:endParaRPr/>
          </a:p>
        </p:txBody>
      </p:sp>
      <p:sp>
        <p:nvSpPr>
          <p:cNvPr id="1159391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222781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959DA-9AC7-02AC-30F4-7A1E9172C5A3}" type="slidenum">
              <a:rPr lang="de-DE"/>
              <a:t>13</a:t>
            </a:fld>
            <a:endParaRPr lang="de-DE"/>
          </a:p>
        </p:txBody>
      </p:sp>
      <p:sp>
        <p:nvSpPr>
          <p:cNvPr id="18071968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500" b="1"/>
              <a:t>ICX:</a:t>
            </a:r>
            <a:endParaRPr sz="1500" b="1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oneAPI DPC++/C++ Compiler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Part of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oneAPI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Formerly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C Compiler</a:t>
            </a:r>
            <a:r>
              <a:rPr sz="1500" strike="noStrike" cap="none" spc="0"/>
              <a:t> (ICC)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Available for Windows and Linux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macOS, thus Apple, is not supported</a:t>
            </a:r>
            <a:endParaRPr sz="1500" strike="noStrike" cap="none" spc="0"/>
          </a:p>
          <a:p>
            <a:pPr marL="661899" marR="0" lvl="1" indent="-261849" algn="l" defTabSz="914400">
              <a:lnSpc>
                <a:spcPct val="106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Noto Emoji"/>
                <a:ea typeface="Noto Emoji"/>
                <a:cs typeface="Noto Emoji"/>
              </a:rPr>
              <a:t>→</a:t>
            </a:r>
            <a:r>
              <a:rPr sz="1500" strike="noStrike" cap="none" spc="0"/>
              <a:t> could not be benchmarked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threading via Intel oneAPI Threading Building Blocks, OpenMP, and native threads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sz="1500" b="1"/>
              <a:t>Both:</a:t>
            </a:r>
            <a:r>
              <a:rPr sz="1500"/>
              <a:t> -O3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optimization</a:t>
            </a:r>
            <a:r>
              <a:rPr sz="1500"/>
              <a:t> flag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Noto Emoji"/>
                <a:ea typeface="Noto Emoji"/>
                <a:cs typeface="Noto Emoji"/>
              </a:rPr>
              <a:t>→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turns on all optimizations</a:t>
            </a:r>
            <a:endParaRPr sz="1500"/>
          </a:p>
          <a:p>
            <a:pPr lvl="0">
              <a:defRPr/>
            </a:pPr>
            <a:r>
              <a:rPr sz="1500"/>
              <a:t>(We tested the flag for accuracy</a:t>
            </a:r>
            <a:r>
              <a:rPr sz="1500"/>
              <a:t> and it passed</a:t>
            </a:r>
            <a:r>
              <a:rPr sz="1500"/>
              <a:t>)</a:t>
            </a:r>
            <a:endParaRPr sz="1500"/>
          </a:p>
        </p:txBody>
      </p:sp>
      <p:sp>
        <p:nvSpPr>
          <p:cNvPr id="674827290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>
              <a:defRPr/>
            </a:pPr>
            <a:r>
              <a:rPr sz="1500" b="1"/>
              <a:t>GCC:</a:t>
            </a:r>
            <a:endParaRPr sz="1500" b="1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Compiler Collection</a:t>
            </a: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Available for Windows, Linux, macOS, and a lot more</a:t>
            </a: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threading via OpenMP,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native threads,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OpenACC</a:t>
            </a:r>
            <a:endParaRPr sz="1500" strike="noStrike" cap="none" spc="0"/>
          </a:p>
        </p:txBody>
      </p:sp>
      <p:sp>
        <p:nvSpPr>
          <p:cNvPr id="71944743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2045007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11988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5EDDD8-3A4F-7EF9-BB17-13063453D432}" type="datetime1">
              <a:rPr lang="de-DE"/>
              <a:t>27.11.2024</a:t>
            </a:fld>
            <a:endParaRPr/>
          </a:p>
        </p:txBody>
      </p:sp>
      <p:sp>
        <p:nvSpPr>
          <p:cNvPr id="4963260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7861996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F8A9E9-CABE-2957-41BA-CDDC888B03C1}" type="slidenum">
              <a:rPr lang="de-DE"/>
              <a:t>14</a:t>
            </a:fld>
            <a:endParaRPr lang="de-DE"/>
          </a:p>
        </p:txBody>
      </p:sp>
      <p:sp>
        <p:nvSpPr>
          <p:cNvPr id="155611725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808880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</a:t>
            </a:r>
            <a:endParaRPr sz="1600"/>
          </a:p>
        </p:txBody>
      </p:sp>
      <p:pic>
        <p:nvPicPr>
          <p:cNvPr id="174876198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65958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27CF92-4B18-F687-289C-5BDB14222E7F}" type="datetime1">
              <a:rPr lang="de-DE"/>
              <a:t>27.11.2024</a:t>
            </a:fld>
            <a:endParaRPr/>
          </a:p>
        </p:txBody>
      </p:sp>
      <p:sp>
        <p:nvSpPr>
          <p:cNvPr id="11941037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118683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8E6B93-74CB-530C-49FD-6625F451F3A2}" type="slidenum">
              <a:rPr lang="de-DE"/>
              <a:t>15</a:t>
            </a:fld>
            <a:endParaRPr lang="de-DE"/>
          </a:p>
        </p:txBody>
      </p:sp>
      <p:sp>
        <p:nvSpPr>
          <p:cNvPr id="78655888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230611295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 XL</a:t>
            </a:r>
            <a:endParaRPr sz="1600"/>
          </a:p>
        </p:txBody>
      </p:sp>
      <p:pic>
        <p:nvPicPr>
          <p:cNvPr id="13285549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55206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FF6748-CDC1-8FBF-F97C-5D5D3BAA661D}" type="datetime1">
              <a:rPr lang="de-DE"/>
              <a:t>27.11.2024</a:t>
            </a:fld>
            <a:endParaRPr/>
          </a:p>
        </p:txBody>
      </p:sp>
      <p:sp>
        <p:nvSpPr>
          <p:cNvPr id="20995049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3315323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A406B8-165D-BD27-F4BA-2328054214F1}" type="slidenum">
              <a:rPr lang="de-DE"/>
              <a:t>16</a:t>
            </a:fld>
            <a:endParaRPr lang="de-DE"/>
          </a:p>
        </p:txBody>
      </p:sp>
      <p:sp>
        <p:nvSpPr>
          <p:cNvPr id="67721788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 marL="261850" marR="0" indent="-261850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matrix multiplication with CUDA in a sandboxed environment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/>
              <a:t>First insights</a:t>
            </a:r>
            <a:r>
              <a:rPr sz="2000" b="1" strike="noStrike" cap="none" spc="0"/>
              <a:t>:</a:t>
            </a:r>
            <a:endParaRPr sz="2000" b="1" strike="noStrike" cap="none" spc="0"/>
          </a:p>
          <a:p>
            <a:pPr marL="661899" marR="0" lvl="1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our problem size (MNIST), GPU computation takes significantly longer than CPU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206.417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 vs.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2.282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Reason: Data transfer overhead between CPU and GPU memory dominates computation time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/>
              <a:t>Difficulties encountered:</a:t>
            </a:r>
            <a:endParaRPr sz="2000" b="1" strike="noStrike" cap="none" spc="0"/>
          </a:p>
          <a:p>
            <a:pPr marL="661899" marR="0" lvl="1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Compiling CUDA C++ correctly within our framework, which is written in C</a:t>
            </a:r>
            <a:endParaRPr sz="2000" strike="noStrike" cap="none" spc="0"/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extern "C" declaration in the .c files is not functioning as expected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Using gcc to compile the .c files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Using nvcc to compile the .cu file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Linking all components together with nvcc</a:t>
            </a:r>
            <a:endParaRPr sz="2000" strike="noStrike" cap="none" spc="0"/>
          </a:p>
        </p:txBody>
      </p:sp>
      <p:sp>
        <p:nvSpPr>
          <p:cNvPr id="73494645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4281326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90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First steps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27.11.2024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17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20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20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20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(Implementing OpenMP and comparing its performance to the current solution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ICX vs. GCC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Matrix multiplication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27.11.2024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Benchmarks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CUDA tuning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771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2. 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27277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0FFE6B-7B8C-7FE3-F7DE-032C4B409D3D}" type="datetime1">
              <a:rPr lang="de-DE"/>
              <a:t>27.11.2024</a:t>
            </a:fld>
            <a:endParaRPr/>
          </a:p>
        </p:txBody>
      </p:sp>
      <p:sp>
        <p:nvSpPr>
          <p:cNvPr id="109506114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345417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7E14668-88C7-72E3-0ACB-1A3B7732BFAA}" type="slidenum">
              <a:rPr lang="de-DE"/>
              <a:t>3</a:t>
            </a:fld>
            <a:endParaRPr lang="de-DE"/>
          </a:p>
        </p:txBody>
      </p:sp>
      <p:sp>
        <p:nvSpPr>
          <p:cNvPr id="382845860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518317" y="1631155"/>
            <a:ext cx="8422876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Multithreading has been implemented to optimize the performance of these functions</a:t>
            </a:r>
            <a:r>
              <a:rPr sz="1400" b="1"/>
              <a:t>:</a:t>
            </a:r>
            <a:endParaRPr sz="1400" b="1"/>
          </a:p>
          <a:p>
            <a:pPr>
              <a:defRPr/>
            </a:pPr>
            <a:r>
              <a:rPr sz="1400" i="1"/>
              <a:t>tf.h:</a:t>
            </a:r>
            <a:endParaRPr sz="1400" i="1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**b,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</p:txBody>
      </p:sp>
      <p:sp>
        <p:nvSpPr>
          <p:cNvPr id="1947748343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r>
              <a:rPr sz="1400" i="1"/>
              <a:t>mt.h:</a:t>
            </a:r>
            <a:endParaRPr sz="1400" b="1" i="1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</p:txBody>
      </p:sp>
      <p:sp>
        <p:nvSpPr>
          <p:cNvPr id="65931125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10764602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Goal</a:t>
            </a:r>
            <a:endParaRPr/>
          </a:p>
        </p:txBody>
      </p:sp>
      <p:pic>
        <p:nvPicPr>
          <p:cNvPr id="18566146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180400" y="3735965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09686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DE344-C2EB-4AEF-09BD-33FFCE986634}" type="datetime1">
              <a:rPr lang="de-DE"/>
              <a:t>27.11.2024</a:t>
            </a:fld>
            <a:endParaRPr/>
          </a:p>
        </p:txBody>
      </p:sp>
      <p:sp>
        <p:nvSpPr>
          <p:cNvPr id="183011670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8997807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AF2558-A1EC-4327-0177-985B7146EEA5}" type="slidenum">
              <a:rPr lang="de-DE"/>
              <a:t>4</a:t>
            </a:fld>
            <a:endParaRPr lang="de-DE"/>
          </a:p>
        </p:txBody>
      </p:sp>
      <p:sp>
        <p:nvSpPr>
          <p:cNvPr id="22433703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1"/>
              <a:defRPr/>
            </a:pPr>
            <a:r>
              <a:rPr sz="1200" b="1" strike="noStrike" cap="none" spc="0"/>
              <a:t>We have implemented the following struct:</a:t>
            </a:r>
            <a:endParaRPr sz="1200" b="1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sz="1200" i="1"/>
              <a:t>mt.h:</a:t>
            </a:r>
            <a:endParaRPr sz="1200" i="1"/>
          </a:p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**a_ptr;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*a;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**b_ptr;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*b;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**c_ptr;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*c;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(*start_routine)(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mt_arg *mt);</a:t>
            </a:r>
            <a:endParaRPr sz="120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200" strike="noStrike" cap="none" spc="0"/>
          </a:p>
        </p:txBody>
      </p:sp>
      <p:sp>
        <p:nvSpPr>
          <p:cNvPr id="114103255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2"/>
              <a:defRPr/>
            </a:pP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 have </a:t>
            </a: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developed a proof of concept</a:t>
            </a:r>
            <a:r>
              <a:rPr sz="1100" b="1" strike="noStrike" cap="none" spc="0"/>
              <a:t>:</a:t>
            </a:r>
            <a:endParaRPr sz="1100" b="1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 function independently created and joined its own pthreads</a:t>
            </a:r>
            <a:endParaRPr sz="1100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implementation was functional</a:t>
            </a:r>
            <a:endParaRPr sz="1100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However, performance was </a:t>
            </a: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suboptimal</a:t>
            </a:r>
            <a:endParaRPr sz="1100" strike="noStrike" cap="none" spc="0"/>
          </a:p>
        </p:txBody>
      </p:sp>
      <p:sp>
        <p:nvSpPr>
          <p:cNvPr id="84927618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9567425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89317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D7DF8E-E82E-1CA9-863B-A51ED52CD64B}" type="datetime1">
              <a:rPr lang="de-DE"/>
              <a:t>27.11.2024</a:t>
            </a:fld>
            <a:endParaRPr/>
          </a:p>
        </p:txBody>
      </p:sp>
      <p:sp>
        <p:nvSpPr>
          <p:cNvPr id="5157844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810369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D7AFC5-7079-67F3-43C2-1740E54A76EC}" type="slidenum">
              <a:rPr lang="de-DE"/>
              <a:t>5</a:t>
            </a:fld>
            <a:endParaRPr lang="de-DE"/>
          </a:p>
        </p:txBody>
      </p:sp>
      <p:sp>
        <p:nvSpPr>
          <p:cNvPr id="58609727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3"/>
              <a:defRPr/>
            </a:pPr>
            <a:r>
              <a:rPr sz="2000" b="1" strike="noStrike" cap="none" spc="0">
                <a:solidFill>
                  <a:schemeClr val="tx1"/>
                </a:solidFill>
              </a:rPr>
              <a:t>We have implemented a thread pool</a:t>
            </a:r>
            <a:r>
              <a:rPr sz="2000" b="1" strike="noStrike" cap="none" spc="0">
                <a:solidFill>
                  <a:schemeClr val="tx1"/>
                </a:solidFill>
              </a:rPr>
              <a:t>: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strike="noStrike" cap="none" spc="0">
                <a:solidFill>
                  <a:schemeClr val="tx1"/>
                </a:solidFill>
              </a:rPr>
              <a:t>Thanks to the suggeestion of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Philipp Holzinger</a:t>
            </a:r>
            <a:r>
              <a:rPr sz="2000" strike="noStrike" cap="none" spc="0">
                <a:solidFill>
                  <a:schemeClr val="tx1"/>
                </a:solidFill>
              </a:rPr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:)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>
                <a:solidFill>
                  <a:schemeClr val="tx1"/>
                </a:solidFill>
              </a:rPr>
              <a:t>Threads are now:</a:t>
            </a:r>
            <a:endParaRPr sz="2000" b="1" strike="noStrike" cap="none" spc="0">
              <a:solidFill>
                <a:schemeClr val="tx1"/>
              </a:solidFill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strike="noStrike" cap="none" spc="0">
                <a:solidFill>
                  <a:schemeClr val="tx1"/>
                </a:solidFill>
              </a:rPr>
              <a:t>Created once at the start using the function: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Joined once at the end using the function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1" i="0" u="none" strike="noStrike" cap="none" spc="0">
                <a:solidFill/>
                <a:latin typeface="Arial"/>
                <a:ea typeface="Arial"/>
                <a:cs typeface="Arial"/>
              </a:rPr>
              <a:t>Implementation: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lvl="1" indent="-261848"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Utilizes a G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AsyncQueue for task management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898" lvl="1" indent="-261848"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threads execute the followoing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function:</a:t>
            </a:r>
            <a:endParaRPr sz="20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1061948" lvl="2" indent="-261848">
              <a:buFont typeface="Arial"/>
              <a:buChar char="–"/>
              <a:defRPr/>
            </a:pP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0910695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469732" cy="4788694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0000" marR="0" lvl="0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 behavior: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threads wait for elements to be added to the queue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Upon receiving an element, they execute the provided function with its associated parameters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process repeates indefinetly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Elements can be added to the queue with: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80100" marR="0" lvl="2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push_mt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adds a termination signal to the queue by pushing the function: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80100" marR="0" lvl="2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stop_mt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ensures that all threads exit cleanly and can be joined properly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568861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12881507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Thread pool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23188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38F37A-0556-366C-9932-428A8A41F85F}" type="datetime1">
              <a:rPr lang="de-DE"/>
              <a:t>27.11.2024</a:t>
            </a:fld>
            <a:endParaRPr/>
          </a:p>
        </p:txBody>
      </p:sp>
      <p:sp>
        <p:nvSpPr>
          <p:cNvPr id="20260188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9511722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0C00F-C6E5-CA58-FAB6-556B23140FC2}" type="slidenum">
              <a:rPr lang="de-DE"/>
              <a:t>6</a:t>
            </a:fld>
            <a:endParaRPr lang="de-DE"/>
          </a:p>
        </p:txBody>
      </p:sp>
      <p:sp>
        <p:nvSpPr>
          <p:cNvPr id="1490119670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race condition was identified and debugging it required significant effort</a:t>
            </a:r>
            <a:r>
              <a:rPr sz="1400" b="1" strike="noStrike" cap="none" spc="0"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 address this, a synchronization barrier was implemented using the function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implementation required an understanding of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pthread_cond_t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pthread_mutex_t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improvements: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existing dataset (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MNIST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 was determined to be too small for thorough testing</a:t>
            </a:r>
            <a:endParaRPr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larger test set was created by applying a scale factor of 20, resulting in image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(30x20)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300970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1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Concurrency research and evaluation:</a:t>
            </a:r>
            <a:endParaRPr sz="13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Various concurrency solutions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were analyzed for suitability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Fork: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Duplicates the calling process</a:t>
            </a:r>
            <a:endParaRPr sz="13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Offers low flexibility and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incurs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high overhead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Pthreads: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current solution being used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Provides full control over concurrency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compiler-based concurrency implememtation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Offers lower control</a:t>
            </a:r>
            <a:endParaRPr sz="13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sz="13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We plan to explore its implementation in the upcoming weeks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941123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8858627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Challenges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27.11.2024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7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1406935" y="3184444"/>
          <a:ext cx="9162230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980000"/>
                <a:gridCol w="1620000"/>
                <a:gridCol w="900000"/>
                <a:gridCol w="2880000"/>
                <a:gridCol w="178222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27.11.2024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8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6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Overhead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lang="de-DE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Sum of: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1" i="0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lang="de-DE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(30x20)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strike="noStrike" cap="none" spc="0"/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27.11.2024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Overhead</a:t>
            </a:r>
            <a:endParaRPr/>
          </a:p>
        </p:txBody>
      </p:sp>
      <p:pic>
        <p:nvPicPr>
          <p:cNvPr id="61660486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139</cp:revision>
  <dcterms:created xsi:type="dcterms:W3CDTF">2021-11-18T07:49:57Z</dcterms:created>
  <dcterms:modified xsi:type="dcterms:W3CDTF">2024-11-27T09:57:46Z</dcterms:modified>
</cp:coreProperties>
</file>