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1EBBBCC-DAD2-459C-BE2E-F6DE35CF9A28}">
  <a:tblStyle styleId="{91EBBBCC-DAD2-459C-BE2E-F6DE35CF9A28}" styleName="Dark Style 2 - Accent 3/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12700">
              <a:noFill/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57" d="100"/>
          <a:sy n="157" d="100"/>
        </p:scale>
        <p:origin x="624" y="16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A62E-2216-4960-A875-4D2633F4A404}" type="datetimeFigureOut">
              <a:rPr lang="de-DE"/>
              <a:t>13.07.22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F93703-73BA-47D5-8B02-C172375928D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33D94F-B1C9-4878-B85E-A1352B728AA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43208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00975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33770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B406B5-598D-AD26-D94E-AA2C64C298E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348D69-7DD9-6CB2-D998-D9D62968AED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12864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907442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930792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4B09A6-2448-E536-431A-95AC8912E625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F8A270-AD87-E4F6-C093-F868B73A91F8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378A65-4B67-38D0-75F6-835E0DBB3D50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89A369-11BC-D5B6-A11C-C263CFEB18CA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0DBCB9-295B-248D-C7D8-5DDC3798C923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FBCFF4-1AE6-D41E-DFA4-B644E3C7832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28AB64-0411-40E8-758F-E63AE91ABBB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3803F5-2CF9-B1FF-734D-2E14CFA22FD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6703159-BDCC-80F9-9C9E-6195E0AB49D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9552BF-F5AB-D785-F134-897C15862DC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D1EE85-9233-F0AD-30B8-EF6D46C76F55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9CCA82-C61F-5617-B0D9-A84E8561AB40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09B6A5-F34D-FF51-875B-F203FEA47FD6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6188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50325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2165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78614D-5528-90E3-1166-EC32819EE7E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5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7" name="Gruppieren 5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0" name="Gruppieren 5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4" name="Gerader Verbinder 83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" name="Gruppieren 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00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4" name="Gruppieren 3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8" name="Gruppieren 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2" name="Gruppieren 11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F436CA-16E8-A358-E65C-7FDD5A665D38}" type="datetime1">
              <a:rPr lang="de-DE"/>
              <a:t>25.11.2024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51B9765-84F9-D293-34C7-70BEB676AABB}" type="datetime1">
              <a:rPr lang="de-DE"/>
              <a:t>25.11.2024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87F6B6-7C1B-A7F3-DA1C-689FF71EEF51}" type="datetime1">
              <a:rPr lang="de-DE"/>
              <a:t>25.11.2024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8FE6EA-05D7-2FD3-EEAF-E32B8312642F}" type="datetime1">
              <a:rPr lang="de-DE"/>
              <a:t>25.11.2024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15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F7889-1489-45D3-D6C7-CAA8A0E49245}" type="datetime1">
              <a:rPr lang="de-DE"/>
              <a:t>25.11.2024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608166-6D3D-3ADF-5922-F5E6CF4825B8}" type="datetime1">
              <a:rPr lang="de-DE"/>
              <a:t>25.11.2024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1AD5B0-11A8-EEA5-3DFC-7E8F6101BE63}" type="datetime1">
              <a:rPr lang="de-DE"/>
              <a:t>25.11.2024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1" name="Freihandform: Form 60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7" name="Gruppieren 16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0" name="Gruppieren 19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3" name="Gruppieren 22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6" name="Gruppieren 25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9" name="Gruppieren 28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2" name="Gruppieren 31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5" name="Gruppieren 34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8" name="Gerader Verbinder 37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10F94CD-2911-BE11-258D-110480B6770E}" type="datetime1">
              <a:rPr lang="de-DE"/>
              <a:t>25.11.2024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17B9C5-17C9-7D8B-DB12-B35B58E7EF21}" type="datetime1">
              <a:rPr lang="de-DE"/>
              <a:t>25.11.2024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7331F2-4B8C-25F7-0BD9-6825A5A82448}" type="datetime1">
              <a:rPr lang="de-DE"/>
              <a:t>25.11.2024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39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9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0" name="Rechteck 59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4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grpSp>
        <p:nvGrpSpPr>
          <p:cNvPr id="56" name="Gruppieren 55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4" name="Gruppieren 6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8" name="Gruppieren 6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71" name="Gruppieren 7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4" name="Gruppieren 7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7" name="Gruppieren 7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80" name="Gruppieren 7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3" name="Gruppieren 8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6" name="Gruppieren 85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9" name="Gerader Verbinder 88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3" name="Gruppieren 9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4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F890AF4-EEC0-9887-E318-AFF2077EF2C4}" type="datetime1">
              <a:rPr lang="de-DE"/>
              <a:t>25.11.2024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</a:t>
            </a:fld>
            <a:endParaRPr lang="de-DE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86880C-BDCE-0AD6-C1B3-AC8CAD7DDE36}" type="datetime1">
              <a:rPr lang="de-DE"/>
              <a:t>25.11.2024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8" name="Gruppieren 57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4" name="Gruppieren 8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7" name="Gerader Verbinder 86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1" name="Gruppieren 90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1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9DEA61-8A37-B89F-0E92-C0A19EA9A518}" type="datetime1">
              <a:rPr lang="de-DE"/>
              <a:t>25.11.2024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17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C3D3C73-3278-C86F-FEEE-41C890CB726F}" type="datetime1">
              <a:rPr lang="de-DE"/>
              <a:t>25.11.2024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13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C733D76-2856-AE52-4521-5D6E4D40D618}" type="datetime1">
              <a:rPr lang="de-DE"/>
              <a:t>25.11.2024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8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4A2114-EBF2-112E-C977-11EB76243CE8}" type="datetime1">
              <a:rPr lang="de-DE"/>
              <a:t>25.11.2024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2FCC252-31A3-3ECF-49AD-B6534C9C4643}" type="datetime1">
              <a:rPr lang="de-DE"/>
              <a:t>25.11.2024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58DD05-0750-4B62-3A57-95D85F9D5A5B}" type="datetime1">
              <a:rPr lang="de-DE"/>
              <a:t>25.11.2024</a:t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3" name="Gruppieren 12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3" name="Gruppieren 3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40" name="Gerader Verbinder 39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sp>
        <p:nvSpPr>
          <p:cNvPr id="44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950338" name="Titel 1"/>
          <p:cNvSpPr>
            <a:spLocks noGrp="1"/>
          </p:cNvSpPr>
          <p:nvPr>
            <p:ph type="title"/>
          </p:nvPr>
        </p:nvSpPr>
        <p:spPr bwMode="auto">
          <a:xfrm flipH="0" flipV="0">
            <a:off x="518315" y="301182"/>
            <a:ext cx="1118775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Rechnerarchitekturen </a:t>
            </a: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für Deep-Learning Anwendungen (RADL)</a:t>
            </a:r>
            <a:endParaRPr/>
          </a:p>
        </p:txBody>
      </p:sp>
      <p:sp>
        <p:nvSpPr>
          <p:cNvPr id="23820683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6850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Dustin Heither, Maximilian Achenbach, and Robert Kagan</a:t>
            </a:r>
            <a:endParaRPr/>
          </a:p>
        </p:txBody>
      </p:sp>
      <p:pic>
        <p:nvPicPr>
          <p:cNvPr id="320109838" name="Bild 32010983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804274" y="5325750"/>
            <a:ext cx="900000" cy="900000"/>
          </a:xfrm>
          <a:prstGeom prst="rect">
            <a:avLst/>
          </a:prstGeom>
        </p:spPr>
      </p:pic>
      <p:sp>
        <p:nvSpPr>
          <p:cNvPr id="2017382014" name=""/>
          <p:cNvSpPr/>
          <p:nvPr/>
        </p:nvSpPr>
        <p:spPr bwMode="auto">
          <a:xfrm>
            <a:off x="2267705" y="3246120"/>
            <a:ext cx="7696530" cy="1353661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lnSpc>
                <a:spcPct val="114999"/>
              </a:lnSpc>
              <a:defRPr/>
            </a:pPr>
            <a:r>
              <a:rPr sz="2400" b="1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Optimizing Deep Learning Performance:</a:t>
            </a:r>
            <a:endParaRPr sz="20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endParaRPr sz="16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 Hybrid CPU-GPU Framework with Multithreading, SIMD,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and Evaluation of Efficiency Metrics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257220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C0BD7-E5A5-7DAF-0029-5B8CD16ACA08}" type="datetime1">
              <a:rPr lang="de-DE"/>
              <a:t>25.11.2024</a:t>
            </a:fld>
            <a:endParaRPr/>
          </a:p>
        </p:txBody>
      </p:sp>
      <p:sp>
        <p:nvSpPr>
          <p:cNvPr id="101202130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2311912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7AF483E-C7B7-72BC-47E0-C0B80BFEA8B6}" type="slidenum">
              <a:rPr lang="de-DE"/>
              <a:t>10</a:t>
            </a:fld>
            <a:endParaRPr lang="de-DE"/>
          </a:p>
        </p:txBody>
      </p:sp>
      <p:sp>
        <p:nvSpPr>
          <p:cNvPr id="662615197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327984834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Performance</a:t>
            </a:r>
            <a:endParaRPr/>
          </a:p>
        </p:txBody>
      </p:sp>
      <p:pic>
        <p:nvPicPr>
          <p:cNvPr id="2089117550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96077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C5AF2C-19E1-07E7-CD3F-A81A45D9A590}" type="datetime1">
              <a:rPr lang="de-DE"/>
              <a:t>25.11.2024</a:t>
            </a:fld>
            <a:endParaRPr/>
          </a:p>
        </p:txBody>
      </p:sp>
      <p:sp>
        <p:nvSpPr>
          <p:cNvPr id="5296626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9748096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865CBCD-8F6A-E8F9-10FE-330D78DD6671}" type="slidenum">
              <a:rPr lang="de-DE"/>
              <a:t>11</a:t>
            </a:fld>
            <a:endParaRPr lang="de-DE"/>
          </a:p>
        </p:txBody>
      </p:sp>
      <p:sp>
        <p:nvSpPr>
          <p:cNvPr id="1985488762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528587373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Overhead XL</a:t>
            </a:r>
            <a:endParaRPr/>
          </a:p>
        </p:txBody>
      </p:sp>
      <p:pic>
        <p:nvPicPr>
          <p:cNvPr id="2039643410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58869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57E62D-113D-F11B-0310-618A6CA5F0A9}" type="datetime1">
              <a:rPr lang="de-DE"/>
              <a:t>25.11.2024</a:t>
            </a:fld>
            <a:endParaRPr/>
          </a:p>
        </p:txBody>
      </p:sp>
      <p:sp>
        <p:nvSpPr>
          <p:cNvPr id="201964337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12370578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BD6B502-BF85-4A0B-2676-9E8C4C2D4FDE}" type="slidenum">
              <a:rPr lang="de-DE"/>
              <a:t>12</a:t>
            </a:fld>
            <a:endParaRPr lang="de-DE"/>
          </a:p>
        </p:txBody>
      </p:sp>
      <p:sp>
        <p:nvSpPr>
          <p:cNvPr id="950610938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063938338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Performance</a:t>
            </a:r>
            <a:r>
              <a:rPr/>
              <a:t> XL</a:t>
            </a:r>
            <a:endParaRPr/>
          </a:p>
        </p:txBody>
      </p:sp>
      <p:pic>
        <p:nvPicPr>
          <p:cNvPr id="1454291552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688007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BB9AE1C-7B3A-AD79-6738-518ABF9C8B2A}" type="datetime1">
              <a:rPr lang="de-DE"/>
              <a:t>25.11.2024</a:t>
            </a:fld>
            <a:endParaRPr/>
          </a:p>
        </p:txBody>
      </p:sp>
      <p:sp>
        <p:nvSpPr>
          <p:cNvPr id="11593914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8222781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D959DA-9AC7-02AC-30F4-7A1E9172C5A3}" type="slidenum">
              <a:rPr lang="de-DE"/>
              <a:t>13</a:t>
            </a:fld>
            <a:endParaRPr lang="de-DE"/>
          </a:p>
        </p:txBody>
      </p:sp>
      <p:sp>
        <p:nvSpPr>
          <p:cNvPr id="180719686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500" b="1"/>
              <a:t>ICX:</a:t>
            </a:r>
            <a:endParaRPr sz="1500" b="1"/>
          </a:p>
          <a:p>
            <a:pPr marL="261850" marR="0" indent="-26185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Intel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oneAPI DPC++/C++ Compiler</a:t>
            </a:r>
            <a:endParaRPr sz="1500" strike="noStrike" cap="none" spc="0"/>
          </a:p>
          <a:p>
            <a:pPr marL="261850" marR="0" indent="-26185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strike="noStrike" cap="none" spc="0"/>
              <a:t>Part of 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Intel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oneAPI</a:t>
            </a:r>
            <a:endParaRPr sz="1500" strike="noStrike" cap="none" spc="0"/>
          </a:p>
          <a:p>
            <a:pPr marL="261850" marR="0" indent="-26185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strike="noStrike" cap="none" spc="0"/>
              <a:t>Formerly 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Intel C Compiler</a:t>
            </a:r>
            <a:r>
              <a:rPr sz="1500" strike="noStrike" cap="none" spc="0"/>
              <a:t> (ICC)</a:t>
            </a:r>
            <a:endParaRPr sz="1500" strike="noStrike" cap="none" spc="0"/>
          </a:p>
          <a:p>
            <a:pPr marL="261850" marR="0" indent="-26185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Available for Windows and Linux</a:t>
            </a:r>
            <a:endParaRPr sz="15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strike="noStrike" cap="none" spc="0"/>
              <a:t>macOS, thus Apple, is not supported</a:t>
            </a:r>
            <a:endParaRPr sz="1500" strike="noStrike" cap="none" spc="0"/>
          </a:p>
          <a:p>
            <a:pPr marL="661899" marR="0" lvl="1" indent="-261849" algn="l" defTabSz="914400">
              <a:lnSpc>
                <a:spcPct val="106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Noto Emoji"/>
                <a:ea typeface="Noto Emoji"/>
                <a:cs typeface="Noto Emoji"/>
              </a:rPr>
              <a:t>→</a:t>
            </a:r>
            <a:r>
              <a:rPr sz="1500" strike="noStrike" cap="none" spc="0"/>
              <a:t> could not be benchmarked</a:t>
            </a:r>
            <a:endParaRPr sz="15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lvl="0" indent="-26185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Supports threading via Intel oneAPI Threading Building Blocks, OpenMP, and native threads</a:t>
            </a:r>
            <a:endParaRPr sz="15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endParaRPr sz="15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defRPr/>
            </a:pPr>
            <a:r>
              <a:rPr sz="1500" b="1"/>
              <a:t>Both:</a:t>
            </a:r>
            <a:r>
              <a:rPr sz="1500"/>
              <a:t> -O3 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optimization</a:t>
            </a:r>
            <a:r>
              <a:rPr sz="1500"/>
              <a:t> flag 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Noto Emoji"/>
                <a:ea typeface="Noto Emoji"/>
                <a:cs typeface="Noto Emoji"/>
              </a:rPr>
              <a:t>→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turns on all optimizations</a:t>
            </a:r>
            <a:endParaRPr sz="1500"/>
          </a:p>
          <a:p>
            <a:pPr lvl="0">
              <a:defRPr/>
            </a:pPr>
            <a:r>
              <a:rPr sz="1500"/>
              <a:t>(We tested the flag for accuracy</a:t>
            </a:r>
            <a:r>
              <a:rPr sz="1500"/>
              <a:t> and it passed</a:t>
            </a:r>
            <a:r>
              <a:rPr sz="1500"/>
              <a:t>)</a:t>
            </a:r>
            <a:endParaRPr sz="1500"/>
          </a:p>
        </p:txBody>
      </p:sp>
      <p:sp>
        <p:nvSpPr>
          <p:cNvPr id="674827290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/>
          <a:lstStyle/>
          <a:p>
            <a:pPr>
              <a:defRPr/>
            </a:pPr>
            <a:r>
              <a:rPr sz="1500" b="1"/>
              <a:t>GCC:</a:t>
            </a:r>
            <a:endParaRPr sz="1500" b="1"/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GNU Compiler Collection</a:t>
            </a:r>
            <a:endParaRPr sz="1500" strike="noStrike" cap="none" spc="0"/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500" strike="noStrike" cap="none" spc="0"/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500" strike="noStrike" cap="none" spc="0"/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strike="noStrike" cap="none" spc="0"/>
              <a:t>Available for Windows, Linux, macOS, and a lot more</a:t>
            </a:r>
            <a:endParaRPr sz="1500" strike="noStrike" cap="none" spc="0"/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500" strike="noStrike" cap="none" spc="0"/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500" strike="noStrike" cap="none" spc="0"/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Supports threading via OpenMP,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native threads,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and OpenACC</a:t>
            </a:r>
            <a:endParaRPr sz="1500" strike="noStrike" cap="none" spc="0"/>
          </a:p>
        </p:txBody>
      </p:sp>
      <p:sp>
        <p:nvSpPr>
          <p:cNvPr id="719447438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82045007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ICX vs. GCC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911988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B5EDDD8-3A4F-7EF9-BB17-13063453D432}" type="datetime1">
              <a:rPr lang="de-DE"/>
              <a:t>25.11.2024</a:t>
            </a:fld>
            <a:endParaRPr/>
          </a:p>
        </p:txBody>
      </p:sp>
      <p:sp>
        <p:nvSpPr>
          <p:cNvPr id="49632605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7861996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0F8A9E9-CABE-2957-41BA-CDDC888B03C1}" type="slidenum">
              <a:rPr lang="de-DE"/>
              <a:t>14</a:t>
            </a:fld>
            <a:endParaRPr lang="de-DE"/>
          </a:p>
        </p:txBody>
      </p:sp>
      <p:sp>
        <p:nvSpPr>
          <p:cNvPr id="1556117257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78088803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ICX vs. GCC</a:t>
            </a:r>
            <a:endParaRPr sz="1600"/>
          </a:p>
        </p:txBody>
      </p:sp>
      <p:pic>
        <p:nvPicPr>
          <p:cNvPr id="1748761988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465958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27CF92-4B18-F687-289C-5BDB14222E7F}" type="datetime1">
              <a:rPr lang="de-DE"/>
              <a:t>25.11.2024</a:t>
            </a:fld>
            <a:endParaRPr/>
          </a:p>
        </p:txBody>
      </p:sp>
      <p:sp>
        <p:nvSpPr>
          <p:cNvPr id="11941037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1186833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48E6B93-74CB-530C-49FD-6625F451F3A2}" type="slidenum">
              <a:rPr lang="de-DE"/>
              <a:t>15</a:t>
            </a:fld>
            <a:endParaRPr lang="de-DE"/>
          </a:p>
        </p:txBody>
      </p:sp>
      <p:sp>
        <p:nvSpPr>
          <p:cNvPr id="786558882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230611295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ICX vs. GCC XL</a:t>
            </a:r>
            <a:endParaRPr sz="1600"/>
          </a:p>
        </p:txBody>
      </p:sp>
      <p:pic>
        <p:nvPicPr>
          <p:cNvPr id="1328554950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555206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FF6748-CDC1-8FBF-F97C-5D5D3BAA661D}" type="datetime1">
              <a:rPr lang="de-DE"/>
              <a:t>25.11.2024</a:t>
            </a:fld>
            <a:endParaRPr/>
          </a:p>
        </p:txBody>
      </p:sp>
      <p:sp>
        <p:nvSpPr>
          <p:cNvPr id="209950494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93315323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5A406B8-165D-BD27-F4BA-2328054214F1}" type="slidenum">
              <a:rPr lang="de-DE"/>
              <a:t>16</a:t>
            </a:fld>
            <a:endParaRPr lang="de-DE"/>
          </a:p>
        </p:txBody>
      </p:sp>
      <p:sp>
        <p:nvSpPr>
          <p:cNvPr id="677217882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5000" lnSpcReduction="3000"/>
          </a:bodyPr>
          <a:lstStyle/>
          <a:p>
            <a:pPr marL="261850" marR="0" indent="-261850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Implemented matrix multiplication with CUDA in a sandboxed environment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2000" b="1" strike="noStrike" cap="none" spc="0"/>
              <a:t>First insights</a:t>
            </a:r>
            <a:r>
              <a:rPr sz="2000" b="1" strike="noStrike" cap="none" spc="0"/>
              <a:t>:</a:t>
            </a:r>
            <a:endParaRPr sz="2000" b="1" strike="noStrike" cap="none" spc="0"/>
          </a:p>
          <a:p>
            <a:pPr marL="661899" marR="0" lvl="1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our problem size (MNIST), GPU computation takes significantly longer than CPU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9" marR="0" lvl="2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206.417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 vs.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2.282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9" marR="0" lvl="2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Reason: Data transfer overhead between CPU and GPU memory dominates computation time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2000" b="1" strike="noStrike" cap="none" spc="0"/>
              <a:t>Difficulties encountered:</a:t>
            </a:r>
            <a:endParaRPr sz="2000" b="1" strike="noStrike" cap="none" spc="0"/>
          </a:p>
          <a:p>
            <a:pPr marL="661899" marR="0" lvl="1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Compiling CUDA C++ correctly within our framework, which is written in C</a:t>
            </a:r>
            <a:endParaRPr sz="2000" strike="noStrike" cap="none" spc="0"/>
          </a:p>
          <a:p>
            <a:pPr marL="1061949" marR="0" lvl="2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extern "C" declaration in the .c files is not functioning as expected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9" marR="0" lvl="2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Using gcc to compile the .c files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9" marR="0" lvl="2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Using nvcc to compile the .cu file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9" marR="0" lvl="2" indent="-261849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Linking all components together with nvcc</a:t>
            </a:r>
            <a:endParaRPr sz="2000" strike="noStrike" cap="none" spc="0"/>
          </a:p>
        </p:txBody>
      </p:sp>
      <p:sp>
        <p:nvSpPr>
          <p:cNvPr id="734946458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CUDA tuning</a:t>
            </a:r>
            <a:endParaRPr sz="2400"/>
          </a:p>
        </p:txBody>
      </p:sp>
      <p:sp>
        <p:nvSpPr>
          <p:cNvPr id="142813267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590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First steps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0434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888C51-F002-574C-84BF-DBC537ED7CFF}" type="datetime1">
              <a:rPr lang="de-DE"/>
              <a:t>25.11.2024</a:t>
            </a:fld>
            <a:endParaRPr/>
          </a:p>
        </p:txBody>
      </p:sp>
      <p:sp>
        <p:nvSpPr>
          <p:cNvPr id="5518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575014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106D2E-3C4D-6E6A-8615-539ECFC48E96}" type="slidenum">
              <a:rPr lang="de-DE"/>
              <a:t>17</a:t>
            </a:fld>
            <a:endParaRPr lang="de-DE"/>
          </a:p>
        </p:txBody>
      </p:sp>
      <p:sp>
        <p:nvSpPr>
          <p:cNvPr id="3469270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0000" lnSpcReduction="4000"/>
          </a:bodyPr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Framework</a:t>
            </a:r>
            <a:r>
              <a:rPr sz="20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0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r>
              <a:rPr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0" i="0" u="none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r>
              <a:rPr sz="2000" b="0" i="0" u="none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️</a:t>
            </a:r>
            <a:endParaRPr sz="2000" b="0" i="0" u="none">
              <a:solidFill>
                <a:srgbClr val="00B050"/>
              </a:solidFill>
              <a:latin typeface="Noto Emoji"/>
              <a:ea typeface="Noto Emoji"/>
              <a:cs typeface="Noto Emoji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(Implementing OpenMP and comparing its performance to the current solution</a:t>
            </a:r>
            <a:r>
              <a:rPr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ICX vs. GCC </a:t>
            </a:r>
            <a:r>
              <a:rPr lang="de-DE" sz="20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r>
              <a:rPr lang="de-DE" sz="20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️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SIMD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Arm Neon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SSE vs. AVX2 vs. AVX-512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Matrix multiplication</a:t>
            </a:r>
            <a:r>
              <a:rPr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20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(Apple M3 Pro NPU)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9828041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69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Outlook</a:t>
            </a:r>
            <a:endParaRPr/>
          </a:p>
        </p:txBody>
      </p:sp>
      <p:sp>
        <p:nvSpPr>
          <p:cNvPr id="48576695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85424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Work in progress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61185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2F67CD1-0AC8-3BB2-8B69-7BEB87F183C1}" type="datetime1">
              <a:rPr lang="de-DE"/>
              <a:t>25.11.2024</a:t>
            </a:fld>
            <a:endParaRPr/>
          </a:p>
        </p:txBody>
      </p:sp>
      <p:sp>
        <p:nvSpPr>
          <p:cNvPr id="74889695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58932910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D3D55D3-7181-173E-C57D-6069B2090416}" type="slidenum">
              <a:rPr lang="de-DE"/>
              <a:t>2</a:t>
            </a:fld>
            <a:endParaRPr lang="de-DE"/>
          </a:p>
        </p:txBody>
      </p:sp>
      <p:sp>
        <p:nvSpPr>
          <p:cNvPr id="1579906147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0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Hardware</a:t>
            </a:r>
            <a:endParaRPr/>
          </a:p>
        </p:txBody>
      </p:sp>
      <p:sp>
        <p:nvSpPr>
          <p:cNvPr id="54812721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7" y="2354710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02</a:t>
            </a:r>
            <a:endParaRPr/>
          </a:p>
        </p:txBody>
      </p:sp>
      <p:sp>
        <p:nvSpPr>
          <p:cNvPr id="1632906668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Outlook</a:t>
            </a:r>
            <a:endParaRPr/>
          </a:p>
        </p:txBody>
      </p:sp>
      <p:sp>
        <p:nvSpPr>
          <p:cNvPr id="2032577071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7" y="452537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05</a:t>
            </a:r>
            <a:endParaRPr/>
          </a:p>
        </p:txBody>
      </p:sp>
      <p:sp>
        <p:nvSpPr>
          <p:cNvPr id="1538477448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Benchmarks</a:t>
            </a:r>
            <a:endParaRPr/>
          </a:p>
        </p:txBody>
      </p:sp>
      <p:sp>
        <p:nvSpPr>
          <p:cNvPr id="128285107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7" y="307826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03</a:t>
            </a:r>
            <a:endParaRPr/>
          </a:p>
        </p:txBody>
      </p:sp>
      <p:sp>
        <p:nvSpPr>
          <p:cNvPr id="1544721625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1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CUDA tuning</a:t>
            </a:r>
            <a:endParaRPr/>
          </a:p>
        </p:txBody>
      </p:sp>
      <p:sp>
        <p:nvSpPr>
          <p:cNvPr id="70746827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7" y="380181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04</a:t>
            </a:r>
            <a:endParaRPr/>
          </a:p>
        </p:txBody>
      </p:sp>
      <p:sp>
        <p:nvSpPr>
          <p:cNvPr id="906724736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endParaRPr/>
          </a:p>
        </p:txBody>
      </p:sp>
      <p:sp>
        <p:nvSpPr>
          <p:cNvPr id="446789582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7" y="163115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01</a:t>
            </a:r>
            <a:endParaRPr/>
          </a:p>
        </p:txBody>
      </p:sp>
      <p:sp>
        <p:nvSpPr>
          <p:cNvPr id="620176097" name="Titel 1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69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Outline</a:t>
            </a:r>
            <a:endParaRPr/>
          </a:p>
        </p:txBody>
      </p:sp>
      <p:sp>
        <p:nvSpPr>
          <p:cNvPr id="100710508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7714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2. Presentation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127277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80FFE6B-7B8C-7FE3-F7DE-032C4B409D3D}" type="datetime1">
              <a:rPr lang="de-DE"/>
              <a:t>25.11.2024</a:t>
            </a:fld>
            <a:endParaRPr/>
          </a:p>
        </p:txBody>
      </p:sp>
      <p:sp>
        <p:nvSpPr>
          <p:cNvPr id="109506114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63454175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7E14668-88C7-72E3-0ACB-1A3B7732BFAA}" type="slidenum">
              <a:rPr lang="de-DE"/>
              <a:t>3</a:t>
            </a:fld>
            <a:endParaRPr lang="de-DE"/>
          </a:p>
        </p:txBody>
      </p:sp>
      <p:sp>
        <p:nvSpPr>
          <p:cNvPr id="382845860" name="Textplatzhalter 6"/>
          <p:cNvSpPr>
            <a:spLocks noGrp="1"/>
          </p:cNvSpPr>
          <p:nvPr>
            <p:ph type="body" sz="quarter" idx="13"/>
          </p:nvPr>
        </p:nvSpPr>
        <p:spPr bwMode="auto">
          <a:xfrm flipH="0" flipV="0">
            <a:off x="518317" y="1631155"/>
            <a:ext cx="8422876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4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Multithreading has been implemented to optimize the performance of these functions</a:t>
            </a:r>
            <a:r>
              <a:rPr sz="1400" b="1"/>
              <a:t>:</a:t>
            </a:r>
            <a:endParaRPr sz="1400" b="1"/>
          </a:p>
          <a:p>
            <a:pPr>
              <a:defRPr/>
            </a:pPr>
            <a:r>
              <a:rPr sz="1400" i="1"/>
              <a:t>tf.h:</a:t>
            </a:r>
            <a:endParaRPr sz="1400" i="1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add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*b)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biasing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len, matrix *b)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conv2d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**b, </a:t>
            </a: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flatten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flip_kernels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hyperbolic_tangent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matrix *b)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maxpool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relu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**a, </a:t>
            </a: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transpose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</p:txBody>
      </p:sp>
      <p:sp>
        <p:nvSpPr>
          <p:cNvPr id="1947748343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 sz="1400"/>
          </a:p>
          <a:p>
            <a:pPr>
              <a:defRPr/>
            </a:pPr>
            <a:r>
              <a:rPr sz="1400" i="1"/>
              <a:t>mt.h:</a:t>
            </a:r>
            <a:endParaRPr sz="1400" b="1" i="1" u="none">
              <a:solidFill>
                <a:srgbClr val="445588"/>
              </a:solidFill>
              <a:latin typeface="Arial"/>
              <a:ea typeface="Arial"/>
              <a:cs typeface="Arial"/>
            </a:endParaRPr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add_mt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biasing_mt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conv2d_mt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flatten_mt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flip_kernels_mt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hyperbolic_tangent_mt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maxpool_mt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relu_mt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transpose_mt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strike="noStrike" cap="none" spc="0"/>
          </a:p>
        </p:txBody>
      </p:sp>
      <p:sp>
        <p:nvSpPr>
          <p:cNvPr id="659311251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47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</a:t>
            </a:r>
            <a:endParaRPr/>
          </a:p>
        </p:txBody>
      </p:sp>
      <p:sp>
        <p:nvSpPr>
          <p:cNvPr id="10764602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8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Goal</a:t>
            </a:r>
            <a:endParaRPr/>
          </a:p>
        </p:txBody>
      </p:sp>
      <p:pic>
        <p:nvPicPr>
          <p:cNvPr id="18566146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180400" y="3735965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409686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D8DE344-C2EB-4AEF-09BD-33FFCE986634}" type="datetime1">
              <a:rPr lang="de-DE"/>
              <a:t>25.11.2024</a:t>
            </a:fld>
            <a:endParaRPr/>
          </a:p>
        </p:txBody>
      </p:sp>
      <p:sp>
        <p:nvSpPr>
          <p:cNvPr id="183011670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98997807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1AF2558-A1EC-4327-0177-985B7146EEA5}" type="slidenum">
              <a:rPr lang="de-DE"/>
              <a:t>4</a:t>
            </a:fld>
            <a:endParaRPr lang="de-DE"/>
          </a:p>
        </p:txBody>
      </p:sp>
      <p:sp>
        <p:nvSpPr>
          <p:cNvPr id="22433703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AutoNum type="arabicPeriod" startAt="1"/>
              <a:defRPr/>
            </a:pPr>
            <a:r>
              <a:rPr sz="1200" b="1" strike="noStrike" cap="none" spc="0"/>
              <a:t>We have implemented the following struct to be passed to the pthreads:</a:t>
            </a:r>
            <a:endParaRPr sz="1200" b="1" strike="noStrike" cap="none" spc="0"/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r>
              <a:rPr sz="1200" i="1"/>
              <a:t>mt.h:</a:t>
            </a:r>
            <a:endParaRPr sz="1200" i="1"/>
          </a:p>
          <a:p>
            <a:pPr>
              <a:defRPr/>
            </a:pP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mt_arg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idx;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 **a_ptr;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 *a;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 **b_ptr;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 *b;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 **c_ptr;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 *c;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m;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void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(*start_routine)(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mt_arg *mt);</a:t>
            </a:r>
            <a:endParaRPr sz="1200"/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 mt_arg;</a:t>
            </a:r>
            <a:endParaRPr sz="1200" strike="noStrike" cap="none" spc="0"/>
          </a:p>
        </p:txBody>
      </p:sp>
      <p:sp>
        <p:nvSpPr>
          <p:cNvPr id="1141032555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06777" marR="0" indent="-206777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AutoNum type="arabicPeriod" startAt="2"/>
              <a:defRPr/>
            </a:pPr>
            <a:r>
              <a:rPr sz="11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We have </a:t>
            </a:r>
            <a:r>
              <a:rPr sz="11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developed a proof of concept</a:t>
            </a:r>
            <a:r>
              <a:rPr sz="1100" b="1" strike="noStrike" cap="none" spc="0"/>
              <a:t>:</a:t>
            </a:r>
            <a:endParaRPr sz="1100" b="1" strike="noStrike" cap="none" spc="0"/>
          </a:p>
          <a:p>
            <a:pPr marL="206777" marR="0" indent="-206777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1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Each function independently created and joined its own pthreads</a:t>
            </a:r>
            <a:endParaRPr sz="1100" strike="noStrike" cap="none" spc="0"/>
          </a:p>
          <a:p>
            <a:pPr marL="206777" marR="0" indent="-206777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1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 implementation was functional</a:t>
            </a:r>
            <a:endParaRPr sz="1100" strike="noStrike" cap="none" spc="0"/>
          </a:p>
          <a:p>
            <a:pPr marL="206777" marR="0" indent="-206777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1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However, performance was </a:t>
            </a:r>
            <a:r>
              <a:rPr sz="11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suboptimal</a:t>
            </a:r>
            <a:endParaRPr sz="1100" strike="noStrike" cap="none" spc="0"/>
          </a:p>
        </p:txBody>
      </p:sp>
      <p:sp>
        <p:nvSpPr>
          <p:cNvPr id="849276186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47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</a:t>
            </a:r>
            <a:endParaRPr/>
          </a:p>
        </p:txBody>
      </p:sp>
      <p:sp>
        <p:nvSpPr>
          <p:cNvPr id="95674250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47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Implementation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1893176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D7DF8E-E82E-1CA9-863B-A51ED52CD64B}" type="datetime1">
              <a:rPr lang="de-DE"/>
              <a:t>25.11.2024</a:t>
            </a:fld>
            <a:endParaRPr/>
          </a:p>
        </p:txBody>
      </p:sp>
      <p:sp>
        <p:nvSpPr>
          <p:cNvPr id="51578442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84810369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8D7AFC5-7079-67F3-43C2-1740E54A76EC}" type="slidenum">
              <a:rPr lang="de-DE"/>
              <a:t>5</a:t>
            </a:fld>
            <a:endParaRPr lang="de-DE"/>
          </a:p>
        </p:txBody>
      </p:sp>
      <p:sp>
        <p:nvSpPr>
          <p:cNvPr id="586097276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0000" lnSpcReduction="4000"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AutoNum type="arabicPeriod" startAt="3"/>
              <a:defRPr/>
            </a:pPr>
            <a:r>
              <a:rPr sz="2000" b="1" strike="noStrike" cap="none" spc="0">
                <a:solidFill>
                  <a:schemeClr val="tx1"/>
                </a:solidFill>
              </a:rPr>
              <a:t>We have implemented a thread pool</a:t>
            </a:r>
            <a:r>
              <a:rPr sz="2000" b="1" strike="noStrike" cap="none" spc="0">
                <a:solidFill>
                  <a:schemeClr val="tx1"/>
                </a:solidFill>
              </a:rPr>
              <a:t>:</a:t>
            </a:r>
            <a:endParaRPr sz="2000" strike="noStrike" cap="none" spc="0">
              <a:solidFill>
                <a:schemeClr val="tx1"/>
              </a:solidFill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2000" strike="noStrike" cap="none" spc="0">
                <a:solidFill>
                  <a:schemeClr val="tx1"/>
                </a:solidFill>
              </a:rPr>
              <a:t>Thanks to the suggeestion of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Philipp Holzinger</a:t>
            </a:r>
            <a:r>
              <a:rPr sz="2000" strike="noStrike" cap="none" spc="0">
                <a:solidFill>
                  <a:schemeClr val="tx1"/>
                </a:solidFill>
              </a:rPr>
              <a:t>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:)</a:t>
            </a:r>
            <a:endParaRPr sz="2000" strike="noStrike" cap="none" spc="0">
              <a:solidFill>
                <a:schemeClr val="tx1"/>
              </a:solidFill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2000" b="1" strike="noStrike" cap="none" spc="0">
                <a:solidFill>
                  <a:schemeClr val="tx1"/>
                </a:solidFill>
              </a:rPr>
              <a:t>Threads are now:</a:t>
            </a:r>
            <a:endParaRPr sz="2000" b="1" strike="noStrike" cap="none" spc="0">
              <a:solidFill>
                <a:schemeClr val="tx1"/>
              </a:solidFill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2000" strike="noStrike" cap="none" spc="0">
                <a:solidFill>
                  <a:schemeClr val="tx1"/>
                </a:solidFill>
              </a:rPr>
              <a:t>Created once at the start using the function:</a:t>
            </a:r>
            <a:endParaRPr sz="2000" strike="noStrike" cap="none" spc="0">
              <a:solidFill>
                <a:schemeClr val="tx1"/>
              </a:solidFill>
            </a:endParaRPr>
          </a:p>
          <a:p>
            <a:pPr marL="106195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create_mt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threads)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Joined once at the end using the function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5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join_mt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20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1" i="0" u="none" strike="noStrike" cap="none" spc="0">
                <a:solidFill/>
                <a:latin typeface="Arial"/>
                <a:ea typeface="Arial"/>
                <a:cs typeface="Arial"/>
              </a:rPr>
              <a:t>Implementation: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8" lvl="1" indent="-261848"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Utilizes a G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AsyncQueue for task management</a:t>
            </a:r>
            <a:endParaRPr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61898" lvl="1" indent="-261848"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threads execute the followoing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function:</a:t>
            </a:r>
            <a:endParaRPr sz="20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marL="1061948" lvl="2" indent="-261848">
              <a:buFont typeface="Arial"/>
              <a:buChar char="–"/>
              <a:defRPr/>
            </a:pPr>
            <a:r>
              <a:rPr sz="2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static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</a:t>
            </a:r>
            <a:r>
              <a:rPr sz="20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start_mt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*arg)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60910695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5"/>
            <a:ext cx="5469732" cy="4788694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0" lvl="1" indent="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None/>
              <a:defRPr/>
            </a:pP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80000" marR="0" lvl="0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Thread behavior: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80050" marR="0" lvl="1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threads wait for elements to be added to the queue</a:t>
            </a: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80050" marR="0" lvl="1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Upon receiving an element, they execute the provided function with its associated parameters</a:t>
            </a: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80050" marR="0" lvl="1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This process repeates indefinetly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80050" marR="0" lvl="1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Elements can be added to the queue with: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980100" marR="0" lvl="2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push_mt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80050" marR="0" lvl="1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join_mt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adds a termination signal to the queue by pushing the function: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980100" marR="0" lvl="2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static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stop_mt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580050" marR="0" lvl="1" indent="-180000" algn="l" defTabSz="914400">
              <a:lnSpc>
                <a:spcPct val="10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This ensures that all threads exit cleanly and can be joined properly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95688619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</a:t>
            </a:r>
            <a:endParaRPr sz="2400"/>
          </a:p>
        </p:txBody>
      </p:sp>
      <p:sp>
        <p:nvSpPr>
          <p:cNvPr id="128815077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Thread pool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8231886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238F37A-0556-366C-9932-428A8A41F85F}" type="datetime1">
              <a:rPr lang="de-DE"/>
              <a:t>25.11.2024</a:t>
            </a:fld>
            <a:endParaRPr/>
          </a:p>
        </p:txBody>
      </p:sp>
      <p:sp>
        <p:nvSpPr>
          <p:cNvPr id="202601888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9511722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10C00F-C6E5-CA58-FAB6-556B23140FC2}" type="slidenum">
              <a:rPr lang="de-DE"/>
              <a:t>6</a:t>
            </a:fld>
            <a:endParaRPr lang="de-DE"/>
          </a:p>
        </p:txBody>
      </p:sp>
      <p:sp>
        <p:nvSpPr>
          <p:cNvPr id="1490119670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 race condition was identified and debugging it required significant effort</a:t>
            </a:r>
            <a:r>
              <a:rPr sz="1400" b="1" strike="noStrike" cap="none" spc="0">
                <a:latin typeface="Arial"/>
                <a:ea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 address this, a synchronization barrier was implemented using the function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06195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wait_mt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This implementation required an understanding of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pthread_cond_t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and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pthread_mutex_t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Testing improvements: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The existing dataset (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MNIST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 was determined to be too small for thorough testing</a:t>
            </a:r>
            <a:endParaRPr sz="14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 larger test set was created by applying a scale factor of 20, resulting in image dimensions of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(30x20)</a:t>
            </a:r>
            <a:r>
              <a:rPr lang="de-DE" sz="14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2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300970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lvl="1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Concurrency research and evalutaton:</a:t>
            </a:r>
            <a:endParaRPr sz="13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Various concurrency solutions</a:t>
            </a: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were analyzed for suitability</a:t>
            </a:r>
            <a:endParaRPr sz="13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2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Fork:</a:t>
            </a:r>
            <a:endParaRPr sz="13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3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Duplicates the calling process</a:t>
            </a:r>
            <a:endParaRPr sz="13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lvl="3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Offers low flexibility and </a:t>
            </a: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incurs</a:t>
            </a: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high overhead</a:t>
            </a:r>
            <a:endParaRPr sz="13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2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Pthreads:</a:t>
            </a:r>
            <a:endParaRPr sz="13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3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current solution being used</a:t>
            </a:r>
            <a:endParaRPr sz="13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3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Provides full control over concurrency</a:t>
            </a:r>
            <a:endParaRPr sz="13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2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OpenMP:</a:t>
            </a:r>
            <a:endParaRPr sz="13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3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 compiler-based concurrency implememtation</a:t>
            </a:r>
            <a:endParaRPr sz="13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3"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Offers lower control</a:t>
            </a:r>
            <a:endParaRPr sz="13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lvl="3">
              <a:buClr>
                <a:schemeClr val="accent4"/>
              </a:buClr>
              <a:buFont typeface="Arial"/>
              <a:buChar char="–"/>
              <a:defRPr/>
            </a:pPr>
            <a:r>
              <a:rPr sz="13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We plan to explore its implementation in the upcoming weeks</a:t>
            </a:r>
            <a:endParaRPr sz="13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9411238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</a:t>
            </a:r>
            <a:endParaRPr sz="2400"/>
          </a:p>
        </p:txBody>
      </p:sp>
      <p:sp>
        <p:nvSpPr>
          <p:cNvPr id="88586278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47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Challenges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67131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9BD1FF-D2C1-CC36-1432-BD1D1A6B315B}" type="datetime1">
              <a:rPr lang="de-DE"/>
              <a:t>25.11.2024</a:t>
            </a:fld>
            <a:endParaRPr/>
          </a:p>
        </p:txBody>
      </p:sp>
      <p:sp>
        <p:nvSpPr>
          <p:cNvPr id="110843292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1366165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825E107-83A2-963C-BE92-DAEF8D807771}" type="slidenum">
              <a:rPr lang="de-DE"/>
              <a:t>7</a:t>
            </a:fld>
            <a:endParaRPr lang="de-DE"/>
          </a:p>
        </p:txBody>
      </p:sp>
      <p:sp>
        <p:nvSpPr>
          <p:cNvPr id="1947700977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726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</a:t>
            </a:r>
            <a:endParaRPr/>
          </a:p>
        </p:txBody>
      </p:sp>
      <p:sp>
        <p:nvSpPr>
          <p:cNvPr id="120283913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26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Overview</a:t>
            </a:r>
            <a:endParaRPr/>
          </a:p>
        </p:txBody>
      </p:sp>
      <p:graphicFrame>
        <p:nvGraphicFramePr>
          <p:cNvPr id="1932682063" name=""/>
          <p:cNvGraphicFramePr>
            <a:graphicFrameLocks xmlns:a="http://schemas.openxmlformats.org/drawingml/2006/main"/>
          </p:cNvGraphicFramePr>
          <p:nvPr/>
        </p:nvGraphicFramePr>
        <p:xfrm>
          <a:off x="1406935" y="3184444"/>
          <a:ext cx="9162230" cy="14630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1980000"/>
                <a:gridCol w="1620000"/>
                <a:gridCol w="900000"/>
                <a:gridCol w="2880000"/>
                <a:gridCol w="1782229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CPU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TDP (W)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(performance) cores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threads</a:t>
                      </a:r>
                      <a:endParaRPr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AMD Ryzen 7 3800XT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7. Juli 2020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105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16</a:t>
                      </a:r>
                      <a:endParaRPr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Apple M3 Pro 11-Core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30. Oktober 2023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27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  <a:endParaRPr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Intel Core i7 1065G7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1. Juni 2019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15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605404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282B5C7-C950-0F24-5912-0F1E762BBC86}" type="datetime1">
              <a:rPr lang="de-DE"/>
              <a:t>25.11.2024</a:t>
            </a:fld>
            <a:endParaRPr/>
          </a:p>
        </p:txBody>
      </p:sp>
      <p:sp>
        <p:nvSpPr>
          <p:cNvPr id="114480349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33557732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22A8E9D6-2377-BD08-7E91-99238FF9C610}" type="slidenum">
              <a:rPr lang="de-DE"/>
              <a:t>8</a:t>
            </a:fld>
            <a:endParaRPr lang="de-DE"/>
          </a:p>
        </p:txBody>
      </p:sp>
      <p:sp>
        <p:nvSpPr>
          <p:cNvPr id="1270184709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762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Benchmark</a:t>
            </a:r>
            <a:endParaRPr/>
          </a:p>
        </p:txBody>
      </p:sp>
      <p:sp>
        <p:nvSpPr>
          <p:cNvPr id="1604805265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7" y="1631156"/>
            <a:ext cx="3568820" cy="4569617"/>
          </a:xfrm>
        </p:spPr>
        <p:txBody>
          <a:bodyPr/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Batch size: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1</a:t>
            </a:r>
            <a:endParaRPr sz="1400" strike="noStrike" cap="none" spc="0"/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Epochs: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128</a:t>
            </a: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Overhead</a:t>
            </a:r>
            <a:r>
              <a:rPr sz="14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sz="1400" strike="noStrike" cap="none" spc="0"/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sz="1400" strike="noStrike" cap="none" spc="0"/>
              <a:t>)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lang="de-DE"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Sum of:</a:t>
            </a:r>
            <a:endParaRPr sz="1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3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create_mt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threads)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b="1" i="0" u="none">
              <a:solidFill>
                <a:srgbClr val="445588"/>
              </a:solidFill>
              <a:latin typeface="Arial"/>
              <a:ea typeface="Arial"/>
              <a:cs typeface="Arial"/>
            </a:endParaRPr>
          </a:p>
          <a:p>
            <a:pPr lvl="3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join_mt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lang="de-DE"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52551844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1" y="1631156"/>
            <a:ext cx="3568820" cy="4569617"/>
          </a:xfrm>
        </p:spPr>
        <p:txBody>
          <a:bodyPr/>
          <a:lstStyle/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XL</a:t>
            </a:r>
            <a:r>
              <a:rPr sz="14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sz="1400" strike="noStrike" cap="none" spc="0"/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sz="1400" strike="noStrike" cap="none" spc="0"/>
              <a:t>)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mage dimensions of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(30x20)</a:t>
            </a:r>
            <a:r>
              <a:rPr lang="de-DE" sz="14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2</a:t>
            </a:r>
            <a:endParaRPr sz="1400" strike="noStrike" cap="none" spc="0"/>
          </a:p>
        </p:txBody>
      </p:sp>
      <p:sp>
        <p:nvSpPr>
          <p:cNvPr id="1669410502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79" y="1631156"/>
            <a:ext cx="3568820" cy="4569617"/>
          </a:xfrm>
        </p:spPr>
        <p:txBody>
          <a:bodyPr/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14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sz="1400" strike="noStrike" cap="none" spc="0"/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sz="1400" strike="noStrike" cap="none" spc="0"/>
              <a:t>)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Total time</a:t>
            </a:r>
            <a:endParaRPr sz="1400" strike="noStrike" cap="none" spc="0"/>
          </a:p>
        </p:txBody>
      </p:sp>
      <p:sp>
        <p:nvSpPr>
          <p:cNvPr id="17528157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26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Overview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3394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7DFCBE7-808A-CD99-6B71-10FF97AEC404}" type="datetime1">
              <a:rPr lang="de-DE"/>
              <a:t>25.11.2024</a:t>
            </a:fld>
            <a:endParaRPr/>
          </a:p>
        </p:txBody>
      </p:sp>
      <p:sp>
        <p:nvSpPr>
          <p:cNvPr id="35075933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8747598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3398C19-E958-B20A-2A59-321671527175}" type="slidenum">
              <a:rPr lang="de-DE"/>
              <a:t>9</a:t>
            </a:fld>
            <a:endParaRPr lang="de-DE"/>
          </a:p>
        </p:txBody>
      </p:sp>
      <p:sp>
        <p:nvSpPr>
          <p:cNvPr id="129457969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606136484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Overhead</a:t>
            </a:r>
            <a:endParaRPr/>
          </a:p>
        </p:txBody>
      </p:sp>
      <p:pic>
        <p:nvPicPr>
          <p:cNvPr id="616604861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onlyoffice/8.2.1.38</Application>
  <PresentationFormat>On-screen Show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Rechnerarchitekturen für Deep-Learning Anwendungen (RADL)</dc:title>
  <dc:creator>Dustin Heither;Maximilian Achenbach;Robert Kagan</dc:creator>
  <cp:lastModifiedBy>Robert Kagan</cp:lastModifiedBy>
  <cp:revision>138</cp:revision>
  <dcterms:created xsi:type="dcterms:W3CDTF">2021-11-18T07:49:57Z</dcterms:created>
  <dcterms:modified xsi:type="dcterms:W3CDTF">2024-11-25T22:09:40Z</dcterms:modified>
</cp:coreProperties>
</file>