
<file path=[Content_Types].xml><?xml version="1.0" encoding="utf-8"?>
<Types xmlns="http://schemas.openxmlformats.org/package/2006/content-types">
  <Default Extension="mp4" ContentType="video/unknown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19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1EBBBCC-DAD2-459C-BE2E-F6DE35CF9A28}">
  <a:tblStyle styleId="{91EBBBCC-DAD2-459C-BE2E-F6DE35CF9A28}" styleName="Dark Style 2 - Accent 3/Accent 4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noFill/>
            </a:ln>
          </a:left>
          <a:right>
            <a:ln w="12700">
              <a:noFill/>
            </a:ln>
          </a:right>
          <a:top>
            <a:ln w="12700">
              <a:noFill/>
            </a:ln>
          </a:top>
          <a:bottom>
            <a:ln w="12700">
              <a:noFill/>
            </a:ln>
          </a:bottom>
          <a:insideH>
            <a:ln w="12700">
              <a:noFill/>
            </a:ln>
          </a:insideH>
          <a:insideV>
            <a:ln w="12700"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  <a:fill>
          <a:solidFill>
            <a:schemeClr val="accent3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38100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12700">
              <a:noFill/>
            </a:ln>
          </a:bottom>
        </a:tcBdr>
        <a:fill>
          <a:solidFill>
            <a:schemeClr val="accent4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  <p:guide pos="2260" orient="horz"/>
        <p:guide pos="3940"/>
        <p:guide pos="2360" orient="horz"/>
        <p:guide pos="4040"/>
        <p:guide pos="24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2781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52652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6549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C11812-B405-F0E4-D437-1402958FA2E8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1E6362-D219-6349-9FB8-C31CE632CF8F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4EAB4A-515B-9750-0E57-417446B22CC2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9958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15031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707044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6AC7E5-8B7C-D0AA-0B83-D2726C7D2549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22851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7461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673474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E75F0-2418-72B3-CEDD-F13F093EBFEB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88390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585355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664725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7D7E9E-31E6-43DF-04EF-73FD4449E23C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34771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608892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892418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A33B4-3319-5C4A-6632-5D74D02091F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FBCFF4-1AE6-D41E-DFA4-B644E3C7832E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963100-8331-4712-2016-7C05C908E6C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2AAD4C-A573-E1C9-2252-2D24B2BE0BB2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0890C7-D6BE-0F1A-A97F-D32FB0DBC0C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F9CCA82-C61F-5617-B0D9-A84E8561AB40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09B6A5-F34D-FF51-875B-F203FEA47FD6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167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482010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10565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00A690-97E7-B083-3D54-AFBBDC0F5739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5FC6E62-D53B-D80F-1E1C-62D3BC253E2B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61886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50325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012165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478614D-5528-90E3-1166-EC32819EE7E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4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14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17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3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6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06.01.2025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06.01.2025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17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microsoft.com/office/2007/relationships/media" Target="../media/media1.mp4"/><Relationship Id="rId5" Type="http://schemas.openxmlformats.org/officeDocument/2006/relationships/video" Target="../media/media1.mp4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5" y="301182"/>
            <a:ext cx="1118775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</a:t>
            </a: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68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Achenbach,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  <p:sp>
        <p:nvSpPr>
          <p:cNvPr id="2017382014" name=""/>
          <p:cNvSpPr/>
          <p:nvPr/>
        </p:nvSpPr>
        <p:spPr bwMode="auto">
          <a:xfrm>
            <a:off x="2267703" y="3246120"/>
            <a:ext cx="7698329" cy="13536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 algn="ctr">
              <a:lnSpc>
                <a:spcPct val="114999"/>
              </a:lnSpc>
              <a:defRPr/>
            </a:pPr>
            <a:r>
              <a:rPr sz="2400" b="1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Optimizing Deep Learning Performance:</a:t>
            </a:r>
            <a:endParaRPr sz="20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endParaRPr sz="1600" b="1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 Hybrid CPU-GPU Framework with Multithreading, SIMD,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  <a:p>
            <a:pPr algn="ctr">
              <a:lnSpc>
                <a:spcPct val="114999"/>
              </a:lnSpc>
              <a:defRPr/>
            </a:pPr>
            <a:r>
              <a:rPr sz="1600" b="0" i="0" u="none">
                <a:solidFill>
                  <a:srgbClr val="041E42"/>
                </a:solidFill>
                <a:latin typeface="Arial"/>
                <a:ea typeface="Arial"/>
                <a:cs typeface="Arial"/>
              </a:rPr>
              <a:t>and Evaluation of Efficiency Metrics</a:t>
            </a:r>
            <a:endParaRPr sz="1600" b="0" i="0" u="none"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01492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3D42467-06B6-976F-470D-01B1AF53947C}" type="datetime1">
              <a:rPr lang="de-DE"/>
              <a:t>06.01.2025</a:t>
            </a:fld>
            <a:endParaRPr/>
          </a:p>
        </p:txBody>
      </p:sp>
      <p:sp>
        <p:nvSpPr>
          <p:cNvPr id="10256840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6622095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047ABC3-0BFF-14BE-DEDF-C9E26E069435}" type="slidenum">
              <a:rPr lang="de-DE"/>
              <a:t>10</a:t>
            </a:fld>
            <a:endParaRPr lang="de-DE"/>
          </a:p>
        </p:txBody>
      </p:sp>
      <p:sp>
        <p:nvSpPr>
          <p:cNvPr id="115560471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75657167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94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 </a:t>
            </a:r>
            <a:r>
              <a:rPr/>
              <a:t>XL</a:t>
            </a:r>
            <a:endParaRPr/>
          </a:p>
        </p:txBody>
      </p:sp>
      <p:pic>
        <p:nvPicPr>
          <p:cNvPr id="383146725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7486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FECC522-44F3-375B-109A-67F0FF50A903}" type="datetime1">
              <a:rPr lang="de-DE"/>
              <a:t>06.01.2025</a:t>
            </a:fld>
            <a:endParaRPr/>
          </a:p>
        </p:txBody>
      </p:sp>
      <p:sp>
        <p:nvSpPr>
          <p:cNvPr id="74440106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43667001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BA7F53-EB59-9BB3-E3C3-A866A78ADA71}" type="slidenum">
              <a:rPr lang="de-DE"/>
              <a:t>11</a:t>
            </a:fld>
            <a:endParaRPr lang="de-DE"/>
          </a:p>
        </p:txBody>
      </p:sp>
      <p:sp>
        <p:nvSpPr>
          <p:cNvPr id="25378126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/>
          <a:lstStyle/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Progress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support for AMX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using AMX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 AMX Instruction Set</a:t>
            </a:r>
            <a:endParaRPr sz="1600" b="1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Integrated into Apple Silicon</a:t>
            </a:r>
            <a:endParaRPr sz="1600" b="0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Specialized matrix multiplication engine</a:t>
            </a:r>
            <a:endParaRPr sz="1600" b="0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AI and ML tasks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597086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Benefits</a:t>
            </a:r>
            <a:endParaRPr sz="1600" b="1" strike="noStrike" cap="none" spc="0"/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Accelerates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matrix-heavy operations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Improves performance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Type flexibility (floats and integers)</a:t>
            </a:r>
            <a:endParaRPr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marR="0" lv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None/>
              <a:defRPr/>
            </a:pP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Challenges</a:t>
            </a:r>
            <a:endParaRPr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Reverse Engineering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Relying on a personal GitHub repo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sitory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Lack Of Documentation</a:t>
            </a: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Difficult implementation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61949" marR="0" lvl="2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Difficult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troubleshooting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2344572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SIMD</a:t>
            </a:r>
            <a:endParaRPr sz="2400"/>
          </a:p>
        </p:txBody>
      </p:sp>
      <p:sp>
        <p:nvSpPr>
          <p:cNvPr id="102147249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10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ARM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460933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58D6C97-8489-9BE1-A78D-586E325B5CBE}" type="datetime1">
              <a:rPr lang="de-DE"/>
              <a:t>06.01.2025</a:t>
            </a:fld>
            <a:endParaRPr/>
          </a:p>
        </p:txBody>
      </p:sp>
      <p:sp>
        <p:nvSpPr>
          <p:cNvPr id="10176497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28384701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EFDB363-CBF8-6378-C1FF-4B9A4B18FAA4}" type="slidenum">
              <a:rPr lang="de-DE"/>
              <a:t>12</a:t>
            </a:fld>
            <a:endParaRPr lang="de-DE"/>
          </a:p>
        </p:txBody>
      </p:sp>
      <p:sp>
        <p:nvSpPr>
          <p:cNvPr id="1732833908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70000" lnSpcReduction="6000"/>
          </a:bodyPr>
          <a:lstStyle/>
          <a:p>
            <a:pPr marL="250835" marR="0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Inlined SIMD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Inlined all SIMD functions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Benefit:</a:t>
            </a: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Minimize function calls and reduce overhead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50835" marR="0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Transposed Inputs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Reordered data for improved memory access efficiency</a:t>
            </a:r>
            <a:endParaRPr sz="1800" strike="noStrike" cap="none" spc="0">
              <a:latin typeface="Arial"/>
              <a:cs typeface="Arial"/>
            </a:endParaRPr>
          </a:p>
          <a:p>
            <a:pPr marL="250835" marR="0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AVX-512 Implementation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support to process 16 values at a time (instead of 4)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padding to ensure parallel processing, even when insufficient data is available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50835" marR="0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AVX2 Fallback</a:t>
            </a:r>
            <a:endParaRPr sz="18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Added AVX2 fallback for systems lacking AVX-512 support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50886" marR="0" lvl="1" indent="-250835" algn="l" defTabSz="914400">
              <a:lnSpc>
                <a:spcPct val="107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Checks AVX-512 support at runtime for compatibility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09549359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994353" cy="4569617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void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8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matmul_simd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(mt_arg *mt)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{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8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8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x86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</a:t>
            </a:r>
            <a:r>
              <a:rPr sz="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is_avx512_supported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()) {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long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CHUNK_SIZE = </a:t>
            </a:r>
            <a:r>
              <a:rPr sz="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(__m512) / </a:t>
            </a:r>
            <a:r>
              <a:rPr sz="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sizeof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(DATA_TYPE);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__m512 a, b;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__mmask16 m;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</a:t>
            </a:r>
            <a:r>
              <a:rPr sz="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for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8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k = </a:t>
            </a:r>
            <a:r>
              <a:rPr sz="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0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 k &lt; mt-&gt;a-&gt;y; k += CHUNK_SIZE) {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m = (__mmask16)((</a:t>
            </a:r>
            <a:r>
              <a:rPr sz="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&lt;&lt; (((k + CHUNK_SIZE) &lt;= mt-&gt;a-&gt;y) ? CHUNK_SIZE : mt-&gt;a-&gt;y - k)) - </a:t>
            </a:r>
            <a:r>
              <a:rPr sz="8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);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a = _mm512_maskz_loadu_ps(m, &amp;mt-&gt;a-&gt;m[</a:t>
            </a:r>
            <a:r>
              <a:rPr sz="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k, mt-&gt;a-&gt;y)]);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b = _mm512_maskz_loadu_ps(m, &amp;mt-&gt;b-&gt;m[</a:t>
            </a:r>
            <a:r>
              <a:rPr sz="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(mt-&gt;j, k, mt-&gt;b-&gt;y)]);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    mt-&gt;c-&gt;m[</a:t>
            </a:r>
            <a:r>
              <a:rPr sz="800" b="0" i="0" u="none">
                <a:solidFill>
                  <a:srgbClr val="0086B3"/>
                </a:solidFill>
                <a:latin typeface="Arial"/>
                <a:ea typeface="Arial"/>
                <a:cs typeface="Arial"/>
              </a:rPr>
              <a:t>get_idx</a:t>
            </a: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(mt-&gt;i, mt-&gt;j, mt-&gt;c-&gt;y)] += _mm512_reduce_add_ps(_mm512_mul_ps(a, b));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    }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    }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8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8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800"/>
          </a:p>
          <a:p>
            <a:pPr>
              <a:defRPr/>
            </a:pPr>
            <a:r>
              <a:rPr sz="8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800"/>
          </a:p>
        </p:txBody>
      </p:sp>
      <p:sp>
        <p:nvSpPr>
          <p:cNvPr id="13483638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8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98464070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50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x86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77055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257C96C-1A5A-B94D-07A5-A63D8A2EB1A6}" type="datetime1">
              <a:rPr lang="de-DE"/>
              <a:t>06.01.2025</a:t>
            </a:fld>
            <a:endParaRPr/>
          </a:p>
        </p:txBody>
      </p:sp>
      <p:sp>
        <p:nvSpPr>
          <p:cNvPr id="19058179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20285804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81DD68B1-82B8-592D-7BAD-E26045A0B314}" type="slidenum">
              <a:rPr lang="de-DE"/>
              <a:t>13</a:t>
            </a:fld>
            <a:endParaRPr lang="de-DE"/>
          </a:p>
        </p:txBody>
      </p:sp>
      <p:sp>
        <p:nvSpPr>
          <p:cNvPr id="189296762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3273729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pic>
        <p:nvPicPr>
          <p:cNvPr id="75147162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31445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789A086-D666-196E-8833-9020325791DE}" type="datetime1">
              <a:rPr lang="de-DE"/>
              <a:t>06.01.2025</a:t>
            </a:fld>
            <a:endParaRPr/>
          </a:p>
        </p:txBody>
      </p:sp>
      <p:sp>
        <p:nvSpPr>
          <p:cNvPr id="6861654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95967493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FFDA63-01B2-FDD1-C11A-512869182C1A}" type="slidenum">
              <a:rPr lang="de-DE"/>
              <a:t>14</a:t>
            </a:fld>
            <a:endParaRPr lang="de-DE"/>
          </a:p>
        </p:txBody>
      </p:sp>
      <p:sp>
        <p:nvSpPr>
          <p:cNvPr id="1776645406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950548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0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SIMD</a:t>
            </a:r>
            <a:r>
              <a:rPr/>
              <a:t> XL</a:t>
            </a:r>
            <a:endParaRPr/>
          </a:p>
        </p:txBody>
      </p:sp>
      <p:pic>
        <p:nvPicPr>
          <p:cNvPr id="5205053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045913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D48ED49-F288-FB28-2B27-7A0328EF79CE}" type="datetime1">
              <a:rPr lang="de-DE"/>
              <a:t>06.01.2025</a:t>
            </a:fld>
            <a:endParaRPr/>
          </a:p>
        </p:txBody>
      </p:sp>
      <p:sp>
        <p:nvSpPr>
          <p:cNvPr id="197320485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7878260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54CB5DC-121C-3E3E-AA21-4043962A3967}" type="slidenum">
              <a:rPr lang="de-DE"/>
              <a:t>15</a:t>
            </a:fld>
            <a:endParaRPr lang="de-DE"/>
          </a:p>
        </p:txBody>
      </p:sp>
      <p:sp>
        <p:nvSpPr>
          <p:cNvPr id="338190808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117137157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33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CPU vs. GPU</a:t>
            </a:r>
            <a:endParaRPr/>
          </a:p>
        </p:txBody>
      </p:sp>
      <p:pic>
        <p:nvPicPr>
          <p:cNvPr id="799527795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503807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01EE6B5-4948-0998-A4BD-F768BF8FCD44}" type="datetime1">
              <a:rPr lang="de-DE"/>
              <a:t>06.01.2025</a:t>
            </a:fld>
            <a:endParaRPr/>
          </a:p>
        </p:txBody>
      </p:sp>
      <p:sp>
        <p:nvSpPr>
          <p:cNvPr id="41506594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76038096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44CFEA90-F9FC-9DC1-70AC-52CC56813AE4}" type="slidenum">
              <a:rPr lang="de-DE"/>
              <a:t>16</a:t>
            </a:fld>
            <a:endParaRPr lang="de-DE"/>
          </a:p>
        </p:txBody>
      </p:sp>
      <p:sp>
        <p:nvSpPr>
          <p:cNvPr id="1693210240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43752614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4" y="687595"/>
            <a:ext cx="6851582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CPU vs. GPU XL</a:t>
            </a:r>
            <a:endParaRPr sz="1600"/>
          </a:p>
        </p:txBody>
      </p:sp>
      <p:pic>
        <p:nvPicPr>
          <p:cNvPr id="301560938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10434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888C51-F002-574C-84BF-DBC537ED7CFF}" type="datetime1">
              <a:rPr lang="de-DE"/>
              <a:t>06.01.2025</a:t>
            </a:fld>
            <a:endParaRPr/>
          </a:p>
        </p:txBody>
      </p:sp>
      <p:sp>
        <p:nvSpPr>
          <p:cNvPr id="5518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4575014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C106D2E-3C4D-6E6A-8615-539ECFC48E96}" type="slidenum">
              <a:rPr lang="de-DE"/>
              <a:t>17</a:t>
            </a:fld>
            <a:endParaRPr lang="de-DE"/>
          </a:p>
        </p:txBody>
      </p:sp>
      <p:sp>
        <p:nvSpPr>
          <p:cNvPr id="3469270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Framework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 vs. Clang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8" marR="0" lvl="1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Eliminate memory transfer overhead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(WIP)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(OpenMP GPU offload target</a:t>
            </a:r>
            <a:r>
              <a:rPr sz="1600" b="0" i="0" u="none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600" b="0" i="0" u="none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✅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900" marR="0" lvl="1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Apple AMX Instruction Set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(WIP)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8" marR="0" lvl="0" indent="-261848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Quantization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🚧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661897" marR="0" lvl="1" indent="-261847" algn="l" defTabSz="914400">
              <a:lnSpc>
                <a:spcPct val="110000"/>
              </a:lnSpc>
              <a:spcBef>
                <a:spcPts val="0"/>
              </a:spcBef>
              <a:spcAft>
                <a:spcPts val="1196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Prepare SIMD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integers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(WIP)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(Apple M3 Pro NPU)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909828041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69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Outlook</a:t>
            </a:r>
            <a:endParaRPr/>
          </a:p>
        </p:txBody>
      </p:sp>
      <p:sp>
        <p:nvSpPr>
          <p:cNvPr id="48576695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86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Work In Progress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693662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6CBA63-0A36-8CB4-C741-3C65FDA2D54D}" type="datetime1">
              <a:rPr lang="de-DE"/>
              <a:t>06.01.2025</a:t>
            </a:fld>
            <a:endParaRPr/>
          </a:p>
        </p:txBody>
      </p:sp>
      <p:sp>
        <p:nvSpPr>
          <p:cNvPr id="68185280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83383384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B8DB111-9F46-201B-2DD8-D42077484FD5}" type="slidenum">
              <a:rPr lang="de-DE"/>
              <a:t>2</a:t>
            </a:fld>
            <a:endParaRPr lang="de-DE"/>
          </a:p>
        </p:txBody>
      </p:sp>
      <p:sp>
        <p:nvSpPr>
          <p:cNvPr id="1437699957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Hardware</a:t>
            </a:r>
            <a:r>
              <a:rPr sz="1800"/>
              <a:t> &amp; Benchmark</a:t>
            </a:r>
            <a:endParaRPr sz="1800"/>
          </a:p>
        </p:txBody>
      </p:sp>
      <p:sp>
        <p:nvSpPr>
          <p:cNvPr id="383118193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38097299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Outlook</a:t>
            </a:r>
            <a:endParaRPr/>
          </a:p>
        </p:txBody>
      </p:sp>
      <p:sp>
        <p:nvSpPr>
          <p:cNvPr id="121897310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8650708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</a:t>
            </a:r>
            <a:endParaRPr sz="1800"/>
          </a:p>
        </p:txBody>
      </p:sp>
      <p:sp>
        <p:nvSpPr>
          <p:cNvPr id="2127990413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78973713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/>
              <a:t>SIMD</a:t>
            </a:r>
            <a:endParaRPr/>
          </a:p>
        </p:txBody>
      </p:sp>
      <p:sp>
        <p:nvSpPr>
          <p:cNvPr id="1403299929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2023239655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2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619300602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7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18085192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89" y="1632183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00245247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1" y="1632183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820552836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89" y="2355531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247662451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1" y="2355531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12574735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89" y="452557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324725747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1" y="4525579"/>
            <a:ext cx="307840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91612624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89" y="3078882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37927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1" y="3078882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742608531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89" y="3802230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273502404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1" y="3802230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7959164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89" y="5248929"/>
            <a:ext cx="5039872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endParaRPr/>
          </a:p>
        </p:txBody>
      </p:sp>
      <p:sp>
        <p:nvSpPr>
          <p:cNvPr id="1710257913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1" y="5248929"/>
            <a:ext cx="320599" cy="28110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212270810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Outline</a:t>
            </a:r>
            <a:endParaRPr sz="2400"/>
          </a:p>
        </p:txBody>
      </p:sp>
      <p:sp>
        <p:nvSpPr>
          <p:cNvPr id="25525683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45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4. Presentation</a:t>
            </a:r>
            <a:endParaRPr sz="1600"/>
          </a:p>
        </p:txBody>
      </p:sp>
      <p:sp>
        <p:nvSpPr>
          <p:cNvPr id="1953851608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1800"/>
          </a:p>
        </p:txBody>
      </p:sp>
      <p:sp>
        <p:nvSpPr>
          <p:cNvPr id="149099277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640762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6068912-589E-0C08-7E7F-6AE3A5F28EF2}" type="datetime1">
              <a:rPr lang="de-DE"/>
              <a:t>06.01.2025</a:t>
            </a:fld>
            <a:endParaRPr/>
          </a:p>
        </p:txBody>
      </p:sp>
      <p:sp>
        <p:nvSpPr>
          <p:cNvPr id="64197225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88312110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BA6A63-19C9-E620-F00D-E38FCC2BEF58}" type="slidenum">
              <a:rPr lang="de-DE"/>
              <a:t>3</a:t>
            </a:fld>
            <a:endParaRPr lang="de-DE"/>
          </a:p>
        </p:txBody>
      </p:sp>
      <p:sp>
        <p:nvSpPr>
          <p:cNvPr id="48030179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marL="283878" marR="0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Inlining</a:t>
            </a:r>
            <a:endParaRPr sz="1600" b="1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Minimize overhead caused by function calls</a:t>
            </a:r>
            <a:endParaRPr sz="1600" b="0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Inlined all utility functions</a:t>
            </a:r>
            <a:endParaRPr sz="1600" b="0" strike="noStrike" cap="none" spc="0">
              <a:latin typeface="Arial"/>
              <a:cs typeface="Arial"/>
            </a:endParaRPr>
          </a:p>
          <a:p>
            <a:pPr marL="283878" marR="0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Data Type Flexibility</a:t>
            </a:r>
            <a:endParaRPr sz="1600" b="1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Enable the use of integers when working with quantized weights</a:t>
            </a:r>
            <a:endParaRPr sz="1600" b="0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Began implementing support for diverse data types</a:t>
            </a:r>
            <a:endParaRPr sz="1600" b="0" strike="noStrike" cap="none" spc="0">
              <a:latin typeface="Arial"/>
              <a:cs typeface="Arial"/>
            </a:endParaRPr>
          </a:p>
          <a:p>
            <a:pPr marL="283878" marR="0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Smart Multithreading Implementation</a:t>
            </a:r>
            <a:endParaRPr sz="1600" b="1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Goal: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Mitigate unnecessary synchronization overhead</a:t>
            </a:r>
            <a:endParaRPr sz="1600" b="0" strike="noStrike" cap="none" spc="0">
              <a:latin typeface="Arial"/>
              <a:cs typeface="Arial"/>
            </a:endParaRPr>
          </a:p>
          <a:p>
            <a:pPr marL="683928" marR="0" lvl="1" indent="-283878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Solution: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Applied multithreading only under significant load</a:t>
            </a:r>
            <a:endParaRPr sz="1600" b="0" strike="noStrike" cap="none" spc="0">
              <a:latin typeface="Arial"/>
              <a:cs typeface="Arial"/>
            </a:endParaRPr>
          </a:p>
        </p:txBody>
      </p:sp>
      <p:sp>
        <p:nvSpPr>
          <p:cNvPr id="665002580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5"/>
            <a:ext cx="599435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__attribute__((always_inline))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inline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get_idx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i,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j,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y)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ifndef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DATA_TYPE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ifdef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 INT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DATA_TYPE;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else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float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DATA_TYPE;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9999"/>
                </a:solidFill>
                <a:latin typeface="Arial"/>
                <a:ea typeface="Arial"/>
                <a:cs typeface="Arial"/>
              </a:rPr>
              <a:t>#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endif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typedef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struct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sz="1600" b="1" i="0" u="none">
                <a:solidFill>
                  <a:srgbClr val="990000"/>
                </a:solidFill>
                <a:latin typeface="Arial"/>
                <a:ea typeface="Arial"/>
                <a:cs typeface="Arial"/>
              </a:rPr>
              <a:t>matrix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1" i="0" u="none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y;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DATA_TYPE *m;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} matrix;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1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if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(THREADS &gt; c-&gt;y) {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   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single_core = </a:t>
            </a:r>
            <a:r>
              <a:rPr sz="1600" b="0" i="0" u="none">
                <a:solidFill>
                  <a:srgbClr val="008080"/>
                </a:solidFill>
                <a:latin typeface="Arial"/>
                <a:ea typeface="Arial"/>
                <a:cs typeface="Arial"/>
              </a:rPr>
              <a:t>1</a:t>
            </a: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/>
          </a:p>
          <a:p>
            <a:pPr>
              <a:spcAft>
                <a:spcPts val="0"/>
              </a:spcAft>
              <a:defRPr/>
            </a:pPr>
            <a:r>
              <a:rPr sz="1600" b="0" i="0" u="none">
                <a:solidFill>
                  <a:srgbClr val="333333"/>
                </a:solidFill>
                <a:latin typeface="Arial"/>
                <a:ea typeface="Arial"/>
                <a:cs typeface="Arial"/>
              </a:rPr>
              <a:t>}</a:t>
            </a:r>
            <a:endParaRPr sz="1600"/>
          </a:p>
        </p:txBody>
      </p:sp>
      <p:sp>
        <p:nvSpPr>
          <p:cNvPr id="1907211477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sp>
        <p:nvSpPr>
          <p:cNvPr id="10912455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618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1 / 2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90060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DBA5462-7198-BE80-46E4-160E3FCCF9B7}" type="datetime1">
              <a:rPr lang="de-DE"/>
              <a:t>06.01.2025</a:t>
            </a:fld>
            <a:endParaRPr/>
          </a:p>
        </p:txBody>
      </p:sp>
      <p:sp>
        <p:nvSpPr>
          <p:cNvPr id="9811075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186578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30F5D77-2975-B05F-6F14-975E111EDB47}" type="slidenum">
              <a:rPr lang="de-DE"/>
              <a:t>4</a:t>
            </a:fld>
            <a:endParaRPr lang="de-DE"/>
          </a:p>
        </p:txBody>
      </p:sp>
      <p:sp>
        <p:nvSpPr>
          <p:cNvPr id="79835993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marL="283879" marR="0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Implemented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make</a:t>
            </a:r>
            <a:r>
              <a:rPr lang="de-DE"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config</a:t>
            </a:r>
            <a:r>
              <a:rPr lang="de-DE" sz="1600" b="0" i="0" u="none" strike="noStrike" cap="none" spc="0">
                <a:solidFill>
                  <a:srgbClr val="0086B3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for a user-friendly option selection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71249035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510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Tweaks &amp; Enhancements</a:t>
            </a:r>
            <a:endParaRPr sz="2400"/>
          </a:p>
        </p:txBody>
      </p:sp>
      <p:sp>
        <p:nvSpPr>
          <p:cNvPr id="191736600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5105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2 / 2</a:t>
            </a:r>
            <a:endParaRPr sz="1600"/>
          </a:p>
        </p:txBody>
      </p:sp>
      <p:pic>
        <p:nvPicPr>
          <p:cNvPr id="568581524" name="">
            <a:hlinkClick r:id="" action="ppaction://media"/>
          </p:cNvPr>
          <p:cNvPicPr>
            <a:picLocks noChangeAspect="1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3"/>
          <a:stretch/>
        </p:blipFill>
        <p:spPr bwMode="auto">
          <a:xfrm flipH="0" flipV="0">
            <a:off x="3397187" y="2456775"/>
            <a:ext cx="5400000" cy="374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67131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19BD1FF-D2C1-CC36-1432-BD1D1A6B315B}" type="datetime1">
              <a:rPr lang="de-DE"/>
              <a:t>06.01.2025</a:t>
            </a:fld>
            <a:endParaRPr/>
          </a:p>
        </p:txBody>
      </p:sp>
      <p:sp>
        <p:nvSpPr>
          <p:cNvPr id="11084329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1366165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1825E107-83A2-963C-BE92-DAEF8D807771}" type="slidenum">
              <a:rPr lang="de-DE"/>
              <a:t>5</a:t>
            </a:fld>
            <a:endParaRPr lang="de-DE"/>
          </a:p>
        </p:txBody>
      </p:sp>
      <p:sp>
        <p:nvSpPr>
          <p:cNvPr id="1947700977" name="Titel 5"/>
          <p:cNvSpPr>
            <a:spLocks noGrp="1"/>
          </p:cNvSpPr>
          <p:nvPr>
            <p:ph type="title"/>
          </p:nvPr>
        </p:nvSpPr>
        <p:spPr bwMode="auto">
          <a:xfrm>
            <a:off x="518315" y="301185"/>
            <a:ext cx="6853382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</a:t>
            </a:r>
            <a:r>
              <a:rPr/>
              <a:t> &amp; Benchmark</a:t>
            </a:r>
            <a:endParaRPr/>
          </a:p>
        </p:txBody>
      </p:sp>
      <p:sp>
        <p:nvSpPr>
          <p:cNvPr id="120283913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482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Overview</a:t>
            </a:r>
            <a:endParaRPr/>
          </a:p>
        </p:txBody>
      </p:sp>
      <p:graphicFrame>
        <p:nvGraphicFramePr>
          <p:cNvPr id="1932682063" name=""/>
          <p:cNvGraphicFramePr>
            <a:graphicFrameLocks xmlns:a="http://schemas.openxmlformats.org/drawingml/2006/main"/>
          </p:cNvGraphicFramePr>
          <p:nvPr/>
        </p:nvGraphicFramePr>
        <p:xfrm>
          <a:off x="853486" y="2489834"/>
          <a:ext cx="10269128" cy="1463040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CPU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(performance) cores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threads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AMD Ryzen 7 3800XT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7. Juli 2020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105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Apple M3 Pro 11-Core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30. Oktober 2023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27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11</a:t>
                      </a:r>
                      <a:endParaRPr sz="1400"/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Intel Core i7 1065G7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1. Juni 2019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15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4</a:t>
                      </a:r>
                      <a:endParaRPr sz="1400"/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</a:t>
                      </a:r>
                      <a:endParaRPr sz="1400"/>
                    </a:p>
                  </a:txBody>
                  <a:tcPr anchor="t"/>
                </a:tc>
              </a:tr>
            </a:tbl>
          </a:graphicData>
        </a:graphic>
      </p:graphicFrame>
      <p:graphicFrame>
        <p:nvGraphicFramePr>
          <p:cNvPr id="924621424" name=""/>
          <p:cNvGraphicFramePr>
            <a:graphicFrameLocks xmlns:a="http://schemas.openxmlformats.org/drawingml/2006/main"/>
          </p:cNvGraphicFramePr>
          <p:nvPr/>
        </p:nvGraphicFramePr>
        <p:xfrm>
          <a:off x="853486" y="4270374"/>
          <a:ext cx="10269128" cy="109727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{91EBBBCC-DAD2-459C-BE2E-F6DE35CF9A28}</a:tableStyleId>
              </a:tblPr>
              <a:tblGrid>
                <a:gridCol w="2430000"/>
                <a:gridCol w="1800000"/>
                <a:gridCol w="990000"/>
                <a:gridCol w="3150000"/>
                <a:gridCol w="1899128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GPU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Release date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TDP (W)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de-DE" sz="1400" b="1" i="0" u="none" strike="noStrike" cap="none" spc="0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</a:rPr>
                        <a:t>Number of </a:t>
                      </a: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CUDA cores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1" i="0" u="none">
                          <a:solidFill>
                            <a:schemeClr val="bg1"/>
                          </a:solidFill>
                          <a:latin typeface="Arial"/>
                          <a:ea typeface="Arial"/>
                          <a:cs typeface="Arial"/>
                        </a:rPr>
                        <a:t>Base Clock (MHz)</a:t>
                      </a:r>
                      <a:endParaRPr sz="1400" b="1">
                        <a:solidFill>
                          <a:schemeClr val="bg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222222"/>
                          </a:solidFill>
                          <a:latin typeface="Arial"/>
                          <a:ea typeface="Arial"/>
                          <a:cs typeface="Arial"/>
                        </a:rPr>
                        <a:t>NVIDIA GeForce RTX 2080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20. </a:t>
                      </a: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September 2018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2944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1515</a:t>
                      </a:r>
                      <a:endParaRPr sz="140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NVIDIA GeForce MX350</a:t>
                      </a:r>
                      <a:endParaRPr sz="1400" b="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10. February 2020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20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>
                          <a:latin typeface="Arial"/>
                          <a:ea typeface="Arial"/>
                          <a:cs typeface="Arial"/>
                        </a:rPr>
                        <a:t>640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400" b="0" i="0" u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</a:rPr>
                        <a:t>1354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05404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82B5C7-C950-0F24-5912-0F1E762BBC86}" type="datetime1">
              <a:rPr lang="de-DE"/>
              <a:t>06.01.2025</a:t>
            </a:fld>
            <a:endParaRPr/>
          </a:p>
        </p:txBody>
      </p:sp>
      <p:sp>
        <p:nvSpPr>
          <p:cNvPr id="114480349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33557732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8" y="6634664"/>
            <a:ext cx="193963" cy="123111"/>
          </a:xfrm>
        </p:spPr>
        <p:txBody>
          <a:bodyPr/>
          <a:lstStyle/>
          <a:p>
            <a:pPr>
              <a:defRPr/>
            </a:pPr>
            <a:fld id="{22A8E9D6-2377-BD08-7E91-99238FF9C610}" type="slidenum">
              <a:rPr lang="de-DE"/>
              <a:t>6</a:t>
            </a:fld>
            <a:endParaRPr lang="de-DE"/>
          </a:p>
        </p:txBody>
      </p:sp>
      <p:sp>
        <p:nvSpPr>
          <p:cNvPr id="1270184709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44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Hardware &amp; Benchmark</a:t>
            </a:r>
            <a:endParaRPr/>
          </a:p>
        </p:txBody>
      </p:sp>
      <p:sp>
        <p:nvSpPr>
          <p:cNvPr id="1604805265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7" y="1631156"/>
            <a:ext cx="3568820" cy="4569617"/>
          </a:xfrm>
        </p:spPr>
        <p:txBody>
          <a:bodyPr/>
          <a:lstStyle/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Batch size: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1</a:t>
            </a:r>
            <a:endParaRPr sz="1400" strike="noStrike" cap="none" spc="0"/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Epochs: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128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ICPX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oneAPI C++ Compiler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952551844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1" y="1631156"/>
            <a:ext cx="3568820" cy="4569617"/>
          </a:xfrm>
        </p:spPr>
        <p:txBody>
          <a:bodyPr/>
          <a:lstStyle/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XL</a:t>
            </a:r>
            <a:r>
              <a:rPr sz="1400" b="1" i="0" u="none" strike="noStrike" cap="none" spc="0">
                <a:solidFill>
                  <a:schemeClr val="tx1"/>
                </a:solidFill>
                <a:latin typeface="Times New Roman"/>
                <a:cs typeface="Times New Roman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sz="1400" strike="noStrike" cap="none" spc="0"/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sz="1400" strike="noStrike" cap="none" spc="0"/>
              <a:t>)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/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</a:t>
            </a:r>
            <a:r>
              <a:rPr lang="de-DE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mage dimensions of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32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x30)</a:t>
            </a:r>
            <a:r>
              <a:rPr lang="de-DE" sz="1400" b="0" i="0" u="none" strike="noStrike" cap="none" spc="0" baseline="30000">
                <a:solidFill>
                  <a:schemeClr val="tx1"/>
                </a:solidFill>
                <a:latin typeface="Arial"/>
                <a:ea typeface="Arial"/>
                <a:cs typeface="Arial"/>
              </a:rPr>
              <a:t>2</a:t>
            </a:r>
            <a:endParaRPr sz="1400" strike="noStrike" cap="none" spc="0"/>
          </a:p>
        </p:txBody>
      </p:sp>
      <p:sp>
        <p:nvSpPr>
          <p:cNvPr id="1669410502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79" y="1631156"/>
            <a:ext cx="3568820" cy="4569617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4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Old</a:t>
            </a:r>
            <a:r>
              <a:rPr lang="de-DE" sz="14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endParaRPr lang="de-DE"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microseconds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µ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</a:t>
            </a: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Averaged over 10 runs</a:t>
            </a:r>
            <a:endParaRPr sz="1400" strike="noStrike" cap="none" spc="0">
              <a:latin typeface="Arial"/>
              <a:cs typeface="Arial"/>
            </a:endParaRPr>
          </a:p>
          <a:p>
            <a:pPr lvl="2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Total time (last presentation</a:t>
            </a:r>
            <a:r>
              <a:rPr sz="1400" strike="noStrike" cap="none" spc="0">
                <a:latin typeface="Arial"/>
                <a:cs typeface="Arial"/>
              </a:rPr>
              <a:t>)</a:t>
            </a:r>
            <a:endParaRPr sz="1400" strike="noStrike" cap="none" spc="0">
              <a:latin typeface="Arial"/>
              <a:cs typeface="Arial"/>
            </a:endParaRPr>
          </a:p>
        </p:txBody>
      </p:sp>
      <p:sp>
        <p:nvSpPr>
          <p:cNvPr id="175281576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5" y="687596"/>
            <a:ext cx="6850863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Benchmark Overview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551869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A702E20-18A5-64BC-EEA8-1962940FA845}" type="datetime1">
              <a:rPr lang="de-DE"/>
              <a:t>06.01.2025</a:t>
            </a:fld>
            <a:endParaRPr/>
          </a:p>
        </p:txBody>
      </p:sp>
      <p:sp>
        <p:nvSpPr>
          <p:cNvPr id="205216525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959229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454D9CE-02DC-39A3-5B7C-C5B80B471E33}" type="slidenum">
              <a:rPr lang="de-DE"/>
              <a:t>7</a:t>
            </a:fld>
            <a:endParaRPr lang="de-DE"/>
          </a:p>
        </p:txBody>
      </p:sp>
      <p:sp>
        <p:nvSpPr>
          <p:cNvPr id="84804107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10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1850844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83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1 / 2</a:t>
            </a:r>
            <a:endParaRPr/>
          </a:p>
        </p:txBody>
      </p:sp>
      <p:sp>
        <p:nvSpPr>
          <p:cNvPr id="197772050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Finalized CUDA Implementation</a:t>
            </a:r>
            <a:endParaRPr sz="16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Change:</a:t>
            </a:r>
            <a:r>
              <a:rPr lang="en-GB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Adjusted maxpool output dimensions to ensure compatibility with CUDA kernels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Benefit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</a:t>
            </a:r>
            <a:r>
              <a:rPr lang="en-GB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GB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Implemented the last missing function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1039918" marR="0" lvl="2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matrix *</a:t>
            </a:r>
            <a:r>
              <a:rPr sz="1600" b="1" i="0" u="none" strike="noStrike" cap="none" spc="0">
                <a:solidFill>
                  <a:srgbClr val="990000"/>
                </a:solidFill>
                <a:latin typeface="Arial"/>
                <a:ea typeface="Arial"/>
                <a:cs typeface="Arial"/>
              </a:rPr>
              <a:t>flatten</a:t>
            </a:r>
            <a:r>
              <a:rPr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(matrix *a, </a:t>
            </a:r>
            <a:r>
              <a:rPr sz="1600" b="1" i="0" u="none" strike="noStrike" cap="none" spc="0">
                <a:solidFill>
                  <a:srgbClr val="445588"/>
                </a:solidFill>
                <a:latin typeface="Arial"/>
                <a:ea typeface="Arial"/>
                <a:cs typeface="Arial"/>
              </a:rPr>
              <a:t>int</a:t>
            </a:r>
            <a:r>
              <a:rPr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 len, matrix *c)</a:t>
            </a:r>
            <a:r>
              <a:rPr sz="1600" b="0" i="0" u="none" strike="noStrike" cap="none" spc="0">
                <a:solidFill>
                  <a:srgbClr val="333333"/>
                </a:solidFill>
                <a:latin typeface="Arial"/>
                <a:ea typeface="Arial"/>
                <a:cs typeface="Arial"/>
              </a:rPr>
              <a:t>;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600" b="1" strike="noStrike" cap="none" spc="0"/>
              <a:t>Increased </a:t>
            </a:r>
            <a:r>
              <a:rPr lang="en-GB" sz="1600" b="1" strike="noStrike" cap="none" spc="0"/>
              <a:t>CUDA Thread Count</a:t>
            </a:r>
            <a:endParaRPr sz="1600" b="1" strike="noStrike" cap="none" spc="0"/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600" b="0" strike="noStrike" cap="none" spc="0"/>
              <a:t>Optimized utilization of the massive parallelism offered by GPU cores</a:t>
            </a:r>
            <a:endParaRPr sz="1600" b="0" strike="noStrike" cap="none" spc="0"/>
          </a:p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600" b="1" strike="noStrike" cap="none" spc="0"/>
              <a:t>GPU Memory Management</a:t>
            </a:r>
            <a:endParaRPr sz="1600" b="1" strike="noStrike" cap="none" spc="0"/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600" strike="noStrike" cap="none" spc="0"/>
              <a:t>Enabled main function to allocate matrices directly in GPU memory</a:t>
            </a:r>
            <a:endParaRPr sz="1600" strike="noStrike" cap="none" spc="0"/>
          </a:p>
          <a:p>
            <a:pPr marL="239818" marR="0" lvl="0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IO Matrices Copied To GPU 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</a:t>
            </a:r>
            <a:r>
              <a:rPr lang="en-GB" sz="16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Main Function</a:t>
            </a:r>
            <a:endParaRPr sz="16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39868" marR="0" lvl="1" indent="-239819" algn="l" defTabSz="914400">
              <a:lnSpc>
                <a:spcPct val="110000"/>
              </a:lnSpc>
              <a:spcBef>
                <a:spcPts val="0"/>
              </a:spcBef>
              <a:spcAft>
                <a:spcPts val="1197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en-GB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Moved allocations outside the main loop to enhance performance and centralization</a:t>
            </a:r>
            <a:endParaRPr sz="1600" strike="noStrike" cap="none" spc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158739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0801089-5C76-C518-8B7C-817F947C26BC}" type="datetime1">
              <a:rPr lang="de-DE"/>
              <a:t>06.01.2025</a:t>
            </a:fld>
            <a:endParaRPr/>
          </a:p>
        </p:txBody>
      </p:sp>
      <p:sp>
        <p:nvSpPr>
          <p:cNvPr id="97979249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194270233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3E24DC-EA16-6623-2B8C-A1CDEE8F5E12}" type="slidenum">
              <a:rPr lang="de-DE"/>
              <a:t>8</a:t>
            </a:fld>
            <a:endParaRPr lang="de-DE"/>
          </a:p>
        </p:txBody>
      </p:sp>
      <p:sp>
        <p:nvSpPr>
          <p:cNvPr id="1939794907" name="Textplatzhalter 6"/>
          <p:cNvSpPr>
            <a:spLocks noGrp="1"/>
          </p:cNvSpPr>
          <p:nvPr/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>
            <a:lvl1pPr marL="0" indent="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000" indent="-18000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Symbol"/>
              <a:buChar char="-"/>
              <a:defRPr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58914072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5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CUDA Tuning</a:t>
            </a:r>
            <a:endParaRPr sz="2400"/>
          </a:p>
        </p:txBody>
      </p:sp>
      <p:sp>
        <p:nvSpPr>
          <p:cNvPr id="156217030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 b="0">
                <a:latin typeface="Arial"/>
                <a:cs typeface="Arial"/>
              </a:rPr>
              <a:t>2 / 2</a:t>
            </a:r>
            <a:endParaRPr sz="1600" b="0">
              <a:latin typeface="Arial"/>
              <a:cs typeface="Arial"/>
            </a:endParaRPr>
          </a:p>
        </p:txBody>
      </p:sp>
      <p:sp>
        <p:nvSpPr>
          <p:cNvPr id="652310591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/>
          <a:lstStyle/>
          <a:p>
            <a:pPr marL="283879" marR="0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Performance Bottlenecks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/>
                <a:latin typeface="Arial"/>
                <a:ea typeface="Arial"/>
                <a:cs typeface="Arial"/>
              </a:rPr>
              <a:t>Frequent use of </a:t>
            </a:r>
            <a:r>
              <a:rPr lang="de-DE" sz="1600" b="0" i="0" u="none" strike="noStrike" cap="none" spc="0">
                <a:solidFill/>
                <a:latin typeface="Arial"/>
                <a:ea typeface="Arial"/>
                <a:cs typeface="Arial"/>
              </a:rPr>
              <a:t>cudaMalloc</a:t>
            </a:r>
            <a:r>
              <a:rPr lang="de-DE" sz="1600" b="0" i="0" u="none" strike="noStrike" cap="none" spc="0">
                <a:solidFill/>
                <a:latin typeface="Arial"/>
                <a:ea typeface="Arial"/>
                <a:cs typeface="Arial"/>
              </a:rPr>
              <a:t> and </a:t>
            </a:r>
            <a:r>
              <a:rPr lang="de-DE" sz="1600" b="0" i="0" u="none" strike="noStrike" cap="none" spc="0">
                <a:solidFill/>
                <a:latin typeface="Arial"/>
                <a:ea typeface="Arial"/>
                <a:cs typeface="Arial"/>
              </a:rPr>
              <a:t>cudaMemcpy</a:t>
            </a:r>
            <a:r>
              <a:rPr lang="de-DE" sz="1600" b="0" i="0" u="none" strike="noStrike" cap="none" spc="0">
                <a:solidFill/>
                <a:latin typeface="Arial"/>
                <a:ea typeface="Arial"/>
                <a:cs typeface="Arial"/>
              </a:rPr>
              <a:t> for calculation matrices</a:t>
            </a:r>
            <a:endParaRPr sz="1600" b="0" i="0" u="none" strike="noStrike" cap="none" spc="0">
              <a:solidFill/>
              <a:latin typeface="Arial"/>
              <a:ea typeface="Arial"/>
              <a:cs typeface="Arial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Significant overhead impacts overall performance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83879" marR="0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Proposed Improvements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Further centralize memory allocation</a:t>
            </a:r>
            <a:endParaRPr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683929" marR="0" lvl="1" indent="-28387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/>
              <a:t>Eliminate memory transfer overhead during calculations</a:t>
            </a:r>
            <a:endParaRPr sz="1600" b="1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233941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7DFCBE7-808A-CD99-6B71-10FF97AEC404}" type="datetime1">
              <a:rPr lang="de-DE"/>
              <a:t>06.01.2025</a:t>
            </a:fld>
            <a:endParaRPr/>
          </a:p>
        </p:txBody>
      </p:sp>
      <p:sp>
        <p:nvSpPr>
          <p:cNvPr id="35075933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8747598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3398C19-E958-B20A-2A59-321671527175}" type="slidenum">
              <a:rPr lang="de-DE"/>
              <a:t>9</a:t>
            </a:fld>
            <a:endParaRPr lang="de-DE"/>
          </a:p>
        </p:txBody>
      </p:sp>
      <p:sp>
        <p:nvSpPr>
          <p:cNvPr id="1294579691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Benchmark</a:t>
            </a:r>
            <a:endParaRPr sz="2400"/>
          </a:p>
        </p:txBody>
      </p:sp>
      <p:sp>
        <p:nvSpPr>
          <p:cNvPr id="60613648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7982" cy="268584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CUDA</a:t>
            </a:r>
            <a:endParaRPr/>
          </a:p>
        </p:txBody>
      </p:sp>
      <p:pic>
        <p:nvPicPr>
          <p:cNvPr id="915979864" name=""/>
          <p:cNvPicPr>
            <a:picLocks noChangeAspect="1"/>
          </p:cNvPicPr>
          <p:nvPr>
            <p:ph sz="quarter" idx="14" hasCustomPrompt="1"/>
          </p:nvPr>
        </p:nvPicPr>
        <p:blipFill>
          <a:blip r:embed="rId3"/>
          <a:stretch/>
        </p:blipFill>
        <p:spPr bwMode="auto">
          <a:xfrm rot="0">
            <a:off x="2287983" y="1631155"/>
            <a:ext cx="7616029" cy="4569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/>
  <cp:revision>150</cp:revision>
  <dcterms:created xsi:type="dcterms:W3CDTF">2021-11-18T07:49:57Z</dcterms:created>
  <dcterms:modified xsi:type="dcterms:W3CDTF">2025-01-07T21:37:15Z</dcterms:modified>
</cp:coreProperties>
</file>