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6" r:id="rId2"/>
    <p:sldId id="305" r:id="rId3"/>
    <p:sldId id="291" r:id="rId4"/>
    <p:sldId id="316" r:id="rId5"/>
    <p:sldId id="317" r:id="rId6"/>
    <p:sldId id="318" r:id="rId7"/>
    <p:sldId id="320" r:id="rId8"/>
    <p:sldId id="258" r:id="rId9"/>
    <p:sldId id="261" r:id="rId10"/>
    <p:sldId id="323" r:id="rId11"/>
    <p:sldId id="328" r:id="rId12"/>
    <p:sldId id="324" r:id="rId13"/>
    <p:sldId id="322" r:id="rId14"/>
    <p:sldId id="325" r:id="rId15"/>
    <p:sldId id="329" r:id="rId16"/>
    <p:sldId id="330" r:id="rId17"/>
    <p:sldId id="332" r:id="rId18"/>
    <p:sldId id="333" r:id="rId19"/>
    <p:sldId id="334" r:id="rId20"/>
    <p:sldId id="340" r:id="rId21"/>
    <p:sldId id="336" r:id="rId22"/>
    <p:sldId id="337" r:id="rId23"/>
    <p:sldId id="338" r:id="rId24"/>
    <p:sldId id="342" r:id="rId25"/>
    <p:sldId id="339" r:id="rId26"/>
    <p:sldId id="341" r:id="rId27"/>
    <p:sldId id="343" r:id="rId28"/>
    <p:sldId id="344" r:id="rId29"/>
    <p:sldId id="331" r:id="rId30"/>
    <p:sldId id="347" r:id="rId31"/>
    <p:sldId id="345" r:id="rId32"/>
    <p:sldId id="349" r:id="rId33"/>
    <p:sldId id="350" r:id="rId34"/>
    <p:sldId id="372" r:id="rId35"/>
    <p:sldId id="371" r:id="rId36"/>
    <p:sldId id="352" r:id="rId37"/>
    <p:sldId id="353" r:id="rId38"/>
    <p:sldId id="354" r:id="rId39"/>
    <p:sldId id="355" r:id="rId40"/>
    <p:sldId id="359" r:id="rId41"/>
    <p:sldId id="356" r:id="rId42"/>
    <p:sldId id="358" r:id="rId43"/>
    <p:sldId id="292" r:id="rId44"/>
    <p:sldId id="360" r:id="rId45"/>
    <p:sldId id="361" r:id="rId46"/>
    <p:sldId id="364" r:id="rId47"/>
    <p:sldId id="365" r:id="rId48"/>
    <p:sldId id="362" r:id="rId49"/>
    <p:sldId id="363" r:id="rId50"/>
    <p:sldId id="370" r:id="rId51"/>
    <p:sldId id="366" r:id="rId52"/>
    <p:sldId id="367" r:id="rId53"/>
    <p:sldId id="369" r:id="rId54"/>
    <p:sldId id="368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3029" autoAdjust="0"/>
  </p:normalViewPr>
  <p:slideViewPr>
    <p:cSldViewPr>
      <p:cViewPr>
        <p:scale>
          <a:sx n="150" d="100"/>
          <a:sy n="150" d="100"/>
        </p:scale>
        <p:origin x="221" y="16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2D0A4-7EED-465F-9406-72082330A9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73613A4-0DA3-4FF9-B4DE-70D8CD58EAF4}">
      <dgm:prSet phldrT="[文本]"/>
      <dgm:spPr/>
      <dgm:t>
        <a:bodyPr/>
        <a:lstStyle/>
        <a:p>
          <a:r>
            <a:rPr lang="zh-CN" altLang="en-US" dirty="0"/>
            <a:t>获取全列名</a:t>
          </a:r>
        </a:p>
      </dgm:t>
    </dgm:pt>
    <dgm:pt modelId="{95C52AF0-F333-4B69-AC53-CFA7DAFE9660}" type="parTrans" cxnId="{CB87F4C2-2712-4AA4-871C-D47A5CB716A9}">
      <dgm:prSet/>
      <dgm:spPr/>
      <dgm:t>
        <a:bodyPr/>
        <a:lstStyle/>
        <a:p>
          <a:endParaRPr lang="zh-CN" altLang="en-US"/>
        </a:p>
      </dgm:t>
    </dgm:pt>
    <dgm:pt modelId="{DDEA61BA-8901-4E0B-9779-262E44E53456}" type="sibTrans" cxnId="{CB87F4C2-2712-4AA4-871C-D47A5CB716A9}">
      <dgm:prSet/>
      <dgm:spPr/>
      <dgm:t>
        <a:bodyPr/>
        <a:lstStyle/>
        <a:p>
          <a:endParaRPr lang="zh-CN" altLang="en-US"/>
        </a:p>
      </dgm:t>
    </dgm:pt>
    <dgm:pt modelId="{F1EC73D3-5CAF-4178-A4A4-23B248BB77AF}">
      <dgm:prSet phldrT="[文本]"/>
      <dgm:spPr/>
      <dgm:t>
        <a:bodyPr/>
        <a:lstStyle/>
        <a:p>
          <a:r>
            <a:rPr lang="zh-CN" altLang="en-US" dirty="0"/>
            <a:t>新增列标记数量</a:t>
          </a:r>
        </a:p>
      </dgm:t>
    </dgm:pt>
    <dgm:pt modelId="{249DDDAE-0F23-43EB-8E27-F4E6A4AF3D20}" type="parTrans" cxnId="{454FF35D-B598-41FB-B6E4-8D379F1E4A52}">
      <dgm:prSet/>
      <dgm:spPr/>
      <dgm:t>
        <a:bodyPr/>
        <a:lstStyle/>
        <a:p>
          <a:endParaRPr lang="zh-CN" altLang="en-US"/>
        </a:p>
      </dgm:t>
    </dgm:pt>
    <dgm:pt modelId="{2A996E4E-6877-4583-94F8-D74466FB8AB1}" type="sibTrans" cxnId="{454FF35D-B598-41FB-B6E4-8D379F1E4A52}">
      <dgm:prSet/>
      <dgm:spPr/>
      <dgm:t>
        <a:bodyPr/>
        <a:lstStyle/>
        <a:p>
          <a:endParaRPr lang="zh-CN" altLang="en-US"/>
        </a:p>
      </dgm:t>
    </dgm:pt>
    <dgm:pt modelId="{A0626FB3-558E-49D4-A29A-AE380DC7A668}">
      <dgm:prSet phldrT="[文本]"/>
      <dgm:spPr/>
      <dgm:t>
        <a:bodyPr/>
        <a:lstStyle/>
        <a:p>
          <a:r>
            <a:rPr lang="zh-CN" altLang="en-US" dirty="0"/>
            <a:t>重复项分组</a:t>
          </a:r>
        </a:p>
      </dgm:t>
    </dgm:pt>
    <dgm:pt modelId="{4097CF1A-B092-41EC-8B1A-703BFED833C3}" type="parTrans" cxnId="{44D1D717-1651-4FC0-ACED-9A017A519B18}">
      <dgm:prSet/>
      <dgm:spPr/>
      <dgm:t>
        <a:bodyPr/>
        <a:lstStyle/>
        <a:p>
          <a:endParaRPr lang="zh-CN" altLang="en-US"/>
        </a:p>
      </dgm:t>
    </dgm:pt>
    <dgm:pt modelId="{FED22149-4315-4DE0-9F24-E6C80DAB572A}" type="sibTrans" cxnId="{44D1D717-1651-4FC0-ACED-9A017A519B18}">
      <dgm:prSet/>
      <dgm:spPr/>
      <dgm:t>
        <a:bodyPr/>
        <a:lstStyle/>
        <a:p>
          <a:endParaRPr lang="zh-CN" altLang="en-US"/>
        </a:p>
      </dgm:t>
    </dgm:pt>
    <dgm:pt modelId="{54C66886-79D1-4FC0-9A63-0203AD94271A}">
      <dgm:prSet phldrT="[文本]"/>
      <dgm:spPr/>
      <dgm:t>
        <a:bodyPr/>
        <a:lstStyle/>
        <a:p>
          <a:r>
            <a:rPr lang="zh-CN" altLang="en-US" dirty="0"/>
            <a:t>拆分</a:t>
          </a:r>
          <a:r>
            <a:rPr lang="en-US" altLang="zh-CN" dirty="0"/>
            <a:t>index</a:t>
          </a:r>
          <a:endParaRPr lang="zh-CN" altLang="en-US" dirty="0"/>
        </a:p>
      </dgm:t>
    </dgm:pt>
    <dgm:pt modelId="{F03DF6F3-D69B-4525-BF72-8A577FED7FF5}" type="parTrans" cxnId="{D6F17D9F-6A5D-4397-934F-A4F18EFA3457}">
      <dgm:prSet/>
      <dgm:spPr/>
      <dgm:t>
        <a:bodyPr/>
        <a:lstStyle/>
        <a:p>
          <a:endParaRPr lang="zh-CN" altLang="en-US"/>
        </a:p>
      </dgm:t>
    </dgm:pt>
    <dgm:pt modelId="{343190D6-5D91-4F7E-8B69-E7604E149A0C}" type="sibTrans" cxnId="{D6F17D9F-6A5D-4397-934F-A4F18EFA3457}">
      <dgm:prSet/>
      <dgm:spPr/>
      <dgm:t>
        <a:bodyPr/>
        <a:lstStyle/>
        <a:p>
          <a:endParaRPr lang="zh-CN" altLang="en-US"/>
        </a:p>
      </dgm:t>
    </dgm:pt>
    <dgm:pt modelId="{48138A07-DD3D-4F10-BE42-0A1084181E9A}" type="pres">
      <dgm:prSet presAssocID="{0072D0A4-7EED-465F-9406-72082330A924}" presName="Name0" presStyleCnt="0">
        <dgm:presLayoutVars>
          <dgm:dir/>
          <dgm:animLvl val="lvl"/>
          <dgm:resizeHandles val="exact"/>
        </dgm:presLayoutVars>
      </dgm:prSet>
      <dgm:spPr/>
    </dgm:pt>
    <dgm:pt modelId="{0345F77F-F883-430D-A672-75DD54F74F42}" type="pres">
      <dgm:prSet presAssocID="{573613A4-0DA3-4FF9-B4DE-70D8CD58EAF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9204A71-5C3D-4EC9-93DB-CE61084295C6}" type="pres">
      <dgm:prSet presAssocID="{DDEA61BA-8901-4E0B-9779-262E44E53456}" presName="parTxOnlySpace" presStyleCnt="0"/>
      <dgm:spPr/>
    </dgm:pt>
    <dgm:pt modelId="{28759F65-32E4-46FE-B5FB-ED326B3887B7}" type="pres">
      <dgm:prSet presAssocID="{F1EC73D3-5CAF-4178-A4A4-23B248BB77A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9C2287-D542-45DA-AB19-D36E088BAE62}" type="pres">
      <dgm:prSet presAssocID="{2A996E4E-6877-4583-94F8-D74466FB8AB1}" presName="parTxOnlySpace" presStyleCnt="0"/>
      <dgm:spPr/>
    </dgm:pt>
    <dgm:pt modelId="{109E055D-BBC6-4F58-A420-3F75B355490B}" type="pres">
      <dgm:prSet presAssocID="{A0626FB3-558E-49D4-A29A-AE380DC7A66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C1A822-ABDD-4E8A-9427-0279FCA77CC0}" type="pres">
      <dgm:prSet presAssocID="{FED22149-4315-4DE0-9F24-E6C80DAB572A}" presName="parTxOnlySpace" presStyleCnt="0"/>
      <dgm:spPr/>
    </dgm:pt>
    <dgm:pt modelId="{0A0C4F3F-A66A-4A53-A0F6-1654486F1681}" type="pres">
      <dgm:prSet presAssocID="{54C66886-79D1-4FC0-9A63-0203AD94271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D1D717-1651-4FC0-ACED-9A017A519B18}" srcId="{0072D0A4-7EED-465F-9406-72082330A924}" destId="{A0626FB3-558E-49D4-A29A-AE380DC7A668}" srcOrd="2" destOrd="0" parTransId="{4097CF1A-B092-41EC-8B1A-703BFED833C3}" sibTransId="{FED22149-4315-4DE0-9F24-E6C80DAB572A}"/>
    <dgm:cxn modelId="{284CE520-FF3C-4475-AC43-F222633BEE3C}" type="presOf" srcId="{573613A4-0DA3-4FF9-B4DE-70D8CD58EAF4}" destId="{0345F77F-F883-430D-A672-75DD54F74F42}" srcOrd="0" destOrd="0" presId="urn:microsoft.com/office/officeart/2005/8/layout/chevron1"/>
    <dgm:cxn modelId="{454FF35D-B598-41FB-B6E4-8D379F1E4A52}" srcId="{0072D0A4-7EED-465F-9406-72082330A924}" destId="{F1EC73D3-5CAF-4178-A4A4-23B248BB77AF}" srcOrd="1" destOrd="0" parTransId="{249DDDAE-0F23-43EB-8E27-F4E6A4AF3D20}" sibTransId="{2A996E4E-6877-4583-94F8-D74466FB8AB1}"/>
    <dgm:cxn modelId="{E79D1951-C57B-4398-AF82-A0B906E6D7A3}" type="presOf" srcId="{A0626FB3-558E-49D4-A29A-AE380DC7A668}" destId="{109E055D-BBC6-4F58-A420-3F75B355490B}" srcOrd="0" destOrd="0" presId="urn:microsoft.com/office/officeart/2005/8/layout/chevron1"/>
    <dgm:cxn modelId="{D6F17D9F-6A5D-4397-934F-A4F18EFA3457}" srcId="{0072D0A4-7EED-465F-9406-72082330A924}" destId="{54C66886-79D1-4FC0-9A63-0203AD94271A}" srcOrd="3" destOrd="0" parTransId="{F03DF6F3-D69B-4525-BF72-8A577FED7FF5}" sibTransId="{343190D6-5D91-4F7E-8B69-E7604E149A0C}"/>
    <dgm:cxn modelId="{E9304BBE-3FAD-465A-8805-7BCFF831705F}" type="presOf" srcId="{54C66886-79D1-4FC0-9A63-0203AD94271A}" destId="{0A0C4F3F-A66A-4A53-A0F6-1654486F1681}" srcOrd="0" destOrd="0" presId="urn:microsoft.com/office/officeart/2005/8/layout/chevron1"/>
    <dgm:cxn modelId="{800CD6C0-F662-41CB-8C4C-3877EABE38FB}" type="presOf" srcId="{F1EC73D3-5CAF-4178-A4A4-23B248BB77AF}" destId="{28759F65-32E4-46FE-B5FB-ED326B3887B7}" srcOrd="0" destOrd="0" presId="urn:microsoft.com/office/officeart/2005/8/layout/chevron1"/>
    <dgm:cxn modelId="{CB87F4C2-2712-4AA4-871C-D47A5CB716A9}" srcId="{0072D0A4-7EED-465F-9406-72082330A924}" destId="{573613A4-0DA3-4FF9-B4DE-70D8CD58EAF4}" srcOrd="0" destOrd="0" parTransId="{95C52AF0-F333-4B69-AC53-CFA7DAFE9660}" sibTransId="{DDEA61BA-8901-4E0B-9779-262E44E53456}"/>
    <dgm:cxn modelId="{124BBEE8-E48F-47E8-B26B-7AC15A6CC3A1}" type="presOf" srcId="{0072D0A4-7EED-465F-9406-72082330A924}" destId="{48138A07-DD3D-4F10-BE42-0A1084181E9A}" srcOrd="0" destOrd="0" presId="urn:microsoft.com/office/officeart/2005/8/layout/chevron1"/>
    <dgm:cxn modelId="{290AA553-5DEC-4020-8C0C-F09505B26353}" type="presParOf" srcId="{48138A07-DD3D-4F10-BE42-0A1084181E9A}" destId="{0345F77F-F883-430D-A672-75DD54F74F42}" srcOrd="0" destOrd="0" presId="urn:microsoft.com/office/officeart/2005/8/layout/chevron1"/>
    <dgm:cxn modelId="{6EECE9D1-1336-4987-995D-C8FA311D7ED0}" type="presParOf" srcId="{48138A07-DD3D-4F10-BE42-0A1084181E9A}" destId="{E9204A71-5C3D-4EC9-93DB-CE61084295C6}" srcOrd="1" destOrd="0" presId="urn:microsoft.com/office/officeart/2005/8/layout/chevron1"/>
    <dgm:cxn modelId="{6A219081-6617-4DFE-A5AE-52C865CD76F0}" type="presParOf" srcId="{48138A07-DD3D-4F10-BE42-0A1084181E9A}" destId="{28759F65-32E4-46FE-B5FB-ED326B3887B7}" srcOrd="2" destOrd="0" presId="urn:microsoft.com/office/officeart/2005/8/layout/chevron1"/>
    <dgm:cxn modelId="{AC79A000-F790-4FE2-A502-E77DD7F4264A}" type="presParOf" srcId="{48138A07-DD3D-4F10-BE42-0A1084181E9A}" destId="{1D9C2287-D542-45DA-AB19-D36E088BAE62}" srcOrd="3" destOrd="0" presId="urn:microsoft.com/office/officeart/2005/8/layout/chevron1"/>
    <dgm:cxn modelId="{1D2F3A5B-4DFD-4026-B954-540FC3CCB5CF}" type="presParOf" srcId="{48138A07-DD3D-4F10-BE42-0A1084181E9A}" destId="{109E055D-BBC6-4F58-A420-3F75B355490B}" srcOrd="4" destOrd="0" presId="urn:microsoft.com/office/officeart/2005/8/layout/chevron1"/>
    <dgm:cxn modelId="{63C06976-0D43-4974-81BC-8F26580C8071}" type="presParOf" srcId="{48138A07-DD3D-4F10-BE42-0A1084181E9A}" destId="{61C1A822-ABDD-4E8A-9427-0279FCA77CC0}" srcOrd="5" destOrd="0" presId="urn:microsoft.com/office/officeart/2005/8/layout/chevron1"/>
    <dgm:cxn modelId="{C7474B3A-6E37-4F32-8B72-80050F1E2EF7}" type="presParOf" srcId="{48138A07-DD3D-4F10-BE42-0A1084181E9A}" destId="{0A0C4F3F-A66A-4A53-A0F6-1654486F168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2D0A4-7EED-465F-9406-72082330A9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73613A4-0DA3-4FF9-B4DE-70D8CD58EAF4}">
      <dgm:prSet phldrT="[文本]"/>
      <dgm:spPr/>
      <dgm:t>
        <a:bodyPr/>
        <a:lstStyle/>
        <a:p>
          <a:r>
            <a:rPr lang="zh-CN" altLang="en-US" dirty="0"/>
            <a:t>获取交集</a:t>
          </a:r>
        </a:p>
      </dgm:t>
    </dgm:pt>
    <dgm:pt modelId="{95C52AF0-F333-4B69-AC53-CFA7DAFE9660}" type="parTrans" cxnId="{CB87F4C2-2712-4AA4-871C-D47A5CB716A9}">
      <dgm:prSet/>
      <dgm:spPr/>
      <dgm:t>
        <a:bodyPr/>
        <a:lstStyle/>
        <a:p>
          <a:endParaRPr lang="zh-CN" altLang="en-US"/>
        </a:p>
      </dgm:t>
    </dgm:pt>
    <dgm:pt modelId="{DDEA61BA-8901-4E0B-9779-262E44E53456}" type="sibTrans" cxnId="{CB87F4C2-2712-4AA4-871C-D47A5CB716A9}">
      <dgm:prSet/>
      <dgm:spPr/>
      <dgm:t>
        <a:bodyPr/>
        <a:lstStyle/>
        <a:p>
          <a:endParaRPr lang="zh-CN" altLang="en-US"/>
        </a:p>
      </dgm:t>
    </dgm:pt>
    <dgm:pt modelId="{F1EC73D3-5CAF-4178-A4A4-23B248BB77AF}">
      <dgm:prSet phldrT="[文本]"/>
      <dgm:spPr/>
      <dgm:t>
        <a:bodyPr/>
        <a:lstStyle/>
        <a:p>
          <a:r>
            <a:rPr lang="zh-CN" altLang="en-US" dirty="0"/>
            <a:t>追加</a:t>
          </a:r>
        </a:p>
      </dgm:t>
    </dgm:pt>
    <dgm:pt modelId="{249DDDAE-0F23-43EB-8E27-F4E6A4AF3D20}" type="parTrans" cxnId="{454FF35D-B598-41FB-B6E4-8D379F1E4A52}">
      <dgm:prSet/>
      <dgm:spPr/>
      <dgm:t>
        <a:bodyPr/>
        <a:lstStyle/>
        <a:p>
          <a:endParaRPr lang="zh-CN" altLang="en-US"/>
        </a:p>
      </dgm:t>
    </dgm:pt>
    <dgm:pt modelId="{2A996E4E-6877-4583-94F8-D74466FB8AB1}" type="sibTrans" cxnId="{454FF35D-B598-41FB-B6E4-8D379F1E4A52}">
      <dgm:prSet/>
      <dgm:spPr/>
      <dgm:t>
        <a:bodyPr/>
        <a:lstStyle/>
        <a:p>
          <a:endParaRPr lang="zh-CN" altLang="en-US"/>
        </a:p>
      </dgm:t>
    </dgm:pt>
    <dgm:pt modelId="{A0626FB3-558E-49D4-A29A-AE380DC7A668}">
      <dgm:prSet phldrT="[文本]"/>
      <dgm:spPr/>
      <dgm:t>
        <a:bodyPr/>
        <a:lstStyle/>
        <a:p>
          <a:r>
            <a:rPr lang="zh-CN" altLang="en-US" dirty="0"/>
            <a:t>去重</a:t>
          </a:r>
        </a:p>
      </dgm:t>
    </dgm:pt>
    <dgm:pt modelId="{4097CF1A-B092-41EC-8B1A-703BFED833C3}" type="parTrans" cxnId="{44D1D717-1651-4FC0-ACED-9A017A519B18}">
      <dgm:prSet/>
      <dgm:spPr/>
      <dgm:t>
        <a:bodyPr/>
        <a:lstStyle/>
        <a:p>
          <a:endParaRPr lang="zh-CN" altLang="en-US"/>
        </a:p>
      </dgm:t>
    </dgm:pt>
    <dgm:pt modelId="{FED22149-4315-4DE0-9F24-E6C80DAB572A}" type="sibTrans" cxnId="{44D1D717-1651-4FC0-ACED-9A017A519B18}">
      <dgm:prSet/>
      <dgm:spPr/>
      <dgm:t>
        <a:bodyPr/>
        <a:lstStyle/>
        <a:p>
          <a:endParaRPr lang="zh-CN" altLang="en-US"/>
        </a:p>
      </dgm:t>
    </dgm:pt>
    <dgm:pt modelId="{48138A07-DD3D-4F10-BE42-0A1084181E9A}" type="pres">
      <dgm:prSet presAssocID="{0072D0A4-7EED-465F-9406-72082330A924}" presName="Name0" presStyleCnt="0">
        <dgm:presLayoutVars>
          <dgm:dir/>
          <dgm:animLvl val="lvl"/>
          <dgm:resizeHandles val="exact"/>
        </dgm:presLayoutVars>
      </dgm:prSet>
      <dgm:spPr/>
    </dgm:pt>
    <dgm:pt modelId="{0345F77F-F883-430D-A672-75DD54F74F42}" type="pres">
      <dgm:prSet presAssocID="{573613A4-0DA3-4FF9-B4DE-70D8CD58EA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9204A71-5C3D-4EC9-93DB-CE61084295C6}" type="pres">
      <dgm:prSet presAssocID="{DDEA61BA-8901-4E0B-9779-262E44E53456}" presName="parTxOnlySpace" presStyleCnt="0"/>
      <dgm:spPr/>
    </dgm:pt>
    <dgm:pt modelId="{28759F65-32E4-46FE-B5FB-ED326B3887B7}" type="pres">
      <dgm:prSet presAssocID="{F1EC73D3-5CAF-4178-A4A4-23B248BB77A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9C2287-D542-45DA-AB19-D36E088BAE62}" type="pres">
      <dgm:prSet presAssocID="{2A996E4E-6877-4583-94F8-D74466FB8AB1}" presName="parTxOnlySpace" presStyleCnt="0"/>
      <dgm:spPr/>
    </dgm:pt>
    <dgm:pt modelId="{109E055D-BBC6-4F58-A420-3F75B355490B}" type="pres">
      <dgm:prSet presAssocID="{A0626FB3-558E-49D4-A29A-AE380DC7A66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4D1D717-1651-4FC0-ACED-9A017A519B18}" srcId="{0072D0A4-7EED-465F-9406-72082330A924}" destId="{A0626FB3-558E-49D4-A29A-AE380DC7A668}" srcOrd="2" destOrd="0" parTransId="{4097CF1A-B092-41EC-8B1A-703BFED833C3}" sibTransId="{FED22149-4315-4DE0-9F24-E6C80DAB572A}"/>
    <dgm:cxn modelId="{284CE520-FF3C-4475-AC43-F222633BEE3C}" type="presOf" srcId="{573613A4-0DA3-4FF9-B4DE-70D8CD58EAF4}" destId="{0345F77F-F883-430D-A672-75DD54F74F42}" srcOrd="0" destOrd="0" presId="urn:microsoft.com/office/officeart/2005/8/layout/chevron1"/>
    <dgm:cxn modelId="{454FF35D-B598-41FB-B6E4-8D379F1E4A52}" srcId="{0072D0A4-7EED-465F-9406-72082330A924}" destId="{F1EC73D3-5CAF-4178-A4A4-23B248BB77AF}" srcOrd="1" destOrd="0" parTransId="{249DDDAE-0F23-43EB-8E27-F4E6A4AF3D20}" sibTransId="{2A996E4E-6877-4583-94F8-D74466FB8AB1}"/>
    <dgm:cxn modelId="{E79D1951-C57B-4398-AF82-A0B906E6D7A3}" type="presOf" srcId="{A0626FB3-558E-49D4-A29A-AE380DC7A668}" destId="{109E055D-BBC6-4F58-A420-3F75B355490B}" srcOrd="0" destOrd="0" presId="urn:microsoft.com/office/officeart/2005/8/layout/chevron1"/>
    <dgm:cxn modelId="{800CD6C0-F662-41CB-8C4C-3877EABE38FB}" type="presOf" srcId="{F1EC73D3-5CAF-4178-A4A4-23B248BB77AF}" destId="{28759F65-32E4-46FE-B5FB-ED326B3887B7}" srcOrd="0" destOrd="0" presId="urn:microsoft.com/office/officeart/2005/8/layout/chevron1"/>
    <dgm:cxn modelId="{CB87F4C2-2712-4AA4-871C-D47A5CB716A9}" srcId="{0072D0A4-7EED-465F-9406-72082330A924}" destId="{573613A4-0DA3-4FF9-B4DE-70D8CD58EAF4}" srcOrd="0" destOrd="0" parTransId="{95C52AF0-F333-4B69-AC53-CFA7DAFE9660}" sibTransId="{DDEA61BA-8901-4E0B-9779-262E44E53456}"/>
    <dgm:cxn modelId="{124BBEE8-E48F-47E8-B26B-7AC15A6CC3A1}" type="presOf" srcId="{0072D0A4-7EED-465F-9406-72082330A924}" destId="{48138A07-DD3D-4F10-BE42-0A1084181E9A}" srcOrd="0" destOrd="0" presId="urn:microsoft.com/office/officeart/2005/8/layout/chevron1"/>
    <dgm:cxn modelId="{290AA553-5DEC-4020-8C0C-F09505B26353}" type="presParOf" srcId="{48138A07-DD3D-4F10-BE42-0A1084181E9A}" destId="{0345F77F-F883-430D-A672-75DD54F74F42}" srcOrd="0" destOrd="0" presId="urn:microsoft.com/office/officeart/2005/8/layout/chevron1"/>
    <dgm:cxn modelId="{6EECE9D1-1336-4987-995D-C8FA311D7ED0}" type="presParOf" srcId="{48138A07-DD3D-4F10-BE42-0A1084181E9A}" destId="{E9204A71-5C3D-4EC9-93DB-CE61084295C6}" srcOrd="1" destOrd="0" presId="urn:microsoft.com/office/officeart/2005/8/layout/chevron1"/>
    <dgm:cxn modelId="{6A219081-6617-4DFE-A5AE-52C865CD76F0}" type="presParOf" srcId="{48138A07-DD3D-4F10-BE42-0A1084181E9A}" destId="{28759F65-32E4-46FE-B5FB-ED326B3887B7}" srcOrd="2" destOrd="0" presId="urn:microsoft.com/office/officeart/2005/8/layout/chevron1"/>
    <dgm:cxn modelId="{AC79A000-F790-4FE2-A502-E77DD7F4264A}" type="presParOf" srcId="{48138A07-DD3D-4F10-BE42-0A1084181E9A}" destId="{1D9C2287-D542-45DA-AB19-D36E088BAE62}" srcOrd="3" destOrd="0" presId="urn:microsoft.com/office/officeart/2005/8/layout/chevron1"/>
    <dgm:cxn modelId="{1D2F3A5B-4DFD-4026-B954-540FC3CCB5CF}" type="presParOf" srcId="{48138A07-DD3D-4F10-BE42-0A1084181E9A}" destId="{109E055D-BBC6-4F58-A420-3F75B355490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5F77F-F883-430D-A672-75DD54F74F42}">
      <dsp:nvSpPr>
        <dsp:cNvPr id="0" name=""/>
        <dsp:cNvSpPr/>
      </dsp:nvSpPr>
      <dsp:spPr>
        <a:xfrm>
          <a:off x="2826" y="344018"/>
          <a:ext cx="1645408" cy="65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获取全列名</a:t>
          </a:r>
        </a:p>
      </dsp:txBody>
      <dsp:txXfrm>
        <a:off x="331908" y="344018"/>
        <a:ext cx="987245" cy="658163"/>
      </dsp:txXfrm>
    </dsp:sp>
    <dsp:sp modelId="{28759F65-32E4-46FE-B5FB-ED326B3887B7}">
      <dsp:nvSpPr>
        <dsp:cNvPr id="0" name=""/>
        <dsp:cNvSpPr/>
      </dsp:nvSpPr>
      <dsp:spPr>
        <a:xfrm>
          <a:off x="1483694" y="344018"/>
          <a:ext cx="1645408" cy="65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新增列标记数量</a:t>
          </a:r>
        </a:p>
      </dsp:txBody>
      <dsp:txXfrm>
        <a:off x="1812776" y="344018"/>
        <a:ext cx="987245" cy="658163"/>
      </dsp:txXfrm>
    </dsp:sp>
    <dsp:sp modelId="{109E055D-BBC6-4F58-A420-3F75B355490B}">
      <dsp:nvSpPr>
        <dsp:cNvPr id="0" name=""/>
        <dsp:cNvSpPr/>
      </dsp:nvSpPr>
      <dsp:spPr>
        <a:xfrm>
          <a:off x="2964562" y="344018"/>
          <a:ext cx="1645408" cy="65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重复项分组</a:t>
          </a:r>
        </a:p>
      </dsp:txBody>
      <dsp:txXfrm>
        <a:off x="3293644" y="344018"/>
        <a:ext cx="987245" cy="658163"/>
      </dsp:txXfrm>
    </dsp:sp>
    <dsp:sp modelId="{0A0C4F3F-A66A-4A53-A0F6-1654486F1681}">
      <dsp:nvSpPr>
        <dsp:cNvPr id="0" name=""/>
        <dsp:cNvSpPr/>
      </dsp:nvSpPr>
      <dsp:spPr>
        <a:xfrm>
          <a:off x="4445430" y="344018"/>
          <a:ext cx="1645408" cy="65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拆分</a:t>
          </a:r>
          <a:r>
            <a:rPr lang="en-US" altLang="zh-CN" sz="1700" kern="1200" dirty="0"/>
            <a:t>index</a:t>
          </a:r>
          <a:endParaRPr lang="zh-CN" altLang="en-US" sz="1700" kern="1200" dirty="0"/>
        </a:p>
      </dsp:txBody>
      <dsp:txXfrm>
        <a:off x="4774512" y="344018"/>
        <a:ext cx="987245" cy="658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5F77F-F883-430D-A672-75DD54F74F42}">
      <dsp:nvSpPr>
        <dsp:cNvPr id="0" name=""/>
        <dsp:cNvSpPr/>
      </dsp:nvSpPr>
      <dsp:spPr>
        <a:xfrm>
          <a:off x="1587" y="0"/>
          <a:ext cx="1934570" cy="583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获取交集</a:t>
          </a:r>
        </a:p>
      </dsp:txBody>
      <dsp:txXfrm>
        <a:off x="293237" y="0"/>
        <a:ext cx="1351271" cy="583299"/>
      </dsp:txXfrm>
    </dsp:sp>
    <dsp:sp modelId="{28759F65-32E4-46FE-B5FB-ED326B3887B7}">
      <dsp:nvSpPr>
        <dsp:cNvPr id="0" name=""/>
        <dsp:cNvSpPr/>
      </dsp:nvSpPr>
      <dsp:spPr>
        <a:xfrm>
          <a:off x="1742701" y="0"/>
          <a:ext cx="1934570" cy="583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追加</a:t>
          </a:r>
        </a:p>
      </dsp:txBody>
      <dsp:txXfrm>
        <a:off x="2034351" y="0"/>
        <a:ext cx="1351271" cy="583299"/>
      </dsp:txXfrm>
    </dsp:sp>
    <dsp:sp modelId="{109E055D-BBC6-4F58-A420-3F75B355490B}">
      <dsp:nvSpPr>
        <dsp:cNvPr id="0" name=""/>
        <dsp:cNvSpPr/>
      </dsp:nvSpPr>
      <dsp:spPr>
        <a:xfrm>
          <a:off x="3483814" y="0"/>
          <a:ext cx="1934570" cy="583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去重</a:t>
          </a:r>
        </a:p>
      </dsp:txBody>
      <dsp:txXfrm>
        <a:off x="3775464" y="0"/>
        <a:ext cx="1351271" cy="58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6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747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98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84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46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45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5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21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99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50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62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72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559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436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213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1219E7E-A2C2-4196-9306-0BFEA06D430C}" type="datetime1">
              <a:rPr lang="zh-CN" altLang="en-US" smtClean="0"/>
              <a:pPr/>
              <a:t>2018/6/28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BFD535-B0C8-4E26-9AB8-0548817A0438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92089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35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1219E7E-A2C2-4196-9306-0BFEA06D430C}" type="datetime1">
              <a:rPr lang="zh-CN" altLang="en-US" smtClean="0"/>
              <a:pPr/>
              <a:t>2018/6/28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BFD535-B0C8-4E26-9AB8-0548817A0438}" type="slidenum">
              <a:rPr lang="zh-CN" altLang="en-US" smtClean="0"/>
              <a:pPr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5670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47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30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6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040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717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26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828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1219E7E-A2C2-4196-9306-0BFEA06D430C}" type="datetime1">
              <a:rPr lang="zh-CN" altLang="en-US" smtClean="0"/>
              <a:pPr/>
              <a:t>2018/6/28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BFD535-B0C8-4E26-9AB8-0548817A0438}" type="slidenum">
              <a:rPr lang="zh-CN" altLang="en-US" smtClean="0"/>
              <a:pPr/>
              <a:t>38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00443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591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103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926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049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6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2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303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511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9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330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92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998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0579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4786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92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3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63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2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3431BBA-06B7-49EE-9491-95710E4E16CD}" type="datetime1">
              <a:rPr lang="zh-CN" altLang="en-US"/>
              <a:pPr/>
              <a:t>2018/6/28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AFA182AA-6955-4647-B134-B8C44E715F85}" type="slidenum">
              <a:rPr lang="zh-CN" altLang="en-US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5000">
        <p14:vortex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8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64.png"/><Relationship Id="rId10" Type="http://schemas.microsoft.com/office/2007/relationships/diagramDrawing" Target="../diagrams/drawing1.xml"/><Relationship Id="rId4" Type="http://schemas.openxmlformats.org/officeDocument/2006/relationships/image" Target="../media/image63.png"/><Relationship Id="rId9" Type="http://schemas.openxmlformats.org/officeDocument/2006/relationships/diagramColors" Target="../diagrams/colors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api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7" name="Rounded Rectangle 86"/>
          <p:cNvSpPr/>
          <p:nvPr/>
        </p:nvSpPr>
        <p:spPr>
          <a:xfrm rot="754689">
            <a:off x="-276830" y="3912812"/>
            <a:ext cx="4523149" cy="4523149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" name="Rounded Rectangle 85"/>
          <p:cNvSpPr/>
          <p:nvPr/>
        </p:nvSpPr>
        <p:spPr>
          <a:xfrm rot="20700000">
            <a:off x="2924768" y="3764674"/>
            <a:ext cx="4328177" cy="4328177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Rounded Rectangle 10"/>
          <p:cNvSpPr/>
          <p:nvPr/>
        </p:nvSpPr>
        <p:spPr>
          <a:xfrm rot="754689">
            <a:off x="1134677" y="4955015"/>
            <a:ext cx="4523149" cy="4523149"/>
          </a:xfrm>
          <a:prstGeom prst="roundRect">
            <a:avLst>
              <a:gd name="adj" fmla="val 3759"/>
            </a:avLst>
          </a:prstGeom>
          <a:noFill/>
          <a:ln w="6350">
            <a:gradFill>
              <a:gsLst>
                <a:gs pos="0">
                  <a:schemeClr val="bg1">
                    <a:alpha val="61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连接符 19"/>
          <p:cNvCxnSpPr/>
          <p:nvPr/>
        </p:nvCxnSpPr>
        <p:spPr>
          <a:xfrm>
            <a:off x="1676400" y="2131504"/>
            <a:ext cx="59097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9697" y="1362063"/>
            <a:ext cx="7442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err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sym typeface="微软雅黑" pitchFamily="34" charset="-122"/>
              </a:rPr>
              <a:t>DataFrame</a:t>
            </a:r>
            <a:r>
              <a:rPr lang="zh-CN" altLang="en-US" sz="4400" b="1" dirty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sym typeface="微软雅黑" pitchFamily="34" charset="-122"/>
              </a:rPr>
              <a:t>操作</a:t>
            </a: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1828800" y="2327782"/>
            <a:ext cx="55684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dirty="0" err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sym typeface="微软雅黑" pitchFamily="34" charset="-122"/>
              </a:rPr>
              <a:t>Pandas.DataFrame</a:t>
            </a:r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sym typeface="微软雅黑" pitchFamily="34" charset="-122"/>
              </a:rPr>
              <a:t>的简单介绍及部分操作汇总</a:t>
            </a:r>
          </a:p>
        </p:txBody>
      </p:sp>
      <p:sp>
        <p:nvSpPr>
          <p:cNvPr id="13" name="Rounded Rectangle 86"/>
          <p:cNvSpPr/>
          <p:nvPr/>
        </p:nvSpPr>
        <p:spPr>
          <a:xfrm rot="754689">
            <a:off x="3380823" y="4311275"/>
            <a:ext cx="4523149" cy="4523149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Rounded Rectangle 85"/>
          <p:cNvSpPr/>
          <p:nvPr/>
        </p:nvSpPr>
        <p:spPr>
          <a:xfrm rot="20700000">
            <a:off x="5867364" y="4064446"/>
            <a:ext cx="4328177" cy="4328177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Rounded Rectangle 10"/>
          <p:cNvSpPr/>
          <p:nvPr/>
        </p:nvSpPr>
        <p:spPr>
          <a:xfrm rot="754689">
            <a:off x="4077273" y="5254787"/>
            <a:ext cx="4523149" cy="4523149"/>
          </a:xfrm>
          <a:prstGeom prst="roundRect">
            <a:avLst>
              <a:gd name="adj" fmla="val 3759"/>
            </a:avLst>
          </a:prstGeom>
          <a:noFill/>
          <a:ln w="6350">
            <a:gradFill>
              <a:gsLst>
                <a:gs pos="0">
                  <a:schemeClr val="bg1">
                    <a:alpha val="61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4417D9-BB70-44B2-8FA9-9592292F7297}"/>
              </a:ext>
            </a:extLst>
          </p:cNvPr>
          <p:cNvSpPr txBox="1"/>
          <p:nvPr/>
        </p:nvSpPr>
        <p:spPr>
          <a:xfrm>
            <a:off x="5380996" y="3333750"/>
            <a:ext cx="286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汇报人：李宝杰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时间：</a:t>
            </a:r>
            <a:r>
              <a:rPr lang="en-US" altLang="zh-CN" dirty="0">
                <a:solidFill>
                  <a:schemeClr val="bg1"/>
                </a:solidFill>
              </a:rPr>
              <a:t>2018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06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30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99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35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6" grpId="0" animBg="1"/>
      <p:bldP spid="86" grpId="1" animBg="1"/>
      <p:bldP spid="11" grpId="0" animBg="1"/>
      <p:bldP spid="11" grpId="1" animBg="1"/>
      <p:bldP spid="21" grpId="0"/>
      <p:bldP spid="2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46766" y="1394395"/>
            <a:ext cx="4616335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ym typeface="Gill Sans" charset="0"/>
              </a:rPr>
              <a:t>DataFrame</a:t>
            </a:r>
            <a:r>
              <a:rPr lang="zh-CN" altLang="en-US" dirty="0">
                <a:sym typeface="Gill Sans" charset="0"/>
              </a:rPr>
              <a:t>是一个表格型数据结构，它含有一组有序的列，每列可以是不同的值类型。</a:t>
            </a:r>
            <a:r>
              <a:rPr lang="en-US" altLang="zh-CN" dirty="0" err="1">
                <a:sym typeface="Gill Sans" charset="0"/>
              </a:rPr>
              <a:t>DataFrame</a:t>
            </a:r>
            <a:r>
              <a:rPr lang="zh-CN" altLang="en-US" dirty="0">
                <a:sym typeface="Gill Sans" charset="0"/>
              </a:rPr>
              <a:t>既可以有行索引，也可以有列索引。</a:t>
            </a:r>
            <a:endParaRPr lang="en-US" altLang="zh-CN" dirty="0"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ym typeface="Gill Sans" charset="0"/>
              </a:rPr>
              <a:t>DataFrame</a:t>
            </a:r>
            <a:r>
              <a:rPr lang="zh-CN" altLang="en-US" dirty="0">
                <a:sym typeface="Gill Sans" charset="0"/>
              </a:rPr>
              <a:t>中面向行和列的操作基本上是平衡的</a:t>
            </a:r>
            <a:r>
              <a:rPr lang="zh-CN" altLang="en-US" dirty="0">
                <a:sym typeface="Lato Light" charset="0"/>
              </a:rPr>
              <a:t>。</a:t>
            </a:r>
            <a:endParaRPr lang="en-US" altLang="zh-CN" dirty="0">
              <a:sym typeface="Lato Light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ym typeface="Lato Light" charset="0"/>
              </a:rPr>
              <a:t>虽然</a:t>
            </a:r>
            <a:r>
              <a:rPr lang="en-US" altLang="zh-CN" dirty="0" err="1">
                <a:sym typeface="Lato Light" charset="0"/>
              </a:rPr>
              <a:t>DatFrame</a:t>
            </a:r>
            <a:r>
              <a:rPr lang="zh-CN" altLang="en-US" dirty="0">
                <a:sym typeface="Lato Light" charset="0"/>
              </a:rPr>
              <a:t>是以二维结构保存数据的，但仍可以轻松的表示为更高维度的数据。</a:t>
            </a:r>
            <a:endParaRPr lang="en-US" altLang="zh-CN" dirty="0">
              <a:sym typeface="Lato Light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80898" y="1286019"/>
            <a:ext cx="3198407" cy="319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93192" y="205153"/>
            <a:ext cx="7875345" cy="311600"/>
            <a:chOff x="152400" y="168088"/>
            <a:chExt cx="7875345" cy="311600"/>
          </a:xfrm>
        </p:grpSpPr>
        <p:sp>
          <p:nvSpPr>
            <p:cNvPr id="16" name="矩形 1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251483" y="168088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8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6" y="632134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39620" y="1689363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33600" y="3181350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926237" y="130407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32406" y="3039433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2"/>
          <p:cNvSpPr txBox="1"/>
          <p:nvPr/>
        </p:nvSpPr>
        <p:spPr>
          <a:xfrm>
            <a:off x="3082577" y="628046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不含行索引</a:t>
            </a:r>
          </a:p>
        </p:txBody>
      </p:sp>
      <p:sp>
        <p:nvSpPr>
          <p:cNvPr id="15" name="文本框 44"/>
          <p:cNvSpPr txBox="1"/>
          <p:nvPr/>
        </p:nvSpPr>
        <p:spPr>
          <a:xfrm>
            <a:off x="3161713" y="1559157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不含列索引</a:t>
            </a:r>
          </a:p>
        </p:txBody>
      </p:sp>
      <p:sp>
        <p:nvSpPr>
          <p:cNvPr id="17" name="文本框 46"/>
          <p:cNvSpPr txBox="1"/>
          <p:nvPr/>
        </p:nvSpPr>
        <p:spPr>
          <a:xfrm>
            <a:off x="3150506" y="3039433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全集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1" y="1618551"/>
            <a:ext cx="1217495" cy="236893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21" name="矩形 2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3153212" y="172485"/>
              <a:ext cx="21313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的表现形式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BBAC2071-08A8-4320-8D4C-BB3B5B625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713" y="3391170"/>
            <a:ext cx="4762745" cy="5397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603753-6206-44FA-8228-5F9412500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935" y="940236"/>
            <a:ext cx="4762745" cy="6096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0540F5-2074-4380-8F97-4826BD796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713" y="1932304"/>
            <a:ext cx="4762745" cy="539778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620BE02-2AF4-424D-9B45-400E0DE664DB}"/>
              </a:ext>
            </a:extLst>
          </p:cNvPr>
          <p:cNvCxnSpPr/>
          <p:nvPr/>
        </p:nvCxnSpPr>
        <p:spPr>
          <a:xfrm flipV="1">
            <a:off x="1259432" y="2171754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867215F-661F-4F76-AE42-1FF93E8EB976}"/>
              </a:ext>
            </a:extLst>
          </p:cNvPr>
          <p:cNvCxnSpPr/>
          <p:nvPr/>
        </p:nvCxnSpPr>
        <p:spPr>
          <a:xfrm>
            <a:off x="870528" y="3804801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C8B1E98-7AFE-4C8C-A09B-BBCF3CBDB76C}"/>
              </a:ext>
            </a:extLst>
          </p:cNvPr>
          <p:cNvSpPr/>
          <p:nvPr/>
        </p:nvSpPr>
        <p:spPr>
          <a:xfrm>
            <a:off x="1952848" y="4158482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HK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6">
            <a:extLst>
              <a:ext uri="{FF2B5EF4-FFF2-40B4-BE49-F238E27FC236}">
                <a16:creationId xmlns:a16="http://schemas.microsoft.com/office/drawing/2014/main" id="{7F64E966-1F5B-4DAD-8D41-0ACA19BB2AED}"/>
              </a:ext>
            </a:extLst>
          </p:cNvPr>
          <p:cNvSpPr txBox="1"/>
          <p:nvPr/>
        </p:nvSpPr>
        <p:spPr>
          <a:xfrm>
            <a:off x="3145536" y="4098019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全不含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F0841-D9B2-4395-A1F2-F20D1F48F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536" y="4477801"/>
            <a:ext cx="476909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183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15" grpId="0"/>
      <p:bldP spid="1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" y="2156657"/>
            <a:ext cx="2142659" cy="167232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60062"/>
            <a:endParaRPr lang="zh-CN" altLang="en-US" sz="1693">
              <a:ea typeface="宋体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" y="2441847"/>
            <a:ext cx="4144961" cy="16723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60062"/>
            <a:endParaRPr lang="zh-CN" altLang="en-US" sz="1693">
              <a:ea typeface="宋体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" y="2740475"/>
            <a:ext cx="6484715" cy="167232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60062"/>
            <a:endParaRPr lang="zh-CN" altLang="en-US" sz="1693">
              <a:ea typeface="宋体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" y="3022680"/>
            <a:ext cx="4683986" cy="1657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60062"/>
            <a:endParaRPr lang="zh-CN" altLang="en-US" sz="1693">
              <a:ea typeface="宋体" charset="-122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" y="3325787"/>
            <a:ext cx="2657792" cy="16574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60062"/>
            <a:endParaRPr lang="zh-CN" altLang="en-US" sz="1693">
              <a:ea typeface="宋体" charset="-122"/>
            </a:endParaRPr>
          </a:p>
        </p:txBody>
      </p:sp>
      <p:grpSp>
        <p:nvGrpSpPr>
          <p:cNvPr id="95267" name="Group 35"/>
          <p:cNvGrpSpPr>
            <a:grpSpLocks/>
          </p:cNvGrpSpPr>
          <p:nvPr/>
        </p:nvGrpSpPr>
        <p:grpSpPr bwMode="auto">
          <a:xfrm>
            <a:off x="1590197" y="1217471"/>
            <a:ext cx="1104925" cy="1106419"/>
            <a:chOff x="1065" y="794"/>
            <a:chExt cx="740" cy="741"/>
          </a:xfrm>
          <a:solidFill>
            <a:schemeClr val="accent4"/>
          </a:solidFill>
        </p:grpSpPr>
        <p:sp>
          <p:nvSpPr>
            <p:cNvPr id="60443" name="Freeform 6"/>
            <p:cNvSpPr>
              <a:spLocks noEditPoints="1"/>
            </p:cNvSpPr>
            <p:nvPr/>
          </p:nvSpPr>
          <p:spPr bwMode="auto">
            <a:xfrm>
              <a:off x="1065" y="794"/>
              <a:ext cx="740" cy="741"/>
            </a:xfrm>
            <a:custGeom>
              <a:avLst/>
              <a:gdLst>
                <a:gd name="T0" fmla="*/ 31107 w 2222"/>
                <a:gd name="T1" fmla="*/ 0 h 2222"/>
                <a:gd name="T2" fmla="*/ 62215 w 2222"/>
                <a:gd name="T3" fmla="*/ 31233 h 2222"/>
                <a:gd name="T4" fmla="*/ 31107 w 2222"/>
                <a:gd name="T5" fmla="*/ 62467 h 2222"/>
                <a:gd name="T6" fmla="*/ 0 w 2222"/>
                <a:gd name="T7" fmla="*/ 31233 h 2222"/>
                <a:gd name="T8" fmla="*/ 31107 w 2222"/>
                <a:gd name="T9" fmla="*/ 0 h 2222"/>
                <a:gd name="T10" fmla="*/ 31107 w 2222"/>
                <a:gd name="T11" fmla="*/ 9418 h 2222"/>
                <a:gd name="T12" fmla="*/ 52807 w 2222"/>
                <a:gd name="T13" fmla="*/ 31233 h 2222"/>
                <a:gd name="T14" fmla="*/ 31107 w 2222"/>
                <a:gd name="T15" fmla="*/ 53049 h 2222"/>
                <a:gd name="T16" fmla="*/ 9380 w 2222"/>
                <a:gd name="T17" fmla="*/ 31233 h 2222"/>
                <a:gd name="T18" fmla="*/ 31107 w 2222"/>
                <a:gd name="T19" fmla="*/ 9418 h 2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22"/>
                <a:gd name="T31" fmla="*/ 0 h 2222"/>
                <a:gd name="T32" fmla="*/ 2222 w 2222"/>
                <a:gd name="T33" fmla="*/ 2222 h 2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22" h="2222">
                  <a:moveTo>
                    <a:pt x="1111" y="0"/>
                  </a:moveTo>
                  <a:cubicBezTo>
                    <a:pt x="1724" y="0"/>
                    <a:pt x="2222" y="497"/>
                    <a:pt x="2222" y="1111"/>
                  </a:cubicBezTo>
                  <a:cubicBezTo>
                    <a:pt x="2222" y="1724"/>
                    <a:pt x="1724" y="2222"/>
                    <a:pt x="1111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1" y="0"/>
                  </a:cubicBezTo>
                  <a:close/>
                  <a:moveTo>
                    <a:pt x="1111" y="335"/>
                  </a:moveTo>
                  <a:cubicBezTo>
                    <a:pt x="1539" y="335"/>
                    <a:pt x="1886" y="683"/>
                    <a:pt x="1886" y="1111"/>
                  </a:cubicBezTo>
                  <a:cubicBezTo>
                    <a:pt x="1886" y="1539"/>
                    <a:pt x="1539" y="1887"/>
                    <a:pt x="1111" y="1887"/>
                  </a:cubicBezTo>
                  <a:cubicBezTo>
                    <a:pt x="682" y="1887"/>
                    <a:pt x="335" y="1539"/>
                    <a:pt x="335" y="1111"/>
                  </a:cubicBezTo>
                  <a:cubicBezTo>
                    <a:pt x="335" y="683"/>
                    <a:pt x="682" y="335"/>
                    <a:pt x="1111" y="3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693"/>
            </a:p>
          </p:txBody>
        </p:sp>
        <p:sp>
          <p:nvSpPr>
            <p:cNvPr id="60444" name="TextBox 11"/>
            <p:cNvSpPr txBox="1">
              <a:spLocks noChangeArrowheads="1"/>
            </p:cNvSpPr>
            <p:nvPr/>
          </p:nvSpPr>
          <p:spPr bwMode="auto">
            <a:xfrm>
              <a:off x="1248" y="975"/>
              <a:ext cx="3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860062"/>
              <a:r>
                <a:rPr lang="zh-CN" altLang="en-US" sz="1599" dirty="0">
                  <a:solidFill>
                    <a:srgbClr val="808080"/>
                  </a:solidFill>
                  <a:latin typeface="微软雅黑" pitchFamily="34" charset="-122"/>
                </a:rPr>
                <a:t>创建</a:t>
              </a:r>
            </a:p>
          </p:txBody>
        </p:sp>
      </p:grp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3580554" y="1502662"/>
            <a:ext cx="1104925" cy="1106417"/>
            <a:chOff x="2398" y="985"/>
            <a:chExt cx="740" cy="741"/>
          </a:xfrm>
          <a:solidFill>
            <a:schemeClr val="accent3"/>
          </a:solidFill>
        </p:grpSpPr>
        <p:sp>
          <p:nvSpPr>
            <p:cNvPr id="60441" name="Freeform 7"/>
            <p:cNvSpPr>
              <a:spLocks noEditPoints="1"/>
            </p:cNvSpPr>
            <p:nvPr/>
          </p:nvSpPr>
          <p:spPr bwMode="auto">
            <a:xfrm>
              <a:off x="2398" y="985"/>
              <a:ext cx="740" cy="741"/>
            </a:xfrm>
            <a:custGeom>
              <a:avLst/>
              <a:gdLst>
                <a:gd name="T0" fmla="*/ 31107 w 2222"/>
                <a:gd name="T1" fmla="*/ 0 h 2222"/>
                <a:gd name="T2" fmla="*/ 62215 w 2222"/>
                <a:gd name="T3" fmla="*/ 31233 h 2222"/>
                <a:gd name="T4" fmla="*/ 31107 w 2222"/>
                <a:gd name="T5" fmla="*/ 62467 h 2222"/>
                <a:gd name="T6" fmla="*/ 0 w 2222"/>
                <a:gd name="T7" fmla="*/ 31233 h 2222"/>
                <a:gd name="T8" fmla="*/ 31107 w 2222"/>
                <a:gd name="T9" fmla="*/ 0 h 2222"/>
                <a:gd name="T10" fmla="*/ 31107 w 2222"/>
                <a:gd name="T11" fmla="*/ 9446 h 2222"/>
                <a:gd name="T12" fmla="*/ 52835 w 2222"/>
                <a:gd name="T13" fmla="*/ 31233 h 2222"/>
                <a:gd name="T14" fmla="*/ 31107 w 2222"/>
                <a:gd name="T15" fmla="*/ 53049 h 2222"/>
                <a:gd name="T16" fmla="*/ 9408 w 2222"/>
                <a:gd name="T17" fmla="*/ 31233 h 2222"/>
                <a:gd name="T18" fmla="*/ 31107 w 2222"/>
                <a:gd name="T19" fmla="*/ 9446 h 2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22"/>
                <a:gd name="T31" fmla="*/ 0 h 2222"/>
                <a:gd name="T32" fmla="*/ 2222 w 2222"/>
                <a:gd name="T33" fmla="*/ 2222 h 2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22" h="2222">
                  <a:moveTo>
                    <a:pt x="1111" y="0"/>
                  </a:moveTo>
                  <a:cubicBezTo>
                    <a:pt x="1725" y="0"/>
                    <a:pt x="2222" y="498"/>
                    <a:pt x="2222" y="1111"/>
                  </a:cubicBezTo>
                  <a:cubicBezTo>
                    <a:pt x="2222" y="1725"/>
                    <a:pt x="1725" y="2222"/>
                    <a:pt x="1111" y="2222"/>
                  </a:cubicBezTo>
                  <a:cubicBezTo>
                    <a:pt x="498" y="2222"/>
                    <a:pt x="0" y="1725"/>
                    <a:pt x="0" y="1111"/>
                  </a:cubicBezTo>
                  <a:cubicBezTo>
                    <a:pt x="0" y="498"/>
                    <a:pt x="498" y="0"/>
                    <a:pt x="1111" y="0"/>
                  </a:cubicBezTo>
                  <a:close/>
                  <a:moveTo>
                    <a:pt x="1111" y="336"/>
                  </a:moveTo>
                  <a:cubicBezTo>
                    <a:pt x="1540" y="336"/>
                    <a:pt x="1887" y="683"/>
                    <a:pt x="1887" y="1111"/>
                  </a:cubicBezTo>
                  <a:cubicBezTo>
                    <a:pt x="1887" y="1540"/>
                    <a:pt x="1540" y="1887"/>
                    <a:pt x="1111" y="1887"/>
                  </a:cubicBezTo>
                  <a:cubicBezTo>
                    <a:pt x="683" y="1887"/>
                    <a:pt x="336" y="1540"/>
                    <a:pt x="336" y="1111"/>
                  </a:cubicBezTo>
                  <a:cubicBezTo>
                    <a:pt x="336" y="683"/>
                    <a:pt x="683" y="336"/>
                    <a:pt x="1111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693"/>
            </a:p>
          </p:txBody>
        </p:sp>
        <p:sp>
          <p:nvSpPr>
            <p:cNvPr id="60442" name="TextBox 14"/>
            <p:cNvSpPr txBox="1">
              <a:spLocks noChangeArrowheads="1"/>
            </p:cNvSpPr>
            <p:nvPr/>
          </p:nvSpPr>
          <p:spPr bwMode="auto">
            <a:xfrm>
              <a:off x="2577" y="1157"/>
              <a:ext cx="3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860062"/>
              <a:r>
                <a:rPr lang="zh-CN" altLang="en-US" sz="1599" dirty="0">
                  <a:solidFill>
                    <a:srgbClr val="808080"/>
                  </a:solidFill>
                  <a:latin typeface="微软雅黑" pitchFamily="34" charset="-122"/>
                </a:rPr>
                <a:t>属性</a:t>
              </a:r>
            </a:p>
          </p:txBody>
        </p:sp>
      </p:grpSp>
      <p:grpSp>
        <p:nvGrpSpPr>
          <p:cNvPr id="95269" name="Group 37"/>
          <p:cNvGrpSpPr>
            <a:grpSpLocks/>
          </p:cNvGrpSpPr>
          <p:nvPr/>
        </p:nvGrpSpPr>
        <p:grpSpPr bwMode="auto">
          <a:xfrm>
            <a:off x="5932254" y="1802783"/>
            <a:ext cx="1106417" cy="1104925"/>
            <a:chOff x="3973" y="1186"/>
            <a:chExt cx="741" cy="740"/>
          </a:xfrm>
          <a:solidFill>
            <a:schemeClr val="accent4"/>
          </a:solidFill>
        </p:grpSpPr>
        <p:sp>
          <p:nvSpPr>
            <p:cNvPr id="60439" name="Freeform 8"/>
            <p:cNvSpPr>
              <a:spLocks noEditPoints="1"/>
            </p:cNvSpPr>
            <p:nvPr/>
          </p:nvSpPr>
          <p:spPr bwMode="auto">
            <a:xfrm>
              <a:off x="3973" y="1186"/>
              <a:ext cx="741" cy="740"/>
            </a:xfrm>
            <a:custGeom>
              <a:avLst/>
              <a:gdLst>
                <a:gd name="T0" fmla="*/ 31262 w 2221"/>
                <a:gd name="T1" fmla="*/ 0 h 2222"/>
                <a:gd name="T2" fmla="*/ 62552 w 2221"/>
                <a:gd name="T3" fmla="*/ 31078 h 2222"/>
                <a:gd name="T4" fmla="*/ 31262 w 2221"/>
                <a:gd name="T5" fmla="*/ 62156 h 2222"/>
                <a:gd name="T6" fmla="*/ 0 w 2221"/>
                <a:gd name="T7" fmla="*/ 31078 h 2222"/>
                <a:gd name="T8" fmla="*/ 31262 w 2221"/>
                <a:gd name="T9" fmla="*/ 0 h 2222"/>
                <a:gd name="T10" fmla="*/ 31262 w 2221"/>
                <a:gd name="T11" fmla="*/ 9371 h 2222"/>
                <a:gd name="T12" fmla="*/ 53117 w 2221"/>
                <a:gd name="T13" fmla="*/ 31078 h 2222"/>
                <a:gd name="T14" fmla="*/ 31262 w 2221"/>
                <a:gd name="T15" fmla="*/ 52757 h 2222"/>
                <a:gd name="T16" fmla="*/ 9435 w 2221"/>
                <a:gd name="T17" fmla="*/ 31078 h 2222"/>
                <a:gd name="T18" fmla="*/ 31262 w 2221"/>
                <a:gd name="T19" fmla="*/ 9371 h 2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21"/>
                <a:gd name="T31" fmla="*/ 0 h 2222"/>
                <a:gd name="T32" fmla="*/ 2221 w 2221"/>
                <a:gd name="T33" fmla="*/ 2222 h 2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21" h="2222">
                  <a:moveTo>
                    <a:pt x="1110" y="0"/>
                  </a:moveTo>
                  <a:cubicBezTo>
                    <a:pt x="1724" y="0"/>
                    <a:pt x="2221" y="497"/>
                    <a:pt x="2221" y="1111"/>
                  </a:cubicBezTo>
                  <a:cubicBezTo>
                    <a:pt x="2221" y="1724"/>
                    <a:pt x="1724" y="2222"/>
                    <a:pt x="1110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0" y="0"/>
                  </a:cubicBezTo>
                  <a:close/>
                  <a:moveTo>
                    <a:pt x="1110" y="335"/>
                  </a:moveTo>
                  <a:cubicBezTo>
                    <a:pt x="1539" y="335"/>
                    <a:pt x="1886" y="682"/>
                    <a:pt x="1886" y="1111"/>
                  </a:cubicBezTo>
                  <a:cubicBezTo>
                    <a:pt x="1886" y="1539"/>
                    <a:pt x="1539" y="1886"/>
                    <a:pt x="1110" y="1886"/>
                  </a:cubicBezTo>
                  <a:cubicBezTo>
                    <a:pt x="682" y="1886"/>
                    <a:pt x="335" y="1539"/>
                    <a:pt x="335" y="1111"/>
                  </a:cubicBezTo>
                  <a:cubicBezTo>
                    <a:pt x="335" y="682"/>
                    <a:pt x="682" y="335"/>
                    <a:pt x="1110" y="3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693"/>
            </a:p>
          </p:txBody>
        </p:sp>
        <p:sp>
          <p:nvSpPr>
            <p:cNvPr id="60440" name="TextBox 17"/>
            <p:cNvSpPr txBox="1">
              <a:spLocks noChangeArrowheads="1"/>
            </p:cNvSpPr>
            <p:nvPr/>
          </p:nvSpPr>
          <p:spPr bwMode="auto">
            <a:xfrm>
              <a:off x="4152" y="1342"/>
              <a:ext cx="3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860062"/>
              <a:r>
                <a:rPr lang="zh-CN" altLang="en-US" sz="1599" dirty="0">
                  <a:solidFill>
                    <a:srgbClr val="808080"/>
                  </a:solidFill>
                  <a:latin typeface="微软雅黑" pitchFamily="34" charset="-122"/>
                </a:rPr>
                <a:t>增加</a:t>
              </a:r>
            </a:p>
          </p:txBody>
        </p:sp>
      </p:grpSp>
      <p:grpSp>
        <p:nvGrpSpPr>
          <p:cNvPr id="95270" name="Group 38"/>
          <p:cNvGrpSpPr>
            <a:grpSpLocks/>
          </p:cNvGrpSpPr>
          <p:nvPr/>
        </p:nvGrpSpPr>
        <p:grpSpPr bwMode="auto">
          <a:xfrm>
            <a:off x="4130031" y="3022681"/>
            <a:ext cx="1106419" cy="1106417"/>
            <a:chOff x="2766" y="2003"/>
            <a:chExt cx="741" cy="741"/>
          </a:xfrm>
          <a:solidFill>
            <a:schemeClr val="accent3"/>
          </a:solidFill>
        </p:grpSpPr>
        <p:sp>
          <p:nvSpPr>
            <p:cNvPr id="60437" name="Freeform 9"/>
            <p:cNvSpPr>
              <a:spLocks noEditPoints="1"/>
            </p:cNvSpPr>
            <p:nvPr/>
          </p:nvSpPr>
          <p:spPr bwMode="auto">
            <a:xfrm>
              <a:off x="2766" y="2003"/>
              <a:ext cx="741" cy="741"/>
            </a:xfrm>
            <a:custGeom>
              <a:avLst/>
              <a:gdLst>
                <a:gd name="T0" fmla="*/ 31290 w 2221"/>
                <a:gd name="T1" fmla="*/ 62467 h 2222"/>
                <a:gd name="T2" fmla="*/ 62552 w 2221"/>
                <a:gd name="T3" fmla="*/ 31233 h 2222"/>
                <a:gd name="T4" fmla="*/ 31290 w 2221"/>
                <a:gd name="T5" fmla="*/ 0 h 2222"/>
                <a:gd name="T6" fmla="*/ 0 w 2221"/>
                <a:gd name="T7" fmla="*/ 31233 h 2222"/>
                <a:gd name="T8" fmla="*/ 31290 w 2221"/>
                <a:gd name="T9" fmla="*/ 62467 h 2222"/>
                <a:gd name="T10" fmla="*/ 31290 w 2221"/>
                <a:gd name="T11" fmla="*/ 53049 h 2222"/>
                <a:gd name="T12" fmla="*/ 53117 w 2221"/>
                <a:gd name="T13" fmla="*/ 31233 h 2222"/>
                <a:gd name="T14" fmla="*/ 31290 w 2221"/>
                <a:gd name="T15" fmla="*/ 9418 h 2222"/>
                <a:gd name="T16" fmla="*/ 9435 w 2221"/>
                <a:gd name="T17" fmla="*/ 31233 h 2222"/>
                <a:gd name="T18" fmla="*/ 31290 w 2221"/>
                <a:gd name="T19" fmla="*/ 53049 h 2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21"/>
                <a:gd name="T31" fmla="*/ 0 h 2222"/>
                <a:gd name="T32" fmla="*/ 2221 w 2221"/>
                <a:gd name="T33" fmla="*/ 2222 h 2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21" h="2222">
                  <a:moveTo>
                    <a:pt x="1111" y="2222"/>
                  </a:moveTo>
                  <a:cubicBezTo>
                    <a:pt x="1724" y="2222"/>
                    <a:pt x="2221" y="1724"/>
                    <a:pt x="2221" y="1111"/>
                  </a:cubicBezTo>
                  <a:cubicBezTo>
                    <a:pt x="2221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6" y="1539"/>
                    <a:pt x="1886" y="1111"/>
                  </a:cubicBezTo>
                  <a:cubicBezTo>
                    <a:pt x="1886" y="682"/>
                    <a:pt x="1539" y="335"/>
                    <a:pt x="1111" y="335"/>
                  </a:cubicBezTo>
                  <a:cubicBezTo>
                    <a:pt x="682" y="335"/>
                    <a:pt x="335" y="682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693"/>
            </a:p>
          </p:txBody>
        </p:sp>
        <p:sp>
          <p:nvSpPr>
            <p:cNvPr id="60438" name="TextBox 20"/>
            <p:cNvSpPr txBox="1">
              <a:spLocks noChangeArrowheads="1"/>
            </p:cNvSpPr>
            <p:nvPr/>
          </p:nvSpPr>
          <p:spPr bwMode="auto">
            <a:xfrm>
              <a:off x="2940" y="2159"/>
              <a:ext cx="3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860062"/>
              <a:r>
                <a:rPr lang="zh-CN" altLang="en-US" sz="1599" dirty="0">
                  <a:solidFill>
                    <a:srgbClr val="808080"/>
                  </a:solidFill>
                  <a:latin typeface="微软雅黑" pitchFamily="34" charset="-122"/>
                </a:rPr>
                <a:t>删除</a:t>
              </a:r>
            </a:p>
          </p:txBody>
        </p:sp>
      </p:grpSp>
      <p:grpSp>
        <p:nvGrpSpPr>
          <p:cNvPr id="95271" name="Group 39"/>
          <p:cNvGrpSpPr>
            <a:grpSpLocks/>
          </p:cNvGrpSpPr>
          <p:nvPr/>
        </p:nvGrpSpPr>
        <p:grpSpPr bwMode="auto">
          <a:xfrm>
            <a:off x="2106823" y="3325788"/>
            <a:ext cx="1103432" cy="1104925"/>
            <a:chOff x="1411" y="2206"/>
            <a:chExt cx="739" cy="740"/>
          </a:xfrm>
          <a:solidFill>
            <a:schemeClr val="accent4"/>
          </a:solidFill>
        </p:grpSpPr>
        <p:sp>
          <p:nvSpPr>
            <p:cNvPr id="60435" name="Freeform 10"/>
            <p:cNvSpPr>
              <a:spLocks noEditPoints="1"/>
            </p:cNvSpPr>
            <p:nvPr/>
          </p:nvSpPr>
          <p:spPr bwMode="auto">
            <a:xfrm>
              <a:off x="1411" y="2206"/>
              <a:ext cx="739" cy="740"/>
            </a:xfrm>
            <a:custGeom>
              <a:avLst/>
              <a:gdLst>
                <a:gd name="T0" fmla="*/ 30952 w 2222"/>
                <a:gd name="T1" fmla="*/ 62156 h 2222"/>
                <a:gd name="T2" fmla="*/ 61904 w 2222"/>
                <a:gd name="T3" fmla="*/ 31078 h 2222"/>
                <a:gd name="T4" fmla="*/ 30952 w 2222"/>
                <a:gd name="T5" fmla="*/ 0 h 2222"/>
                <a:gd name="T6" fmla="*/ 0 w 2222"/>
                <a:gd name="T7" fmla="*/ 31078 h 2222"/>
                <a:gd name="T8" fmla="*/ 30952 w 2222"/>
                <a:gd name="T9" fmla="*/ 62156 h 2222"/>
                <a:gd name="T10" fmla="*/ 30952 w 2222"/>
                <a:gd name="T11" fmla="*/ 52785 h 2222"/>
                <a:gd name="T12" fmla="*/ 52571 w 2222"/>
                <a:gd name="T13" fmla="*/ 31078 h 2222"/>
                <a:gd name="T14" fmla="*/ 30952 w 2222"/>
                <a:gd name="T15" fmla="*/ 9371 h 2222"/>
                <a:gd name="T16" fmla="*/ 9333 w 2222"/>
                <a:gd name="T17" fmla="*/ 31078 h 2222"/>
                <a:gd name="T18" fmla="*/ 30952 w 2222"/>
                <a:gd name="T19" fmla="*/ 52785 h 2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22"/>
                <a:gd name="T31" fmla="*/ 0 h 2222"/>
                <a:gd name="T32" fmla="*/ 2222 w 2222"/>
                <a:gd name="T33" fmla="*/ 2222 h 2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22" h="2222">
                  <a:moveTo>
                    <a:pt x="1111" y="2222"/>
                  </a:moveTo>
                  <a:cubicBezTo>
                    <a:pt x="1724" y="2222"/>
                    <a:pt x="2222" y="1724"/>
                    <a:pt x="2222" y="1111"/>
                  </a:cubicBezTo>
                  <a:cubicBezTo>
                    <a:pt x="2222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7" y="1539"/>
                    <a:pt x="1887" y="1111"/>
                  </a:cubicBezTo>
                  <a:cubicBezTo>
                    <a:pt x="1887" y="683"/>
                    <a:pt x="1539" y="335"/>
                    <a:pt x="1111" y="335"/>
                  </a:cubicBezTo>
                  <a:cubicBezTo>
                    <a:pt x="682" y="335"/>
                    <a:pt x="335" y="683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693"/>
            </a:p>
          </p:txBody>
        </p:sp>
        <p:sp>
          <p:nvSpPr>
            <p:cNvPr id="60436" name="TextBox 23"/>
            <p:cNvSpPr txBox="1">
              <a:spLocks noChangeArrowheads="1"/>
            </p:cNvSpPr>
            <p:nvPr/>
          </p:nvSpPr>
          <p:spPr bwMode="auto">
            <a:xfrm>
              <a:off x="1600" y="2374"/>
              <a:ext cx="3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860062"/>
              <a:r>
                <a:rPr lang="zh-CN" altLang="en-US" sz="1599" dirty="0">
                  <a:solidFill>
                    <a:srgbClr val="808080"/>
                  </a:solidFill>
                  <a:latin typeface="微软雅黑" pitchFamily="34" charset="-122"/>
                </a:rPr>
                <a:t>换名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9600" y="269792"/>
            <a:ext cx="7875345" cy="311600"/>
            <a:chOff x="152400" y="172485"/>
            <a:chExt cx="7875345" cy="311600"/>
          </a:xfrm>
        </p:grpSpPr>
        <p:sp>
          <p:nvSpPr>
            <p:cNvPr id="31" name="矩形 3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9"/>
            <p:cNvSpPr txBox="1"/>
            <p:nvPr/>
          </p:nvSpPr>
          <p:spPr>
            <a:xfrm>
              <a:off x="3153212" y="172485"/>
              <a:ext cx="21313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2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9AE3E6-0AD8-4BBF-8737-6DF16DD6B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61996"/>
              </p:ext>
            </p:extLst>
          </p:nvPr>
        </p:nvGraphicFramePr>
        <p:xfrm>
          <a:off x="457200" y="738833"/>
          <a:ext cx="8458200" cy="4030948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1435868433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217116171"/>
                    </a:ext>
                  </a:extLst>
                </a:gridCol>
              </a:tblGrid>
              <a:tr h="16966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28795"/>
                  </a:ext>
                </a:extLst>
              </a:tr>
              <a:tr h="29347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二维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ndarray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数据矩阵，还可以传入行标和列标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21983"/>
                  </a:ext>
                </a:extLst>
              </a:tr>
              <a:tr h="41728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由数组、列表或元组组成的字典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每个序列会变成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的一列，所有序列的长度必须相同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674063"/>
                  </a:ext>
                </a:extLst>
              </a:tr>
              <a:tr h="29347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Numpy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的结构化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记录数组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类似于“又数组组成的字典”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9151"/>
                  </a:ext>
                </a:extLst>
              </a:tr>
              <a:tr h="66490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由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Series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组成的字典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每个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Series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会成为一列，如果没有显示指定索引，则个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Series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的索引会被合并（考虑到数字对齐的情况）成结果的行索引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996611"/>
                  </a:ext>
                </a:extLst>
              </a:tr>
              <a:tr h="41728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由字典组成的字典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各内层字典会成为一列，每个字典的键会被合并成结果的行索引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59337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字典或</a:t>
                      </a:r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Series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的列表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各项将会成为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的一行，字典键或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series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索引的并集将会成为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的列表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4242"/>
                  </a:ext>
                </a:extLst>
              </a:tr>
              <a:tr h="16966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由列表或元组组成的列表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类似于“二维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ndarray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069"/>
                  </a:ext>
                </a:extLst>
              </a:tr>
              <a:tr h="41728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另一个</a:t>
                      </a:r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该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的索引将会被沿用，除非显式指定了其他索引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17470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Numpy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MaskedArray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类似于“二维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ndarray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的情况，只是掩码值在结果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会变成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NA/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缺失值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116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2076447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创建实例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D19F754-5C90-439D-99A6-DE95C7D6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47750"/>
            <a:ext cx="4762745" cy="285765"/>
          </a:xfrm>
          <a:prstGeom prst="rect">
            <a:avLst/>
          </a:prstGeom>
        </p:spPr>
      </p:pic>
      <p:sp>
        <p:nvSpPr>
          <p:cNvPr id="8" name="文本框 42">
            <a:extLst>
              <a:ext uri="{FF2B5EF4-FFF2-40B4-BE49-F238E27FC236}">
                <a16:creationId xmlns:a16="http://schemas.microsoft.com/office/drawing/2014/main" id="{FCAEA454-6918-43E6-A97D-187A153819E8}"/>
              </a:ext>
            </a:extLst>
          </p:cNvPr>
          <p:cNvSpPr txBox="1"/>
          <p:nvPr/>
        </p:nvSpPr>
        <p:spPr>
          <a:xfrm>
            <a:off x="685800" y="678418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ndarray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3128C-6190-4FD9-96F3-BAA7A651D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93406"/>
            <a:ext cx="4762745" cy="450873"/>
          </a:xfrm>
          <a:prstGeom prst="rect">
            <a:avLst/>
          </a:prstGeom>
        </p:spPr>
      </p:pic>
      <p:sp>
        <p:nvSpPr>
          <p:cNvPr id="10" name="文本框 42">
            <a:extLst>
              <a:ext uri="{FF2B5EF4-FFF2-40B4-BE49-F238E27FC236}">
                <a16:creationId xmlns:a16="http://schemas.microsoft.com/office/drawing/2014/main" id="{DB0F4C86-C97F-40C5-BE05-31DD836C5089}"/>
              </a:ext>
            </a:extLst>
          </p:cNvPr>
          <p:cNvSpPr txBox="1"/>
          <p:nvPr/>
        </p:nvSpPr>
        <p:spPr>
          <a:xfrm>
            <a:off x="685799" y="1323218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二维数组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8EAC6-A458-4A83-A252-0439ADBD2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2517840"/>
            <a:ext cx="4769095" cy="609631"/>
          </a:xfrm>
          <a:prstGeom prst="rect">
            <a:avLst/>
          </a:prstGeom>
        </p:spPr>
      </p:pic>
      <p:sp>
        <p:nvSpPr>
          <p:cNvPr id="12" name="文本框 42">
            <a:extLst>
              <a:ext uri="{FF2B5EF4-FFF2-40B4-BE49-F238E27FC236}">
                <a16:creationId xmlns:a16="http://schemas.microsoft.com/office/drawing/2014/main" id="{C7EB47F1-3D38-468B-85E9-9194E772DC3C}"/>
              </a:ext>
            </a:extLst>
          </p:cNvPr>
          <p:cNvSpPr txBox="1"/>
          <p:nvPr/>
        </p:nvSpPr>
        <p:spPr>
          <a:xfrm>
            <a:off x="685799" y="2191083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字典列表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04D4BC-57B4-4974-8C4D-C1048B04B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90" y="3518111"/>
            <a:ext cx="6343976" cy="596931"/>
          </a:xfrm>
          <a:prstGeom prst="rect">
            <a:avLst/>
          </a:prstGeom>
        </p:spPr>
      </p:pic>
      <p:sp>
        <p:nvSpPr>
          <p:cNvPr id="14" name="文本框 42">
            <a:extLst>
              <a:ext uri="{FF2B5EF4-FFF2-40B4-BE49-F238E27FC236}">
                <a16:creationId xmlns:a16="http://schemas.microsoft.com/office/drawing/2014/main" id="{AB0C6CCD-9EA0-4B71-AF80-E57000D47CEB}"/>
              </a:ext>
            </a:extLst>
          </p:cNvPr>
          <p:cNvSpPr txBox="1"/>
          <p:nvPr/>
        </p:nvSpPr>
        <p:spPr>
          <a:xfrm>
            <a:off x="685798" y="3101975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列表字典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D9FC37-579C-4832-BA0B-CC0C68AAE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0" y="4120189"/>
            <a:ext cx="4762745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03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31775"/>
            <a:ext cx="7875345" cy="311600"/>
            <a:chOff x="152400" y="194710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281961" y="194710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03974F-7228-4EE8-A380-70154F656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45347"/>
              </p:ext>
            </p:extLst>
          </p:nvPr>
        </p:nvGraphicFramePr>
        <p:xfrm>
          <a:off x="593192" y="742950"/>
          <a:ext cx="8458200" cy="2850041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14358684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217116171"/>
                    </a:ext>
                  </a:extLst>
                </a:gridCol>
              </a:tblGrid>
              <a:tr h="16966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28795"/>
                  </a:ext>
                </a:extLst>
              </a:tr>
              <a:tr h="29347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DataFrame.index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返回行索引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21983"/>
                  </a:ext>
                </a:extLst>
              </a:tr>
              <a:tr h="41728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DataFarme.columns</a:t>
                      </a:r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返回列索引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674063"/>
                  </a:ext>
                </a:extLst>
              </a:tr>
              <a:tr h="29347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DataFrame.dtypes</a:t>
                      </a:r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返回每一列的数据类型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9151"/>
                  </a:ext>
                </a:extLst>
              </a:tr>
              <a:tr h="66490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DataFrame.shape</a:t>
                      </a:r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返回行列数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996611"/>
                  </a:ext>
                </a:extLst>
              </a:tr>
              <a:tr h="41728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DataFrame.T</a:t>
                      </a:r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行列转置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59337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DataFrame.empty</a:t>
                      </a:r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  <a:latin typeface="+mn-ea"/>
                          <a:ea typeface="+mn-ea"/>
                        </a:rPr>
                        <a:t>是否为空</a:t>
                      </a:r>
                    </a:p>
                  </a:txBody>
                  <a:tcPr marL="19825" marR="19825" marT="19825" marB="1982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525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2">
            <a:extLst>
              <a:ext uri="{FF2B5EF4-FFF2-40B4-BE49-F238E27FC236}">
                <a16:creationId xmlns:a16="http://schemas.microsoft.com/office/drawing/2014/main" id="{B8396720-FE84-494B-9655-BE7F02F2394A}"/>
              </a:ext>
            </a:extLst>
          </p:cNvPr>
          <p:cNvSpPr txBox="1"/>
          <p:nvPr/>
        </p:nvSpPr>
        <p:spPr>
          <a:xfrm>
            <a:off x="685800" y="678418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新增一列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885EFD-101E-4909-8690-C02E10F2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2" y="1162043"/>
            <a:ext cx="4762745" cy="3302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02CF19-2D82-4EB5-900B-E3B18638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92" y="2952750"/>
            <a:ext cx="5372376" cy="342918"/>
          </a:xfrm>
          <a:prstGeom prst="rect">
            <a:avLst/>
          </a:prstGeom>
        </p:spPr>
      </p:pic>
      <p:sp>
        <p:nvSpPr>
          <p:cNvPr id="11" name="文本框 42">
            <a:extLst>
              <a:ext uri="{FF2B5EF4-FFF2-40B4-BE49-F238E27FC236}">
                <a16:creationId xmlns:a16="http://schemas.microsoft.com/office/drawing/2014/main" id="{0B1465C4-6B1D-40DA-9ECE-746A67F4C455}"/>
              </a:ext>
            </a:extLst>
          </p:cNvPr>
          <p:cNvSpPr txBox="1"/>
          <p:nvPr/>
        </p:nvSpPr>
        <p:spPr>
          <a:xfrm>
            <a:off x="685800" y="2508720"/>
            <a:ext cx="19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新增一行</a:t>
            </a:r>
          </a:p>
        </p:txBody>
      </p:sp>
    </p:spTree>
    <p:extLst>
      <p:ext uri="{BB962C8B-B14F-4D97-AF65-F5344CB8AC3E}">
        <p14:creationId xmlns:p14="http://schemas.microsoft.com/office/powerpoint/2010/main" val="1337282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6554"/>
            <a:ext cx="7875345" cy="311600"/>
            <a:chOff x="152400" y="169489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281961" y="169489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2">
            <a:extLst>
              <a:ext uri="{FF2B5EF4-FFF2-40B4-BE49-F238E27FC236}">
                <a16:creationId xmlns:a16="http://schemas.microsoft.com/office/drawing/2014/main" id="{B8396720-FE84-494B-9655-BE7F02F2394A}"/>
              </a:ext>
            </a:extLst>
          </p:cNvPr>
          <p:cNvSpPr txBox="1"/>
          <p:nvPr/>
        </p:nvSpPr>
        <p:spPr>
          <a:xfrm>
            <a:off x="685800" y="6784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删除一列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无法删除多列</a:t>
            </a:r>
          </a:p>
        </p:txBody>
      </p:sp>
      <p:sp>
        <p:nvSpPr>
          <p:cNvPr id="11" name="文本框 42">
            <a:extLst>
              <a:ext uri="{FF2B5EF4-FFF2-40B4-BE49-F238E27FC236}">
                <a16:creationId xmlns:a16="http://schemas.microsoft.com/office/drawing/2014/main" id="{0B1465C4-6B1D-40DA-9ECE-746A67F4C455}"/>
              </a:ext>
            </a:extLst>
          </p:cNvPr>
          <p:cNvSpPr txBox="1"/>
          <p:nvPr/>
        </p:nvSpPr>
        <p:spPr>
          <a:xfrm>
            <a:off x="685800" y="250872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移除一行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drop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可移除多行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3BA1D-56F5-4079-9C7D-74C85385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2" y="1430430"/>
            <a:ext cx="3695890" cy="3365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EB249F-9A71-46C1-AFCC-D067A4F11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92" y="3197478"/>
            <a:ext cx="4769095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494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5153"/>
            <a:ext cx="7875345" cy="311600"/>
            <a:chOff x="152400" y="168088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281961" y="168088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换名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2">
            <a:extLst>
              <a:ext uri="{FF2B5EF4-FFF2-40B4-BE49-F238E27FC236}">
                <a16:creationId xmlns:a16="http://schemas.microsoft.com/office/drawing/2014/main" id="{B8396720-FE84-494B-9655-BE7F02F2394A}"/>
              </a:ext>
            </a:extLst>
          </p:cNvPr>
          <p:cNvSpPr txBox="1"/>
          <p:nvPr/>
        </p:nvSpPr>
        <p:spPr>
          <a:xfrm>
            <a:off x="685800" y="6784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多列或多行换名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A24392-B07B-4334-B6B0-B960E7B8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0435"/>
            <a:ext cx="4718292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77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40990" y="1962880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02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3" y="2250894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筛选取值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0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2916633" y="1062548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 rot="19933028">
            <a:off x="-202665" y="953124"/>
            <a:ext cx="285168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bg1">
                    <a:lumMod val="85000"/>
                  </a:schemeClr>
                </a:solidFill>
                <a:latin typeface="Algerian" pitchFamily="82" charset="0"/>
                <a:ea typeface="微软雅黑" pitchFamily="34" charset="-122"/>
              </a:rPr>
              <a:t>CONTENTS</a:t>
            </a:r>
            <a:endParaRPr lang="en-US" altLang="zh-CN" sz="4500" b="1" kern="0" dirty="0">
              <a:solidFill>
                <a:schemeClr val="bg1">
                  <a:lumMod val="85000"/>
                </a:schemeClr>
              </a:solidFill>
              <a:latin typeface="Algerian" pitchFamily="82" charset="0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 rot="20123374">
            <a:off x="-202430" y="400473"/>
            <a:ext cx="204374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  <a:defRPr/>
            </a:pPr>
            <a:r>
              <a:rPr lang="zh-CN" altLang="en-US" sz="3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目 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71043" y="1046833"/>
            <a:ext cx="4170038" cy="277380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571043" y="1842232"/>
            <a:ext cx="4170038" cy="277380"/>
            <a:chOff x="1763689" y="1700809"/>
            <a:chExt cx="5560050" cy="369840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矩形 62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19980469">
            <a:off x="218106" y="932401"/>
            <a:ext cx="1728191" cy="114955"/>
            <a:chOff x="1763689" y="1700809"/>
            <a:chExt cx="5560050" cy="369840"/>
          </a:xfrm>
        </p:grpSpPr>
        <p:pic>
          <p:nvPicPr>
            <p:cNvPr id="71" name="Picture 3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矩形 71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91222" y="1302406"/>
            <a:ext cx="2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26" name="平行四边形 6"/>
          <p:cNvSpPr/>
          <p:nvPr/>
        </p:nvSpPr>
        <p:spPr>
          <a:xfrm>
            <a:off x="2881152" y="1882288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535562" y="1866573"/>
            <a:ext cx="4170038" cy="277380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35562" y="2661972"/>
            <a:ext cx="4170038" cy="277380"/>
            <a:chOff x="1763689" y="1700809"/>
            <a:chExt cx="5560050" cy="369840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矩形 31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3" name="TextBox 7"/>
          <p:cNvSpPr txBox="1"/>
          <p:nvPr/>
        </p:nvSpPr>
        <p:spPr>
          <a:xfrm>
            <a:off x="4155741" y="2122147"/>
            <a:ext cx="252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筛选取值</a:t>
            </a:r>
          </a:p>
        </p:txBody>
      </p:sp>
      <p:sp>
        <p:nvSpPr>
          <p:cNvPr id="34" name="平行四边形 6"/>
          <p:cNvSpPr/>
          <p:nvPr/>
        </p:nvSpPr>
        <p:spPr>
          <a:xfrm>
            <a:off x="2881152" y="2674935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535562" y="2659220"/>
            <a:ext cx="4170038" cy="277380"/>
            <a:chOff x="1763689" y="1700809"/>
            <a:chExt cx="5560050" cy="369840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矩形 36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35562" y="3454619"/>
            <a:ext cx="4170038" cy="277380"/>
            <a:chOff x="1763689" y="1700809"/>
            <a:chExt cx="5560050" cy="36984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矩形 3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4155741" y="2914793"/>
            <a:ext cx="24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清洗统计</a:t>
            </a:r>
          </a:p>
        </p:txBody>
      </p:sp>
      <p:sp>
        <p:nvSpPr>
          <p:cNvPr id="42" name="平行四边形 6"/>
          <p:cNvSpPr/>
          <p:nvPr/>
        </p:nvSpPr>
        <p:spPr>
          <a:xfrm>
            <a:off x="2858292" y="3455407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512702" y="3439692"/>
            <a:ext cx="4170038" cy="277380"/>
            <a:chOff x="1763689" y="1700809"/>
            <a:chExt cx="5560050" cy="36984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矩形 44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12702" y="4235091"/>
            <a:ext cx="4170038" cy="277380"/>
            <a:chOff x="1763689" y="1700809"/>
            <a:chExt cx="5560050" cy="369840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矩形 47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9" name="TextBox 7"/>
          <p:cNvSpPr txBox="1"/>
          <p:nvPr/>
        </p:nvSpPr>
        <p:spPr>
          <a:xfrm>
            <a:off x="4132881" y="3695265"/>
            <a:ext cx="26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合并修改</a:t>
            </a:r>
          </a:p>
        </p:txBody>
      </p:sp>
    </p:spTree>
    <p:extLst>
      <p:ext uri="{BB962C8B-B14F-4D97-AF65-F5344CB8AC3E}">
        <p14:creationId xmlns:p14="http://schemas.microsoft.com/office/powerpoint/2010/main" val="5161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2" grpId="0"/>
      <p:bldP spid="53" grpId="0"/>
      <p:bldP spid="8" grpId="0"/>
      <p:bldP spid="26" grpId="0" animBg="1"/>
      <p:bldP spid="33" grpId="0"/>
      <p:bldP spid="34" grpId="0" animBg="1"/>
      <p:bldP spid="41" grpId="0"/>
      <p:bldP spid="42" grpId="0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093947" y="1383895"/>
            <a:ext cx="3598146" cy="869345"/>
            <a:chOff x="5161824" y="1994966"/>
            <a:chExt cx="3297964" cy="756804"/>
          </a:xfrm>
        </p:grpSpPr>
        <p:sp>
          <p:nvSpPr>
            <p:cNvPr id="32" name="矩形 3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84317" y="2032622"/>
              <a:ext cx="3036413" cy="483099"/>
              <a:chOff x="5284317" y="2911032"/>
              <a:chExt cx="3036413" cy="48309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284317" y="2911032"/>
                <a:ext cx="803984" cy="261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35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行列取值</a:t>
                </a:r>
                <a:endParaRPr lang="en-US" altLang="zh-CN" sz="13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84317" y="3153940"/>
                <a:ext cx="3036413" cy="240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0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取固定行或列。</a:t>
                </a:r>
                <a:endPara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093947" y="2331815"/>
            <a:ext cx="3598146" cy="869345"/>
            <a:chOff x="5161824" y="1994966"/>
            <a:chExt cx="3297964" cy="756804"/>
          </a:xfrm>
        </p:grpSpPr>
        <p:sp>
          <p:nvSpPr>
            <p:cNvPr id="37" name="矩形 36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84317" y="2032622"/>
              <a:ext cx="3036413" cy="483099"/>
              <a:chOff x="5284317" y="2911032"/>
              <a:chExt cx="3036413" cy="48309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284317" y="2911032"/>
                <a:ext cx="803984" cy="261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35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条件筛选</a:t>
                </a:r>
                <a:endParaRPr lang="en-US" altLang="zh-CN" sz="13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284317" y="3153940"/>
                <a:ext cx="3036413" cy="240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0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按照一定条件进行行列取值。</a:t>
                </a:r>
                <a:endPara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5093947" y="3279116"/>
            <a:ext cx="3598146" cy="869345"/>
            <a:chOff x="5161824" y="1994966"/>
            <a:chExt cx="3297964" cy="756804"/>
          </a:xfrm>
        </p:grpSpPr>
        <p:sp>
          <p:nvSpPr>
            <p:cNvPr id="42" name="矩形 4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84317" y="2032622"/>
              <a:ext cx="2939494" cy="483099"/>
              <a:chOff x="5284317" y="2911032"/>
              <a:chExt cx="2939494" cy="483099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284317" y="2911032"/>
                <a:ext cx="803984" cy="261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35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循环取值</a:t>
                </a:r>
                <a:endParaRPr lang="en-US" altLang="zh-CN" sz="13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84317" y="3153940"/>
                <a:ext cx="2939494" cy="240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0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逐行或者逐列取值。</a:t>
                </a:r>
                <a:endPara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6576" y="1383894"/>
            <a:ext cx="4242894" cy="276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19" name="矩形 18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53212" y="172485"/>
              <a:ext cx="20447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筛选取值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47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9685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获取行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2">
            <a:extLst>
              <a:ext uri="{FF2B5EF4-FFF2-40B4-BE49-F238E27FC236}">
                <a16:creationId xmlns:a16="http://schemas.microsoft.com/office/drawing/2014/main" id="{B8396720-FE84-494B-9655-BE7F02F2394A}"/>
              </a:ext>
            </a:extLst>
          </p:cNvPr>
          <p:cNvSpPr txBox="1"/>
          <p:nvPr/>
        </p:nvSpPr>
        <p:spPr>
          <a:xfrm>
            <a:off x="685800" y="6784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74AF9-5468-437D-A56A-9D99CF68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4635738" cy="1098606"/>
          </a:xfrm>
          <a:prstGeom prst="rect">
            <a:avLst/>
          </a:prstGeom>
        </p:spPr>
      </p:pic>
      <p:sp>
        <p:nvSpPr>
          <p:cNvPr id="10" name="文本框 42">
            <a:extLst>
              <a:ext uri="{FF2B5EF4-FFF2-40B4-BE49-F238E27FC236}">
                <a16:creationId xmlns:a16="http://schemas.microsoft.com/office/drawing/2014/main" id="{E0EB6481-F15A-4E52-A755-011E025B9A9A}"/>
              </a:ext>
            </a:extLst>
          </p:cNvPr>
          <p:cNvSpPr txBox="1"/>
          <p:nvPr/>
        </p:nvSpPr>
        <p:spPr>
          <a:xfrm>
            <a:off x="651933" y="22949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按列值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8D9588-2E67-41BB-AACC-2ADF9625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7" y="2720862"/>
            <a:ext cx="4711942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49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9685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获取行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2">
            <a:extLst>
              <a:ext uri="{FF2B5EF4-FFF2-40B4-BE49-F238E27FC236}">
                <a16:creationId xmlns:a16="http://schemas.microsoft.com/office/drawing/2014/main" id="{B8396720-FE84-494B-9655-BE7F02F2394A}"/>
              </a:ext>
            </a:extLst>
          </p:cNvPr>
          <p:cNvSpPr txBox="1"/>
          <p:nvPr/>
        </p:nvSpPr>
        <p:spPr>
          <a:xfrm>
            <a:off x="685800" y="84672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iloc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按列索引值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BA0919-D8F0-40A3-9DEF-CF9279A8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8750"/>
            <a:ext cx="4794496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58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9685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获取列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42">
            <a:extLst>
              <a:ext uri="{FF2B5EF4-FFF2-40B4-BE49-F238E27FC236}">
                <a16:creationId xmlns:a16="http://schemas.microsoft.com/office/drawing/2014/main" id="{B8396720-FE84-494B-9655-BE7F02F2394A}"/>
              </a:ext>
            </a:extLst>
          </p:cNvPr>
          <p:cNvSpPr txBox="1"/>
          <p:nvPr/>
        </p:nvSpPr>
        <p:spPr>
          <a:xfrm>
            <a:off x="631292" y="11239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按列名获取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117667-9C8F-4235-A736-0CEDEBA8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2" y="1733550"/>
            <a:ext cx="4375375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030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9685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综合取值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42">
            <a:extLst>
              <a:ext uri="{FF2B5EF4-FFF2-40B4-BE49-F238E27FC236}">
                <a16:creationId xmlns:a16="http://schemas.microsoft.com/office/drawing/2014/main" id="{A7612E5A-4C18-4065-9CA8-313DB040C9E1}"/>
              </a:ext>
            </a:extLst>
          </p:cNvPr>
          <p:cNvSpPr txBox="1"/>
          <p:nvPr/>
        </p:nvSpPr>
        <p:spPr>
          <a:xfrm>
            <a:off x="693420" y="57768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具体某个值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CA29C-C214-450E-A3FB-370939C1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7" y="1003554"/>
            <a:ext cx="5245370" cy="168283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3B551A0-1167-46D6-BBBE-7256DB7E7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07" y="3547531"/>
            <a:ext cx="3562533" cy="9080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BB34F7-C0C8-4B73-86BB-5B767FDB3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" y="2742926"/>
            <a:ext cx="2514729" cy="323867"/>
          </a:xfrm>
          <a:prstGeom prst="rect">
            <a:avLst/>
          </a:prstGeom>
        </p:spPr>
      </p:pic>
      <p:sp>
        <p:nvSpPr>
          <p:cNvPr id="13" name="文本框 42">
            <a:extLst>
              <a:ext uri="{FF2B5EF4-FFF2-40B4-BE49-F238E27FC236}">
                <a16:creationId xmlns:a16="http://schemas.microsoft.com/office/drawing/2014/main" id="{8FCD7809-E4DB-4E0F-9918-90349E1614BA}"/>
              </a:ext>
            </a:extLst>
          </p:cNvPr>
          <p:cNvSpPr txBox="1"/>
          <p:nvPr/>
        </p:nvSpPr>
        <p:spPr>
          <a:xfrm>
            <a:off x="684632" y="313155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区间某些值</a:t>
            </a:r>
          </a:p>
        </p:txBody>
      </p:sp>
    </p:spTree>
    <p:extLst>
      <p:ext uri="{BB962C8B-B14F-4D97-AF65-F5344CB8AC3E}">
        <p14:creationId xmlns:p14="http://schemas.microsoft.com/office/powerpoint/2010/main" val="3860780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5153"/>
            <a:ext cx="7875345" cy="311600"/>
            <a:chOff x="152400" y="168088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46910" y="168088"/>
              <a:ext cx="19685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C51D20C-641C-453B-84D2-1C9824C1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78222"/>
              </p:ext>
            </p:extLst>
          </p:nvPr>
        </p:nvGraphicFramePr>
        <p:xfrm>
          <a:off x="1371600" y="678418"/>
          <a:ext cx="60960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208183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6335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4604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475146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2068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填写内容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[]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[:]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[[,,]]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区间，取连续的行或列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列表，取非连续的行或列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Series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DataFrame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DataFrame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823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sz="1200" dirty="0"/>
                        <a:t>直接切片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行索引值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取连续的多行，前闭后闭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52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行索引序列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取连续的多行，前闭后开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41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列索引值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取单列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取非连续的多列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70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列索引序列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loc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行索引值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取单行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取连续的多行，前闭后闭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取非连续的多行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iloc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行索引序列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取单行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取连续的多行，前闭后开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取非连续的多行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0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257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0942"/>
            <a:ext cx="7875345" cy="311600"/>
            <a:chOff x="152400" y="163877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229412" y="163877"/>
              <a:ext cx="20551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F165955-7B3A-4A2B-A4F2-A1B2873F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2" y="971550"/>
            <a:ext cx="2362200" cy="2688342"/>
          </a:xfrm>
          <a:prstGeom prst="rect">
            <a:avLst/>
          </a:prstGeom>
        </p:spPr>
      </p:pic>
      <p:sp>
        <p:nvSpPr>
          <p:cNvPr id="9" name="Rectangle 49">
            <a:extLst>
              <a:ext uri="{FF2B5EF4-FFF2-40B4-BE49-F238E27FC236}">
                <a16:creationId xmlns:a16="http://schemas.microsoft.com/office/drawing/2014/main" id="{0EAB0533-C40D-459D-A843-582C456E23E5}"/>
              </a:ext>
            </a:extLst>
          </p:cNvPr>
          <p:cNvSpPr/>
          <p:nvPr/>
        </p:nvSpPr>
        <p:spPr>
          <a:xfrm>
            <a:off x="4093110" y="1809750"/>
            <a:ext cx="4191000" cy="99952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25645">
              <a:defRPr/>
            </a:pP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BE4588B6-9FB0-4F7F-92FB-ACB94780D68A}"/>
              </a:ext>
            </a:extLst>
          </p:cNvPr>
          <p:cNvSpPr/>
          <p:nvPr/>
        </p:nvSpPr>
        <p:spPr>
          <a:xfrm>
            <a:off x="4218255" y="2124844"/>
            <a:ext cx="394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25645">
              <a:defRPr/>
            </a:pPr>
            <a:r>
              <a:rPr lang="zh-CN" altLang="en-US" dirty="0"/>
              <a:t>请问</a:t>
            </a:r>
            <a:r>
              <a:rPr lang="en-US" altLang="zh-CN" dirty="0"/>
              <a:t>df[:1][:1]</a:t>
            </a:r>
            <a:r>
              <a:rPr lang="zh-CN" altLang="en-US" dirty="0"/>
              <a:t>类型是什么？值是什么？</a:t>
            </a:r>
            <a:endParaRPr lang="ms-MY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EBC893-6C91-4947-A6A4-B4E5C44A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651364"/>
            <a:ext cx="3124200" cy="10850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D994C4-394B-4AD9-8578-E9A5D6E79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490" y="3551993"/>
            <a:ext cx="308625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9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6" y="1190802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6" y="2517562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6" y="3733009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6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5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2"/>
          <p:cNvSpPr txBox="1"/>
          <p:nvPr/>
        </p:nvSpPr>
        <p:spPr>
          <a:xfrm>
            <a:off x="3009418" y="1081738"/>
            <a:ext cx="361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值大小筛选</a:t>
            </a:r>
          </a:p>
        </p:txBody>
      </p:sp>
      <p:sp>
        <p:nvSpPr>
          <p:cNvPr id="15" name="文本框 44"/>
          <p:cNvSpPr txBox="1"/>
          <p:nvPr/>
        </p:nvSpPr>
        <p:spPr>
          <a:xfrm>
            <a:off x="3655151" y="2400000"/>
            <a:ext cx="312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值包含筛选</a:t>
            </a:r>
          </a:p>
        </p:txBody>
      </p:sp>
      <p:sp>
        <p:nvSpPr>
          <p:cNvPr id="17" name="文本框 46"/>
          <p:cNvSpPr txBox="1"/>
          <p:nvPr/>
        </p:nvSpPr>
        <p:spPr>
          <a:xfrm>
            <a:off x="3009418" y="3631138"/>
            <a:ext cx="203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值类型筛选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1" y="1618551"/>
            <a:ext cx="1217495" cy="236893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21" name="矩形 2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3153212" y="172485"/>
              <a:ext cx="2076447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条件筛选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F3219A-0E89-4530-A26B-CBBF0915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479" y="1469007"/>
            <a:ext cx="2444876" cy="37466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B11CC64-8335-46B3-B127-410C4D385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39" y="2708123"/>
            <a:ext cx="3073558" cy="86364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FF5038D-3DB9-49EB-9AD8-653090CD7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295" y="4491862"/>
            <a:ext cx="2038455" cy="222261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AFBCACE-8B6D-4D2D-A6F5-098869AB5205}"/>
              </a:ext>
            </a:extLst>
          </p:cNvPr>
          <p:cNvSpPr/>
          <p:nvPr/>
        </p:nvSpPr>
        <p:spPr>
          <a:xfrm>
            <a:off x="3657600" y="2725402"/>
            <a:ext cx="4566499" cy="787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列值为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的所有行。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选取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列值为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的所有行。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选取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列值包涵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的所有行。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919404E-605A-4ED8-8EC5-29CFA7A911F2}"/>
              </a:ext>
            </a:extLst>
          </p:cNvPr>
          <p:cNvSpPr/>
          <p:nvPr/>
        </p:nvSpPr>
        <p:spPr>
          <a:xfrm>
            <a:off x="3063469" y="1382957"/>
            <a:ext cx="4566499" cy="787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列值大于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列小于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的所有行。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列值大于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列小于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的所有行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保留大于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的值，反之置为空值。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F391A0CC-8BA0-482A-9DD8-7E828F16F803}"/>
              </a:ext>
            </a:extLst>
          </p:cNvPr>
          <p:cNvSpPr>
            <a:spLocks/>
          </p:cNvSpPr>
          <p:nvPr/>
        </p:nvSpPr>
        <p:spPr bwMode="auto">
          <a:xfrm>
            <a:off x="1552812" y="663094"/>
            <a:ext cx="5691221" cy="44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切片筛选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D5AFD0-2C72-4048-947A-91BF1023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479" y="1896553"/>
            <a:ext cx="1797142" cy="215911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536E115-1D61-47E4-AC88-09DCC2F830EE}"/>
              </a:ext>
            </a:extLst>
          </p:cNvPr>
          <p:cNvSpPr/>
          <p:nvPr/>
        </p:nvSpPr>
        <p:spPr>
          <a:xfrm>
            <a:off x="3009418" y="3944340"/>
            <a:ext cx="4566499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选取值类型是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选取类型是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float64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18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15" grpId="0"/>
      <p:bldP spid="17" grpId="0"/>
      <p:bldP spid="29" grpId="0"/>
      <p:bldP spid="30" grpId="0"/>
      <p:bldP spid="26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7238813" y="3707976"/>
            <a:ext cx="1874455" cy="1435524"/>
            <a:chOff x="9544980" y="4893547"/>
            <a:chExt cx="2499273" cy="1914032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9860543" y="5629332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0383840" y="5031674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10574267" y="5893159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9703890" y="5136404"/>
              <a:ext cx="599756" cy="59909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11243452" y="5574744"/>
              <a:ext cx="554407" cy="553792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9544980" y="6274036"/>
              <a:ext cx="315563" cy="315213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1362874" y="5033994"/>
              <a:ext cx="315563" cy="315213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1174140" y="4893547"/>
              <a:ext cx="203556" cy="20333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10098097" y="5237324"/>
              <a:ext cx="1346042" cy="1344549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11840697" y="5473078"/>
              <a:ext cx="203556" cy="20333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6629" name="椭圆 9"/>
          <p:cNvSpPr>
            <a:spLocks noChangeArrowheads="1"/>
          </p:cNvSpPr>
          <p:nvPr/>
        </p:nvSpPr>
        <p:spPr bwMode="auto">
          <a:xfrm>
            <a:off x="1972866" y="2849675"/>
            <a:ext cx="1122759" cy="1122760"/>
          </a:xfrm>
          <a:prstGeom prst="ellipse">
            <a:avLst/>
          </a:prstGeom>
          <a:noFill/>
          <a:ln w="22225" cap="flat" cmpd="sng">
            <a:solidFill>
              <a:srgbClr val="23B9D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6888" y="1719772"/>
            <a:ext cx="1534716" cy="1308497"/>
            <a:chOff x="2355850" y="2293029"/>
            <a:chExt cx="2046288" cy="1744662"/>
          </a:xfrm>
        </p:grpSpPr>
        <p:sp>
          <p:nvSpPr>
            <p:cNvPr id="26628" name="任意多边形 8"/>
            <p:cNvSpPr>
              <a:spLocks noChangeArrowheads="1"/>
            </p:cNvSpPr>
            <p:nvPr/>
          </p:nvSpPr>
          <p:spPr bwMode="auto">
            <a:xfrm>
              <a:off x="2355850" y="2293029"/>
              <a:ext cx="2046288" cy="1744662"/>
            </a:xfrm>
            <a:custGeom>
              <a:avLst/>
              <a:gdLst>
                <a:gd name="T0" fmla="*/ 1450957 w 2908954"/>
                <a:gd name="T1" fmla="*/ 0 h 2477358"/>
                <a:gd name="T2" fmla="*/ 1691471 w 2908954"/>
                <a:gd name="T3" fmla="*/ 99625 h 2477358"/>
                <a:gd name="T4" fmla="*/ 1726323 w 2908954"/>
                <a:gd name="T5" fmla="*/ 141866 h 2477358"/>
                <a:gd name="T6" fmla="*/ 1697379 w 2908954"/>
                <a:gd name="T7" fmla="*/ 91962 h 2477358"/>
                <a:gd name="T8" fmla="*/ 1697394 w 2908954"/>
                <a:gd name="T9" fmla="*/ 91976 h 2477358"/>
                <a:gd name="T10" fmla="*/ 2908954 w 2908954"/>
                <a:gd name="T11" fmla="*/ 2180873 h 2477358"/>
                <a:gd name="T12" fmla="*/ 2394007 w 2908954"/>
                <a:gd name="T13" fmla="*/ 2477358 h 2477358"/>
                <a:gd name="T14" fmla="*/ 2383290 w 2908954"/>
                <a:gd name="T15" fmla="*/ 2463026 h 2477358"/>
                <a:gd name="T16" fmla="*/ 1450963 w 2908954"/>
                <a:gd name="T17" fmla="*/ 2023343 h 2477358"/>
                <a:gd name="T18" fmla="*/ 518637 w 2908954"/>
                <a:gd name="T19" fmla="*/ 2463026 h 2477358"/>
                <a:gd name="T20" fmla="*/ 516366 w 2908954"/>
                <a:gd name="T21" fmla="*/ 2466063 h 2477358"/>
                <a:gd name="T22" fmla="*/ 0 w 2908954"/>
                <a:gd name="T23" fmla="*/ 2168761 h 2477358"/>
                <a:gd name="T24" fmla="*/ 1175620 w 2908954"/>
                <a:gd name="T25" fmla="*/ 141830 h 2477358"/>
                <a:gd name="T26" fmla="*/ 1210442 w 2908954"/>
                <a:gd name="T27" fmla="*/ 99625 h 2477358"/>
                <a:gd name="T28" fmla="*/ 145095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0" name="文本框 24"/>
            <p:cNvSpPr>
              <a:spLocks noChangeArrowheads="1"/>
            </p:cNvSpPr>
            <p:nvPr/>
          </p:nvSpPr>
          <p:spPr bwMode="auto">
            <a:xfrm>
              <a:off x="2894013" y="2894691"/>
              <a:ext cx="87887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73932" y="3137465"/>
            <a:ext cx="1307306" cy="1535906"/>
            <a:chOff x="1298575" y="4183286"/>
            <a:chExt cx="1743075" cy="2047875"/>
          </a:xfrm>
        </p:grpSpPr>
        <p:sp>
          <p:nvSpPr>
            <p:cNvPr id="26626" name="任意多边形 10"/>
            <p:cNvSpPr>
              <a:spLocks noChangeArrowheads="1"/>
            </p:cNvSpPr>
            <p:nvPr/>
          </p:nvSpPr>
          <p:spPr bwMode="auto">
            <a:xfrm rot="14431848">
              <a:off x="1146175" y="4335686"/>
              <a:ext cx="2047875" cy="1743075"/>
            </a:xfrm>
            <a:custGeom>
              <a:avLst/>
              <a:gdLst>
                <a:gd name="T0" fmla="*/ 1450957 w 2908954"/>
                <a:gd name="T1" fmla="*/ 0 h 2477358"/>
                <a:gd name="T2" fmla="*/ 1691471 w 2908954"/>
                <a:gd name="T3" fmla="*/ 99625 h 2477358"/>
                <a:gd name="T4" fmla="*/ 1726323 w 2908954"/>
                <a:gd name="T5" fmla="*/ 141866 h 2477358"/>
                <a:gd name="T6" fmla="*/ 1697379 w 2908954"/>
                <a:gd name="T7" fmla="*/ 91962 h 2477358"/>
                <a:gd name="T8" fmla="*/ 1697394 w 2908954"/>
                <a:gd name="T9" fmla="*/ 91976 h 2477358"/>
                <a:gd name="T10" fmla="*/ 2908954 w 2908954"/>
                <a:gd name="T11" fmla="*/ 2180873 h 2477358"/>
                <a:gd name="T12" fmla="*/ 2394007 w 2908954"/>
                <a:gd name="T13" fmla="*/ 2477358 h 2477358"/>
                <a:gd name="T14" fmla="*/ 2383290 w 2908954"/>
                <a:gd name="T15" fmla="*/ 2463026 h 2477358"/>
                <a:gd name="T16" fmla="*/ 1450963 w 2908954"/>
                <a:gd name="T17" fmla="*/ 2023343 h 2477358"/>
                <a:gd name="T18" fmla="*/ 518637 w 2908954"/>
                <a:gd name="T19" fmla="*/ 2463026 h 2477358"/>
                <a:gd name="T20" fmla="*/ 516366 w 2908954"/>
                <a:gd name="T21" fmla="*/ 2466063 h 2477358"/>
                <a:gd name="T22" fmla="*/ 0 w 2908954"/>
                <a:gd name="T23" fmla="*/ 2168761 h 2477358"/>
                <a:gd name="T24" fmla="*/ 1175620 w 2908954"/>
                <a:gd name="T25" fmla="*/ 141830 h 2477358"/>
                <a:gd name="T26" fmla="*/ 1210442 w 2908954"/>
                <a:gd name="T27" fmla="*/ 99625 h 2477358"/>
                <a:gd name="T28" fmla="*/ 145095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1" name="文本框 25"/>
            <p:cNvSpPr>
              <a:spLocks noChangeArrowheads="1"/>
            </p:cNvSpPr>
            <p:nvPr/>
          </p:nvSpPr>
          <p:spPr bwMode="auto">
            <a:xfrm>
              <a:off x="1784350" y="4839379"/>
              <a:ext cx="87887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90826" y="3137465"/>
            <a:ext cx="1307306" cy="1535906"/>
            <a:chOff x="3721100" y="4183286"/>
            <a:chExt cx="1743075" cy="2047875"/>
          </a:xfrm>
        </p:grpSpPr>
        <p:sp>
          <p:nvSpPr>
            <p:cNvPr id="26627" name="任意多边形 11"/>
            <p:cNvSpPr>
              <a:spLocks noChangeArrowheads="1"/>
            </p:cNvSpPr>
            <p:nvPr/>
          </p:nvSpPr>
          <p:spPr bwMode="auto">
            <a:xfrm rot="7168152" flipH="1">
              <a:off x="3568700" y="4335686"/>
              <a:ext cx="2047875" cy="1743075"/>
            </a:xfrm>
            <a:custGeom>
              <a:avLst/>
              <a:gdLst>
                <a:gd name="T0" fmla="*/ 1450957 w 2908954"/>
                <a:gd name="T1" fmla="*/ 0 h 2477358"/>
                <a:gd name="T2" fmla="*/ 1691471 w 2908954"/>
                <a:gd name="T3" fmla="*/ 99625 h 2477358"/>
                <a:gd name="T4" fmla="*/ 1726323 w 2908954"/>
                <a:gd name="T5" fmla="*/ 141866 h 2477358"/>
                <a:gd name="T6" fmla="*/ 1697379 w 2908954"/>
                <a:gd name="T7" fmla="*/ 91962 h 2477358"/>
                <a:gd name="T8" fmla="*/ 1697394 w 2908954"/>
                <a:gd name="T9" fmla="*/ 91976 h 2477358"/>
                <a:gd name="T10" fmla="*/ 2908954 w 2908954"/>
                <a:gd name="T11" fmla="*/ 2180873 h 2477358"/>
                <a:gd name="T12" fmla="*/ 2394007 w 2908954"/>
                <a:gd name="T13" fmla="*/ 2477358 h 2477358"/>
                <a:gd name="T14" fmla="*/ 2383290 w 2908954"/>
                <a:gd name="T15" fmla="*/ 2463026 h 2477358"/>
                <a:gd name="T16" fmla="*/ 1450963 w 2908954"/>
                <a:gd name="T17" fmla="*/ 2023343 h 2477358"/>
                <a:gd name="T18" fmla="*/ 518637 w 2908954"/>
                <a:gd name="T19" fmla="*/ 2463026 h 2477358"/>
                <a:gd name="T20" fmla="*/ 516366 w 2908954"/>
                <a:gd name="T21" fmla="*/ 2466063 h 2477358"/>
                <a:gd name="T22" fmla="*/ 0 w 2908954"/>
                <a:gd name="T23" fmla="*/ 2168761 h 2477358"/>
                <a:gd name="T24" fmla="*/ 1175620 w 2908954"/>
                <a:gd name="T25" fmla="*/ 141830 h 2477358"/>
                <a:gd name="T26" fmla="*/ 1210442 w 2908954"/>
                <a:gd name="T27" fmla="*/ 99625 h 2477358"/>
                <a:gd name="T28" fmla="*/ 145095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2" name="文本框 26"/>
            <p:cNvSpPr>
              <a:spLocks noChangeArrowheads="1"/>
            </p:cNvSpPr>
            <p:nvPr/>
          </p:nvSpPr>
          <p:spPr bwMode="auto">
            <a:xfrm>
              <a:off x="4097337" y="4888591"/>
              <a:ext cx="87887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18497" y="1806559"/>
            <a:ext cx="2238651" cy="648072"/>
            <a:chOff x="6824663" y="2408745"/>
            <a:chExt cx="2984868" cy="864096"/>
          </a:xfrm>
        </p:grpSpPr>
        <p:sp>
          <p:nvSpPr>
            <p:cNvPr id="26649" name="椭圆 51"/>
            <p:cNvSpPr>
              <a:spLocks noChangeArrowheads="1"/>
            </p:cNvSpPr>
            <p:nvPr/>
          </p:nvSpPr>
          <p:spPr bwMode="auto">
            <a:xfrm>
              <a:off x="6824663" y="2526847"/>
              <a:ext cx="447675" cy="447675"/>
            </a:xfrm>
            <a:prstGeom prst="ellipse">
              <a:avLst/>
            </a:pr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Rectangle 7"/>
            <p:cNvSpPr>
              <a:spLocks/>
            </p:cNvSpPr>
            <p:nvPr/>
          </p:nvSpPr>
          <p:spPr bwMode="auto">
            <a:xfrm>
              <a:off x="7815565" y="2408745"/>
              <a:ext cx="199396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query</a:t>
              </a:r>
            </a:p>
            <a:p>
              <a:pPr fontAlgn="base">
                <a:lnSpc>
                  <a:spcPts val="97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等价于切片。</a:t>
              </a:r>
              <a:endParaRPr 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18497" y="2683303"/>
            <a:ext cx="2238651" cy="648072"/>
            <a:chOff x="6824663" y="3577737"/>
            <a:chExt cx="2984868" cy="864096"/>
          </a:xfrm>
        </p:grpSpPr>
        <p:sp>
          <p:nvSpPr>
            <p:cNvPr id="26650" name="椭圆 52"/>
            <p:cNvSpPr>
              <a:spLocks noChangeArrowheads="1"/>
            </p:cNvSpPr>
            <p:nvPr/>
          </p:nvSpPr>
          <p:spPr bwMode="auto">
            <a:xfrm>
              <a:off x="6824663" y="3723822"/>
              <a:ext cx="447675" cy="447675"/>
            </a:xfrm>
            <a:prstGeom prst="ellipse">
              <a:avLst/>
            </a:pr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Rectangle 7"/>
            <p:cNvSpPr>
              <a:spLocks/>
            </p:cNvSpPr>
            <p:nvPr/>
          </p:nvSpPr>
          <p:spPr bwMode="auto">
            <a:xfrm>
              <a:off x="7815565" y="3577737"/>
              <a:ext cx="199396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where</a:t>
              </a:r>
            </a:p>
            <a:p>
              <a:pPr fontAlgn="base">
                <a:lnSpc>
                  <a:spcPts val="97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不会对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DataFrame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数据量进行裁剪，不满足条件的置为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NaN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，或可传入默认值。</a:t>
              </a:r>
              <a:endParaRPr 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8498" y="3567963"/>
            <a:ext cx="2267558" cy="648072"/>
            <a:chOff x="6824663" y="4757284"/>
            <a:chExt cx="3023411" cy="864096"/>
          </a:xfrm>
        </p:grpSpPr>
        <p:sp>
          <p:nvSpPr>
            <p:cNvPr id="26651" name="椭圆 53"/>
            <p:cNvSpPr>
              <a:spLocks noChangeArrowheads="1"/>
            </p:cNvSpPr>
            <p:nvPr/>
          </p:nvSpPr>
          <p:spPr bwMode="auto">
            <a:xfrm>
              <a:off x="6824663" y="4920797"/>
              <a:ext cx="447675" cy="447675"/>
            </a:xfrm>
            <a:prstGeom prst="ellipse">
              <a:avLst/>
            </a:pr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Rectangle 7"/>
            <p:cNvSpPr>
              <a:spLocks/>
            </p:cNvSpPr>
            <p:nvPr/>
          </p:nvSpPr>
          <p:spPr bwMode="auto">
            <a:xfrm>
              <a:off x="7854108" y="4757284"/>
              <a:ext cx="199396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mask</a:t>
              </a:r>
            </a:p>
            <a:p>
              <a:pPr fontAlgn="base">
                <a:lnSpc>
                  <a:spcPts val="97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对</a:t>
              </a:r>
              <a:r>
                <a:rPr lang="en-US" altLang="zh-CN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where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的条件取反执行的效果。</a:t>
              </a:r>
              <a:endParaRPr 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54" name="Rectangle 45"/>
          <p:cNvSpPr>
            <a:spLocks/>
          </p:cNvSpPr>
          <p:nvPr/>
        </p:nvSpPr>
        <p:spPr bwMode="auto">
          <a:xfrm>
            <a:off x="1490035" y="711762"/>
            <a:ext cx="5691221" cy="44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函数筛选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972406" y="1127641"/>
            <a:ext cx="6726480" cy="3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DataFrame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中也可以使用函数进行条件筛选，常用的例如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where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09600" y="269792"/>
            <a:ext cx="7875345" cy="311600"/>
            <a:chOff x="152400" y="172485"/>
            <a:chExt cx="7875345" cy="311600"/>
          </a:xfrm>
        </p:grpSpPr>
        <p:sp>
          <p:nvSpPr>
            <p:cNvPr id="56" name="矩形 5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9"/>
            <p:cNvSpPr txBox="1"/>
            <p:nvPr/>
          </p:nvSpPr>
          <p:spPr>
            <a:xfrm>
              <a:off x="3153212" y="172485"/>
              <a:ext cx="20551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条件筛选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7723761" y="438197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649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54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20551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条件筛选</a:t>
              </a:r>
              <a:endParaRPr lang="en-US" altLang="zh-CN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5CF1E0-AE66-49AA-BD74-433512CD6B41}"/>
              </a:ext>
            </a:extLst>
          </p:cNvPr>
          <p:cNvSpPr/>
          <p:nvPr/>
        </p:nvSpPr>
        <p:spPr>
          <a:xfrm>
            <a:off x="593192" y="547496"/>
            <a:ext cx="1957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Query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E775F0-5C13-4B8B-ACD0-5847197A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51" y="971550"/>
            <a:ext cx="1435174" cy="2667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DAAF05-DBBE-4E0B-AB69-0886EB85A916}"/>
              </a:ext>
            </a:extLst>
          </p:cNvPr>
          <p:cNvSpPr/>
          <p:nvPr/>
        </p:nvSpPr>
        <p:spPr>
          <a:xfrm>
            <a:off x="685800" y="2450248"/>
            <a:ext cx="23166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WHERE</a:t>
            </a:r>
          </a:p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MASK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8E19D-B2F1-4315-9BB2-FAFAF92B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460" y="3105150"/>
            <a:ext cx="2521080" cy="444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5DE626-70BC-49F3-AC96-A8431D627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66750"/>
            <a:ext cx="2680954" cy="42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40990" y="1962880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01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3" y="2250894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5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238813" y="3707976"/>
            <a:ext cx="1874455" cy="1435524"/>
            <a:chOff x="9544980" y="4893547"/>
            <a:chExt cx="2499273" cy="1914032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9860543" y="5629332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383840" y="5031674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0574267" y="5893159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9703890" y="5136404"/>
              <a:ext cx="599756" cy="59909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1243452" y="5574744"/>
              <a:ext cx="554407" cy="553792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9544980" y="6274036"/>
              <a:ext cx="315563" cy="315213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1362874" y="5033994"/>
              <a:ext cx="315563" cy="315213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11174140" y="4893547"/>
              <a:ext cx="203556" cy="20333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0098097" y="5237324"/>
              <a:ext cx="1346042" cy="1344549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1840697" y="5473078"/>
              <a:ext cx="203556" cy="20333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1511" name="任意多边形 12"/>
          <p:cNvSpPr>
            <a:spLocks noChangeArrowheads="1"/>
          </p:cNvSpPr>
          <p:nvPr/>
        </p:nvSpPr>
        <p:spPr bwMode="auto">
          <a:xfrm rot="2083007">
            <a:off x="4972050" y="2177654"/>
            <a:ext cx="1171575" cy="1170384"/>
          </a:xfrm>
          <a:custGeom>
            <a:avLst/>
            <a:gdLst>
              <a:gd name="T0" fmla="*/ 0 w 3340100"/>
              <a:gd name="T1" fmla="*/ 0 h 3340100"/>
              <a:gd name="T2" fmla="*/ 3340100 w 3340100"/>
              <a:gd name="T3" fmla="*/ 3340100 h 3340100"/>
            </a:gdLst>
            <a:ahLst/>
            <a:cxnLst/>
            <a:rect l="T0" t="T1" r="T2" b="T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close/>
              </a:path>
            </a:pathLst>
          </a:custGeom>
          <a:solidFill>
            <a:srgbClr val="23B9D6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任意多边形 15"/>
          <p:cNvSpPr>
            <a:spLocks noChangeArrowheads="1"/>
          </p:cNvSpPr>
          <p:nvPr/>
        </p:nvSpPr>
        <p:spPr bwMode="auto">
          <a:xfrm rot="2535249">
            <a:off x="3802857" y="2958704"/>
            <a:ext cx="1607344" cy="1607344"/>
          </a:xfrm>
          <a:custGeom>
            <a:avLst/>
            <a:gdLst>
              <a:gd name="T0" fmla="*/ 0 w 3340100"/>
              <a:gd name="T1" fmla="*/ 0 h 3340100"/>
              <a:gd name="T2" fmla="*/ 3340100 w 3340100"/>
              <a:gd name="T3" fmla="*/ 3340100 h 3340100"/>
            </a:gdLst>
            <a:ahLst/>
            <a:cxnLst/>
            <a:rect l="T0" t="T1" r="T2" b="T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close/>
              </a:path>
            </a:pathLst>
          </a:custGeom>
          <a:solidFill>
            <a:srgbClr val="23B9D6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3" name="任意多边形 18"/>
          <p:cNvSpPr>
            <a:spLocks noChangeArrowheads="1"/>
          </p:cNvSpPr>
          <p:nvPr/>
        </p:nvSpPr>
        <p:spPr bwMode="auto">
          <a:xfrm rot="1877475">
            <a:off x="3717131" y="1128713"/>
            <a:ext cx="1595438" cy="1594247"/>
          </a:xfrm>
          <a:custGeom>
            <a:avLst/>
            <a:gdLst>
              <a:gd name="T0" fmla="*/ 0 w 3340100"/>
              <a:gd name="T1" fmla="*/ 0 h 3340100"/>
              <a:gd name="T2" fmla="*/ 3340100 w 3340100"/>
              <a:gd name="T3" fmla="*/ 3340100 h 3340100"/>
            </a:gdLst>
            <a:ahLst/>
            <a:cxnLst/>
            <a:rect l="T0" t="T1" r="T2" b="T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close/>
              </a:path>
            </a:pathLst>
          </a:custGeom>
          <a:solidFill>
            <a:srgbClr val="23B9D6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4" name="文本框 19"/>
          <p:cNvSpPr>
            <a:spLocks noChangeArrowheads="1"/>
          </p:cNvSpPr>
          <p:nvPr/>
        </p:nvSpPr>
        <p:spPr bwMode="auto">
          <a:xfrm>
            <a:off x="4182666" y="1633538"/>
            <a:ext cx="70724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300" b="1" dirty="0">
                <a:solidFill>
                  <a:srgbClr val="23B9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300" b="1" dirty="0">
              <a:solidFill>
                <a:srgbClr val="23B9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5" name="文本框 20"/>
          <p:cNvSpPr>
            <a:spLocks noChangeArrowheads="1"/>
          </p:cNvSpPr>
          <p:nvPr/>
        </p:nvSpPr>
        <p:spPr bwMode="auto">
          <a:xfrm>
            <a:off x="5268516" y="2520554"/>
            <a:ext cx="61106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700" b="1">
                <a:solidFill>
                  <a:srgbClr val="23B9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700" b="1">
              <a:solidFill>
                <a:srgbClr val="23B9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6" name="文本框 21"/>
          <p:cNvSpPr>
            <a:spLocks noChangeArrowheads="1"/>
          </p:cNvSpPr>
          <p:nvPr/>
        </p:nvSpPr>
        <p:spPr bwMode="auto">
          <a:xfrm>
            <a:off x="4263628" y="3474244"/>
            <a:ext cx="75938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rgbClr val="23B9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300" b="1" dirty="0">
              <a:solidFill>
                <a:srgbClr val="23B9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1792438" y="1500341"/>
            <a:ext cx="149547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altLang="zh-CN" sz="1200" b="1" spc="75" dirty="0">
                <a:solidFill>
                  <a:srgbClr val="23B9D6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for</a:t>
            </a:r>
          </a:p>
          <a:p>
            <a:pPr fontAlgn="base">
              <a:lnSpc>
                <a:spcPts val="97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使用</a:t>
            </a:r>
            <a:r>
              <a:rPr lang="en-US" altLang="zh-CN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shape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获取行列值，在使用两层</a:t>
            </a:r>
            <a:r>
              <a:rPr lang="en-US" altLang="zh-CN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for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循环，配合</a:t>
            </a:r>
            <a:r>
              <a:rPr lang="en-US" altLang="zh-CN" sz="750" spc="75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iat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进行行列取值，或配置</a:t>
            </a:r>
            <a:r>
              <a:rPr lang="en-US" altLang="zh-CN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items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取值</a:t>
            </a:r>
            <a:endParaRPr lang="en-US" sz="750" spc="75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6" name="Rectangle 7"/>
          <p:cNvSpPr>
            <a:spLocks/>
          </p:cNvSpPr>
          <p:nvPr/>
        </p:nvSpPr>
        <p:spPr bwMode="auto">
          <a:xfrm>
            <a:off x="1678377" y="3867275"/>
            <a:ext cx="149547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altLang="zh-CN" sz="1200" b="1" spc="75" dirty="0" err="1">
                <a:solidFill>
                  <a:srgbClr val="23B9D6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applymap</a:t>
            </a:r>
            <a:endParaRPr lang="en-US" altLang="zh-CN" sz="1200" b="1" spc="75" dirty="0">
              <a:solidFill>
                <a:srgbClr val="23B9D6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lnSpc>
                <a:spcPts val="97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配合</a:t>
            </a:r>
            <a:r>
              <a:rPr lang="en-US" altLang="zh-CN" sz="750" spc="75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lamba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或者</a:t>
            </a:r>
            <a:r>
              <a:rPr lang="en-US" altLang="zh-CN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function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，对每个元素进行循环处理。</a:t>
            </a:r>
            <a:endParaRPr lang="en-US" sz="750" spc="75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7" name="Rectangle 7"/>
          <p:cNvSpPr>
            <a:spLocks/>
          </p:cNvSpPr>
          <p:nvPr/>
        </p:nvSpPr>
        <p:spPr bwMode="auto">
          <a:xfrm>
            <a:off x="6933009" y="2368631"/>
            <a:ext cx="149547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altLang="zh-CN" sz="1200" b="1" spc="75" dirty="0">
                <a:solidFill>
                  <a:srgbClr val="23B9D6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apply</a:t>
            </a:r>
          </a:p>
          <a:p>
            <a:pPr fontAlgn="base">
              <a:lnSpc>
                <a:spcPts val="97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配合</a:t>
            </a:r>
            <a:r>
              <a:rPr lang="en-US" altLang="zh-CN" sz="750" spc="75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lamba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或</a:t>
            </a:r>
            <a:r>
              <a:rPr lang="en-US" altLang="zh-CN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function</a:t>
            </a:r>
            <a:r>
              <a:rPr lang="zh-CN" alt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，可进行逐行或者逐列循环。</a:t>
            </a:r>
            <a:endParaRPr lang="en-US" sz="750" spc="75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09600" y="269792"/>
            <a:ext cx="7875345" cy="311600"/>
            <a:chOff x="152400" y="172485"/>
            <a:chExt cx="7875345" cy="311600"/>
          </a:xfrm>
        </p:grpSpPr>
        <p:sp>
          <p:nvSpPr>
            <p:cNvPr id="39" name="矩形 38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9"/>
            <p:cNvSpPr txBox="1"/>
            <p:nvPr/>
          </p:nvSpPr>
          <p:spPr>
            <a:xfrm>
              <a:off x="3153212" y="172485"/>
              <a:ext cx="2076447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循环取值</a:t>
              </a: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1394086-6FDE-4B6B-A979-0B327F1C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3" y="2052027"/>
            <a:ext cx="1924149" cy="5080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9120BF-2AA8-4C5F-B7F6-D38309FBD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86" y="2859889"/>
            <a:ext cx="2013053" cy="7874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354573-66F6-42A7-8195-1CF1D4CBB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377" y="4358455"/>
            <a:ext cx="1193861" cy="431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587BB5-78FA-40A8-A507-6EABC5266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44" y="2529444"/>
            <a:ext cx="3264068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75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75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75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12" grpId="0" animBg="1"/>
      <p:bldP spid="21513" grpId="0" animBg="1"/>
      <p:bldP spid="35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40990" y="1962880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03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3" y="2250894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清洗统计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191"/>
          <p:cNvSpPr/>
          <p:nvPr/>
        </p:nvSpPr>
        <p:spPr>
          <a:xfrm rot="16200000" flipH="1" flipV="1">
            <a:off x="2461465" y="2400235"/>
            <a:ext cx="1991" cy="250186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7" name="Shape 2191"/>
          <p:cNvSpPr/>
          <p:nvPr/>
        </p:nvSpPr>
        <p:spPr>
          <a:xfrm rot="10800000" flipH="1" flipV="1">
            <a:off x="2593765" y="1642826"/>
            <a:ext cx="9384" cy="184254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0" name="Shape 2196"/>
          <p:cNvSpPr/>
          <p:nvPr/>
        </p:nvSpPr>
        <p:spPr>
          <a:xfrm>
            <a:off x="2619306" y="3485366"/>
            <a:ext cx="315518" cy="1992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1" name="Shape 2196"/>
          <p:cNvSpPr/>
          <p:nvPr/>
        </p:nvSpPr>
        <p:spPr>
          <a:xfrm>
            <a:off x="2600840" y="1645474"/>
            <a:ext cx="342274" cy="1992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55" name="Group 54"/>
          <p:cNvGrpSpPr/>
          <p:nvPr/>
        </p:nvGrpSpPr>
        <p:grpSpPr>
          <a:xfrm>
            <a:off x="598869" y="2269206"/>
            <a:ext cx="1738499" cy="530242"/>
            <a:chOff x="2020773" y="3072224"/>
            <a:chExt cx="2317998" cy="706989"/>
          </a:xfrm>
        </p:grpSpPr>
        <p:sp>
          <p:nvSpPr>
            <p:cNvPr id="14" name="Rectangle 13"/>
            <p:cNvSpPr/>
            <p:nvPr/>
          </p:nvSpPr>
          <p:spPr>
            <a:xfrm>
              <a:off x="2020773" y="3072224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25515" y="3187928"/>
              <a:ext cx="106695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数据清洗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77645" y="1400446"/>
            <a:ext cx="1738499" cy="526811"/>
            <a:chOff x="4797320" y="2569425"/>
            <a:chExt cx="2317998" cy="702414"/>
          </a:xfrm>
        </p:grpSpPr>
        <p:sp>
          <p:nvSpPr>
            <p:cNvPr id="19" name="Rectangle 18"/>
            <p:cNvSpPr/>
            <p:nvPr/>
          </p:nvSpPr>
          <p:spPr>
            <a:xfrm>
              <a:off x="4797320" y="2569425"/>
              <a:ext cx="2317998" cy="7024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39432" y="2630906"/>
              <a:ext cx="861774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重复值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52846" y="3243447"/>
            <a:ext cx="1738499" cy="530242"/>
            <a:chOff x="4914987" y="3539304"/>
            <a:chExt cx="2317998" cy="706989"/>
          </a:xfrm>
        </p:grpSpPr>
        <p:sp>
          <p:nvSpPr>
            <p:cNvPr id="16" name="Rectangle 15"/>
            <p:cNvSpPr/>
            <p:nvPr/>
          </p:nvSpPr>
          <p:spPr>
            <a:xfrm>
              <a:off x="4914987" y="3539304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3623" y="3616719"/>
              <a:ext cx="65659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空值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44825" y="1951195"/>
            <a:ext cx="1738499" cy="530242"/>
            <a:chOff x="7889538" y="2565448"/>
            <a:chExt cx="2317998" cy="706989"/>
          </a:xfrm>
        </p:grpSpPr>
        <p:sp>
          <p:nvSpPr>
            <p:cNvPr id="17" name="Rectangle 16"/>
            <p:cNvSpPr/>
            <p:nvPr/>
          </p:nvSpPr>
          <p:spPr>
            <a:xfrm>
              <a:off x="7889538" y="2565448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170859" y="2582473"/>
              <a:ext cx="1743075" cy="614850"/>
              <a:chOff x="2457700" y="3088402"/>
              <a:chExt cx="1743075" cy="61485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994775" y="3088402"/>
                <a:ext cx="656590" cy="448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分组</a:t>
                </a:r>
                <a:endPara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57700" y="3337510"/>
                <a:ext cx="1743075" cy="365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9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groupby</a:t>
                </a:r>
                <a:endPara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5246183" y="815468"/>
            <a:ext cx="1738499" cy="530242"/>
            <a:chOff x="7889538" y="1569050"/>
            <a:chExt cx="2317998" cy="706989"/>
          </a:xfrm>
        </p:grpSpPr>
        <p:sp>
          <p:nvSpPr>
            <p:cNvPr id="15" name="Rectangle 14"/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20402" y="1584501"/>
              <a:ext cx="1743075" cy="632531"/>
              <a:chOff x="2607243" y="3081862"/>
              <a:chExt cx="1743075" cy="632531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967405" y="3081862"/>
                <a:ext cx="656590" cy="448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去重</a:t>
                </a:r>
                <a:endPara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07243" y="3348651"/>
                <a:ext cx="1743075" cy="365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drop_duplicates</a:t>
                </a:r>
                <a:endPara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251179" y="2626614"/>
            <a:ext cx="1738499" cy="530242"/>
            <a:chOff x="7889538" y="3561809"/>
            <a:chExt cx="2317998" cy="706989"/>
          </a:xfrm>
        </p:grpSpPr>
        <p:sp>
          <p:nvSpPr>
            <p:cNvPr id="18" name="Rectangle 17"/>
            <p:cNvSpPr/>
            <p:nvPr/>
          </p:nvSpPr>
          <p:spPr>
            <a:xfrm>
              <a:off x="7889538" y="3561809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169970" y="3567748"/>
              <a:ext cx="1743075" cy="631071"/>
              <a:chOff x="2456811" y="3078315"/>
              <a:chExt cx="1743075" cy="63107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000056" y="3078315"/>
                <a:ext cx="656590" cy="448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判空</a:t>
                </a:r>
                <a:endPara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56811" y="3343644"/>
                <a:ext cx="1743075" cy="365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isna</a:t>
                </a:r>
                <a:endPara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5251179" y="3188298"/>
            <a:ext cx="1738499" cy="546679"/>
            <a:chOff x="7889538" y="4536254"/>
            <a:chExt cx="2317998" cy="728905"/>
          </a:xfrm>
        </p:grpSpPr>
        <p:sp>
          <p:nvSpPr>
            <p:cNvPr id="20" name="Rectangle 19"/>
            <p:cNvSpPr/>
            <p:nvPr/>
          </p:nvSpPr>
          <p:spPr>
            <a:xfrm>
              <a:off x="7889538" y="455817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162387" y="4536254"/>
              <a:ext cx="1743075" cy="633425"/>
              <a:chOff x="2449228" y="3046560"/>
              <a:chExt cx="1743075" cy="63342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990310" y="3046560"/>
                <a:ext cx="656590" cy="448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去空</a:t>
                </a:r>
                <a:endPara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49228" y="3314244"/>
                <a:ext cx="1743075" cy="3657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dropna</a:t>
                </a:r>
                <a:endPara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63" name="矩形 62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9"/>
            <p:cNvSpPr txBox="1"/>
            <p:nvPr/>
          </p:nvSpPr>
          <p:spPr>
            <a:xfrm>
              <a:off x="3153212" y="172485"/>
              <a:ext cx="204210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清洗统计</a:t>
              </a: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Shape 2191">
            <a:extLst>
              <a:ext uri="{FF2B5EF4-FFF2-40B4-BE49-F238E27FC236}">
                <a16:creationId xmlns:a16="http://schemas.microsoft.com/office/drawing/2014/main" id="{737E37D9-9276-4457-81F2-9159744AA420}"/>
              </a:ext>
            </a:extLst>
          </p:cNvPr>
          <p:cNvSpPr/>
          <p:nvPr/>
        </p:nvSpPr>
        <p:spPr>
          <a:xfrm rot="16200000" flipH="1" flipV="1">
            <a:off x="4842178" y="1508596"/>
            <a:ext cx="1991" cy="250186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68" name="Shape 2191">
            <a:extLst>
              <a:ext uri="{FF2B5EF4-FFF2-40B4-BE49-F238E27FC236}">
                <a16:creationId xmlns:a16="http://schemas.microsoft.com/office/drawing/2014/main" id="{B94F9CC4-9E6B-49AC-A868-47B6FB7BC019}"/>
              </a:ext>
            </a:extLst>
          </p:cNvPr>
          <p:cNvSpPr/>
          <p:nvPr/>
        </p:nvSpPr>
        <p:spPr>
          <a:xfrm rot="10800000" flipH="1" flipV="1">
            <a:off x="4955836" y="1058878"/>
            <a:ext cx="2693" cy="1112056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69" name="Shape 2196">
            <a:extLst>
              <a:ext uri="{FF2B5EF4-FFF2-40B4-BE49-F238E27FC236}">
                <a16:creationId xmlns:a16="http://schemas.microsoft.com/office/drawing/2014/main" id="{8FB389AF-E685-4E2F-A73C-A0C7257E1B9D}"/>
              </a:ext>
            </a:extLst>
          </p:cNvPr>
          <p:cNvSpPr/>
          <p:nvPr/>
        </p:nvSpPr>
        <p:spPr>
          <a:xfrm>
            <a:off x="4953533" y="1073063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70" name="Shape 2196">
            <a:extLst>
              <a:ext uri="{FF2B5EF4-FFF2-40B4-BE49-F238E27FC236}">
                <a16:creationId xmlns:a16="http://schemas.microsoft.com/office/drawing/2014/main" id="{73FD7AA2-0623-4630-9C81-CC2B4A3626DF}"/>
              </a:ext>
            </a:extLst>
          </p:cNvPr>
          <p:cNvSpPr/>
          <p:nvPr/>
        </p:nvSpPr>
        <p:spPr>
          <a:xfrm>
            <a:off x="4952175" y="2168954"/>
            <a:ext cx="265885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71" name="Shape 2191">
            <a:extLst>
              <a:ext uri="{FF2B5EF4-FFF2-40B4-BE49-F238E27FC236}">
                <a16:creationId xmlns:a16="http://schemas.microsoft.com/office/drawing/2014/main" id="{6FF28975-E184-424E-9559-39D99DBB2A0A}"/>
              </a:ext>
            </a:extLst>
          </p:cNvPr>
          <p:cNvSpPr/>
          <p:nvPr/>
        </p:nvSpPr>
        <p:spPr>
          <a:xfrm rot="16200000" flipH="1" flipV="1">
            <a:off x="4837005" y="3345406"/>
            <a:ext cx="1991" cy="285897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72" name="Group 60">
            <a:extLst>
              <a:ext uri="{FF2B5EF4-FFF2-40B4-BE49-F238E27FC236}">
                <a16:creationId xmlns:a16="http://schemas.microsoft.com/office/drawing/2014/main" id="{FC5ADFB0-3700-4A04-B085-8D2EFCC79BA6}"/>
              </a:ext>
            </a:extLst>
          </p:cNvPr>
          <p:cNvGrpSpPr/>
          <p:nvPr/>
        </p:nvGrpSpPr>
        <p:grpSpPr>
          <a:xfrm>
            <a:off x="5251178" y="3773692"/>
            <a:ext cx="1738499" cy="539706"/>
            <a:chOff x="7889538" y="4545552"/>
            <a:chExt cx="2317998" cy="719607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9BDFFD39-7FB8-4EAE-BBBD-1C9B388C71A8}"/>
                </a:ext>
              </a:extLst>
            </p:cNvPr>
            <p:cNvSpPr/>
            <p:nvPr/>
          </p:nvSpPr>
          <p:spPr>
            <a:xfrm>
              <a:off x="7889538" y="455817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74" name="Group 50">
              <a:extLst>
                <a:ext uri="{FF2B5EF4-FFF2-40B4-BE49-F238E27FC236}">
                  <a16:creationId xmlns:a16="http://schemas.microsoft.com/office/drawing/2014/main" id="{F24A94CB-8707-4846-9DA0-6BDE2C541DA5}"/>
                </a:ext>
              </a:extLst>
            </p:cNvPr>
            <p:cNvGrpSpPr/>
            <p:nvPr/>
          </p:nvGrpSpPr>
          <p:grpSpPr>
            <a:xfrm>
              <a:off x="8194814" y="4545552"/>
              <a:ext cx="1743075" cy="654435"/>
              <a:chOff x="2481655" y="3055858"/>
              <a:chExt cx="1743075" cy="654435"/>
            </a:xfrm>
          </p:grpSpPr>
          <p:sp>
            <p:nvSpPr>
              <p:cNvPr id="75" name="TextBox 51">
                <a:extLst>
                  <a:ext uri="{FF2B5EF4-FFF2-40B4-BE49-F238E27FC236}">
                    <a16:creationId xmlns:a16="http://schemas.microsoft.com/office/drawing/2014/main" id="{E5AFE47A-399D-4D25-83EE-3C07C6609118}"/>
                  </a:ext>
                </a:extLst>
              </p:cNvPr>
              <p:cNvSpPr txBox="1"/>
              <p:nvPr/>
            </p:nvSpPr>
            <p:spPr>
              <a:xfrm>
                <a:off x="3024900" y="3055858"/>
                <a:ext cx="656590" cy="448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填空</a:t>
                </a:r>
                <a:endPara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TextBox 52">
                <a:extLst>
                  <a:ext uri="{FF2B5EF4-FFF2-40B4-BE49-F238E27FC236}">
                    <a16:creationId xmlns:a16="http://schemas.microsoft.com/office/drawing/2014/main" id="{7E6B61D4-3C37-4EAC-951A-231BA84D2CF3}"/>
                  </a:ext>
                </a:extLst>
              </p:cNvPr>
              <p:cNvSpPr txBox="1"/>
              <p:nvPr/>
            </p:nvSpPr>
            <p:spPr>
              <a:xfrm>
                <a:off x="2481655" y="3344551"/>
                <a:ext cx="1743075" cy="365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fillna</a:t>
                </a:r>
                <a:endPara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77" name="Shape 2191">
            <a:extLst>
              <a:ext uri="{FF2B5EF4-FFF2-40B4-BE49-F238E27FC236}">
                <a16:creationId xmlns:a16="http://schemas.microsoft.com/office/drawing/2014/main" id="{7FFC5993-BA3C-4BE4-A9E6-B59803F7E220}"/>
              </a:ext>
            </a:extLst>
          </p:cNvPr>
          <p:cNvSpPr/>
          <p:nvPr/>
        </p:nvSpPr>
        <p:spPr>
          <a:xfrm rot="10800000" flipH="1" flipV="1">
            <a:off x="4972758" y="2858638"/>
            <a:ext cx="8152" cy="1186438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78" name="Shape 2196">
            <a:extLst>
              <a:ext uri="{FF2B5EF4-FFF2-40B4-BE49-F238E27FC236}">
                <a16:creationId xmlns:a16="http://schemas.microsoft.com/office/drawing/2014/main" id="{BF955FF1-7DEA-4171-9C50-232BFEE30741}"/>
              </a:ext>
            </a:extLst>
          </p:cNvPr>
          <p:cNvSpPr/>
          <p:nvPr/>
        </p:nvSpPr>
        <p:spPr>
          <a:xfrm>
            <a:off x="4960832" y="2858637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79" name="Shape 2196">
            <a:extLst>
              <a:ext uri="{FF2B5EF4-FFF2-40B4-BE49-F238E27FC236}">
                <a16:creationId xmlns:a16="http://schemas.microsoft.com/office/drawing/2014/main" id="{5135C901-D452-4154-B1E8-92B273851FF3}"/>
              </a:ext>
            </a:extLst>
          </p:cNvPr>
          <p:cNvSpPr/>
          <p:nvPr/>
        </p:nvSpPr>
        <p:spPr>
          <a:xfrm>
            <a:off x="4960832" y="3487358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80" name="Shape 2196">
            <a:extLst>
              <a:ext uri="{FF2B5EF4-FFF2-40B4-BE49-F238E27FC236}">
                <a16:creationId xmlns:a16="http://schemas.microsoft.com/office/drawing/2014/main" id="{5831EC16-F721-45E8-A5BE-0DC8E7EBF45F}"/>
              </a:ext>
            </a:extLst>
          </p:cNvPr>
          <p:cNvSpPr/>
          <p:nvPr/>
        </p:nvSpPr>
        <p:spPr>
          <a:xfrm>
            <a:off x="4972757" y="4049055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87" name="Group 57">
            <a:extLst>
              <a:ext uri="{FF2B5EF4-FFF2-40B4-BE49-F238E27FC236}">
                <a16:creationId xmlns:a16="http://schemas.microsoft.com/office/drawing/2014/main" id="{9E82C8C2-6BD6-44C1-9059-77821334FEF6}"/>
              </a:ext>
            </a:extLst>
          </p:cNvPr>
          <p:cNvGrpSpPr/>
          <p:nvPr/>
        </p:nvGrpSpPr>
        <p:grpSpPr>
          <a:xfrm>
            <a:off x="5251179" y="1380353"/>
            <a:ext cx="1738499" cy="530242"/>
            <a:chOff x="7889538" y="1569050"/>
            <a:chExt cx="2317998" cy="706989"/>
          </a:xfrm>
        </p:grpSpPr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2295CF3A-051B-4199-9C1A-0A302E436AF0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90" name="TextBox 45">
              <a:extLst>
                <a:ext uri="{FF2B5EF4-FFF2-40B4-BE49-F238E27FC236}">
                  <a16:creationId xmlns:a16="http://schemas.microsoft.com/office/drawing/2014/main" id="{260CC9A1-A2B4-4651-B865-94C695A2F001}"/>
                </a:ext>
              </a:extLst>
            </p:cNvPr>
            <p:cNvSpPr txBox="1"/>
            <p:nvPr/>
          </p:nvSpPr>
          <p:spPr>
            <a:xfrm>
              <a:off x="8532870" y="1600435"/>
              <a:ext cx="106695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数量统计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" name="Shape 2196">
            <a:extLst>
              <a:ext uri="{FF2B5EF4-FFF2-40B4-BE49-F238E27FC236}">
                <a16:creationId xmlns:a16="http://schemas.microsoft.com/office/drawing/2014/main" id="{65700AE8-C628-45EC-BD38-9EBF2F33AA1A}"/>
              </a:ext>
            </a:extLst>
          </p:cNvPr>
          <p:cNvSpPr/>
          <p:nvPr/>
        </p:nvSpPr>
        <p:spPr>
          <a:xfrm>
            <a:off x="4958529" y="1632693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99601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0" grpId="0" animBg="1"/>
      <p:bldP spid="31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7" grpId="0" animBg="1"/>
      <p:bldP spid="78" grpId="0" animBg="1"/>
      <p:bldP spid="79" grpId="0" animBg="1"/>
      <p:bldP spid="80" grpId="0" animBg="1"/>
      <p:bldP spid="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去重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A17DB9C-5C5A-462D-8875-777AD183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2" y="3409950"/>
            <a:ext cx="3086259" cy="139707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0EF7DC-F470-4E5C-A7D7-C383A1D2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0678"/>
              </p:ext>
            </p:extLst>
          </p:nvPr>
        </p:nvGraphicFramePr>
        <p:xfrm>
          <a:off x="593192" y="1273624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2891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793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392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subset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列名列表，填空为整行作为关键字去重。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keep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字符串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布尔值否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’first’</a:t>
                      </a:r>
                      <a:r>
                        <a:rPr lang="zh-CN" altLang="en-US" sz="1200" dirty="0"/>
                        <a:t>时，重复值保持第一项；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’last’</a:t>
                      </a:r>
                      <a:r>
                        <a:rPr lang="zh-CN" altLang="en-US" sz="1200" dirty="0"/>
                        <a:t>时，重复值保留最后一项；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False</a:t>
                      </a:r>
                      <a:r>
                        <a:rPr lang="zh-CN" altLang="en-US" sz="1200" dirty="0"/>
                        <a:t>时，重复项全不保留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4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inplace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是否替换原值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209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343AC8D-44ED-4CBE-9AFF-0264068260DA}"/>
              </a:ext>
            </a:extLst>
          </p:cNvPr>
          <p:cNvSpPr/>
          <p:nvPr/>
        </p:nvSpPr>
        <p:spPr>
          <a:xfrm>
            <a:off x="434598" y="429534"/>
            <a:ext cx="36080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Drop_duplicates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20996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21313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数学运算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154DE8-8C23-4C2A-B31F-02BC1FB276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1600" y="1265851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2891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793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392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求列和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df.sum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求行和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df.sum</a:t>
                      </a:r>
                      <a:r>
                        <a:rPr lang="en-US" altLang="zh-CN" sz="1200" dirty="0"/>
                        <a:t>(axis=1)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4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求列累加值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df.cumsum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求行累加值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df.cumsun</a:t>
                      </a:r>
                      <a:r>
                        <a:rPr lang="en-US" altLang="zh-CN" sz="1200" dirty="0"/>
                        <a:t>(axis=1)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7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求最大值所在行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df.idmax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6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求最大值所在列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df.idmax</a:t>
                      </a:r>
                      <a:r>
                        <a:rPr lang="en-US" altLang="zh-CN" sz="1200" dirty="0"/>
                        <a:t>(axis=1)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3814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B16C95A-DEED-43C1-AD04-C595D2BA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722610"/>
            <a:ext cx="1909990" cy="4521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474CC1-D90E-41A0-972C-3744D2F80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675211"/>
            <a:ext cx="1047804" cy="4635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2B14AC-7171-456E-9077-1AFA21B5C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699" y="2361011"/>
            <a:ext cx="1060505" cy="3048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09FCF4-B903-47B6-BF07-8B7F5F86B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103" y="2784988"/>
            <a:ext cx="1460575" cy="3302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5F1C0-B7A5-4C9D-B40E-FBEB7D793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203" y="3678495"/>
            <a:ext cx="997001" cy="514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8A749-67E2-4182-94A5-4897C70011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663" y="4317833"/>
            <a:ext cx="1066855" cy="349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CB15D4-3696-4970-B972-879CB1AD6E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5504" y="3233945"/>
            <a:ext cx="1409772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51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21313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数量统计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154DE8-8C23-4C2A-B31F-02BC1FB27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92797"/>
              </p:ext>
            </p:extLst>
          </p:nvPr>
        </p:nvGraphicFramePr>
        <p:xfrm>
          <a:off x="1371600" y="1265851"/>
          <a:ext cx="60960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2891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793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392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每列非空值数量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df.count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每行非空值数量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df.count</a:t>
                      </a:r>
                      <a:r>
                        <a:rPr lang="en-US" altLang="zh-CN" sz="1200" dirty="0"/>
                        <a:t>(axis=1)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4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每列不重复值数量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df.nunique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每行不重复值数量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df.nunique</a:t>
                      </a:r>
                      <a:r>
                        <a:rPr lang="en-US" altLang="zh-CN" sz="1200" dirty="0"/>
                        <a:t>(axis=1)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7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求某列不重复项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df[‘a’]. unique()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Numpy.ndarray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[1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6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求某列不同值及数量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df[‘a’].</a:t>
                      </a:r>
                      <a:r>
                        <a:rPr lang="en-US" altLang="zh-CN" sz="1200" dirty="0" err="1"/>
                        <a:t>value_counts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Series</a:t>
                      </a:r>
                    </a:p>
                    <a:p>
                      <a:pPr marL="228600" indent="-228600">
                        <a:buAutoNum type="arabicPlain"/>
                      </a:pPr>
                      <a:r>
                        <a:rPr lang="en-US" altLang="zh-CN" sz="1200" dirty="0"/>
                        <a:t>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200" dirty="0"/>
                        <a:t>5    1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3814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C47522A8-0484-42EF-82A9-A2325FB1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66256"/>
            <a:ext cx="1828800" cy="6126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34EE33-08BC-45BE-947C-0031FF8A5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504" y="1663221"/>
            <a:ext cx="952549" cy="5143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B3172A-C9A3-4F1B-94B6-8449E3E49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423" y="2318225"/>
            <a:ext cx="1003352" cy="4191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EF7898-F4DA-4732-9526-A609B0F20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328" y="2761838"/>
            <a:ext cx="958899" cy="5143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681345-3DCC-4E6C-B66D-3E6F27CB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423" y="3389650"/>
            <a:ext cx="946199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74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5153"/>
            <a:ext cx="7875345" cy="311600"/>
            <a:chOff x="152400" y="168088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281961" y="168088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343AC8D-44ED-4CBE-9AFF-0264068260DA}"/>
              </a:ext>
            </a:extLst>
          </p:cNvPr>
          <p:cNvSpPr/>
          <p:nvPr/>
        </p:nvSpPr>
        <p:spPr>
          <a:xfrm>
            <a:off x="571815" y="399015"/>
            <a:ext cx="2135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Groupby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8628287B-559F-4F7C-BC4C-0A009E980115}"/>
              </a:ext>
            </a:extLst>
          </p:cNvPr>
          <p:cNvSpPr/>
          <p:nvPr/>
        </p:nvSpPr>
        <p:spPr>
          <a:xfrm>
            <a:off x="602920" y="1045345"/>
            <a:ext cx="4121480" cy="45959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count()</a:t>
            </a: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mean()</a:t>
            </a: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函数，进行数量统计。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AC2A17-5E98-4EC8-BBC7-F1D18B15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02091"/>
            <a:ext cx="1225613" cy="654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5AB4AC-35B2-4143-BBD5-40484E22C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76550"/>
            <a:ext cx="2597283" cy="374669"/>
          </a:xfrm>
          <a:prstGeom prst="rect">
            <a:avLst/>
          </a:prstGeom>
        </p:spPr>
      </p:pic>
      <p:sp>
        <p:nvSpPr>
          <p:cNvPr id="13" name="Rectangle 45">
            <a:extLst>
              <a:ext uri="{FF2B5EF4-FFF2-40B4-BE49-F238E27FC236}">
                <a16:creationId xmlns:a16="http://schemas.microsoft.com/office/drawing/2014/main" id="{7CC32508-35CF-402C-ADE5-F3B06F5A04D6}"/>
              </a:ext>
            </a:extLst>
          </p:cNvPr>
          <p:cNvSpPr>
            <a:spLocks/>
          </p:cNvSpPr>
          <p:nvPr/>
        </p:nvSpPr>
        <p:spPr bwMode="auto">
          <a:xfrm>
            <a:off x="612841" y="24955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单列统计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40F109-932D-4E84-95BF-77F31CEDF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54" y="3329358"/>
            <a:ext cx="2457576" cy="1568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9FB89D-C86E-4067-B466-7AFD557C0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77" y="2876550"/>
            <a:ext cx="2597283" cy="355618"/>
          </a:xfrm>
          <a:prstGeom prst="rect">
            <a:avLst/>
          </a:prstGeom>
        </p:spPr>
      </p:pic>
      <p:sp>
        <p:nvSpPr>
          <p:cNvPr id="17" name="Rectangle 45">
            <a:extLst>
              <a:ext uri="{FF2B5EF4-FFF2-40B4-BE49-F238E27FC236}">
                <a16:creationId xmlns:a16="http://schemas.microsoft.com/office/drawing/2014/main" id="{5507917C-DF4B-4036-8039-658413A71977}"/>
              </a:ext>
            </a:extLst>
          </p:cNvPr>
          <p:cNvSpPr>
            <a:spLocks/>
          </p:cNvSpPr>
          <p:nvPr/>
        </p:nvSpPr>
        <p:spPr bwMode="auto">
          <a:xfrm>
            <a:off x="4601183" y="24955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多列统计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2C253F-867B-436A-839B-CF80F9C37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106" y="3370635"/>
            <a:ext cx="2438525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2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5AC2A17-5E98-4EC8-BBC7-F1D18B15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79783"/>
            <a:ext cx="1225613" cy="654084"/>
          </a:xfrm>
          <a:prstGeom prst="rect">
            <a:avLst/>
          </a:prstGeom>
        </p:spPr>
      </p:pic>
      <p:sp>
        <p:nvSpPr>
          <p:cNvPr id="13" name="Rectangle 45">
            <a:extLst>
              <a:ext uri="{FF2B5EF4-FFF2-40B4-BE49-F238E27FC236}">
                <a16:creationId xmlns:a16="http://schemas.microsoft.com/office/drawing/2014/main" id="{7CC32508-35CF-402C-ADE5-F3B06F5A04D6}"/>
              </a:ext>
            </a:extLst>
          </p:cNvPr>
          <p:cNvSpPr>
            <a:spLocks/>
          </p:cNvSpPr>
          <p:nvPr/>
        </p:nvSpPr>
        <p:spPr bwMode="auto">
          <a:xfrm>
            <a:off x="593192" y="822802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全行统计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77405C-9BC8-4A20-B35A-544251C2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752812"/>
            <a:ext cx="1708238" cy="5270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3E435C-E79C-4D25-A78C-D2B907E21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140" y="2752812"/>
            <a:ext cx="1778091" cy="508026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3B67B18-80F3-4DA6-B0C9-3B3D52EB0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225549"/>
              </p:ext>
            </p:extLst>
          </p:nvPr>
        </p:nvGraphicFramePr>
        <p:xfrm>
          <a:off x="1396417" y="1066335"/>
          <a:ext cx="6093666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BDF49FC6-F503-4C00-9401-D34481946C9A}"/>
              </a:ext>
            </a:extLst>
          </p:cNvPr>
          <p:cNvSpPr/>
          <p:nvPr/>
        </p:nvSpPr>
        <p:spPr>
          <a:xfrm>
            <a:off x="2362200" y="3016350"/>
            <a:ext cx="838200" cy="6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189F11F-CD72-4C0B-B7AC-6C407D51C04A}"/>
              </a:ext>
            </a:extLst>
          </p:cNvPr>
          <p:cNvSpPr/>
          <p:nvPr/>
        </p:nvSpPr>
        <p:spPr>
          <a:xfrm>
            <a:off x="5283189" y="2988739"/>
            <a:ext cx="838200" cy="6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475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8" grpId="0">
        <p:bldAsOne/>
      </p:bldGraphic>
      <p:bldP spid="12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7238813" y="3707976"/>
            <a:ext cx="1874455" cy="1435524"/>
            <a:chOff x="9544980" y="4893547"/>
            <a:chExt cx="2499273" cy="1914032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9860543" y="5629332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0383840" y="5031674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10574267" y="5893159"/>
              <a:ext cx="915435" cy="91442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9703890" y="5136404"/>
              <a:ext cx="599756" cy="59909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11243452" y="5574744"/>
              <a:ext cx="554407" cy="553792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9544980" y="6274036"/>
              <a:ext cx="315563" cy="315213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1362874" y="5033994"/>
              <a:ext cx="315563" cy="315213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1174140" y="4893547"/>
              <a:ext cx="203556" cy="20333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10098097" y="5237324"/>
              <a:ext cx="1346042" cy="1344549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11840697" y="5473078"/>
              <a:ext cx="203556" cy="203330"/>
            </a:xfrm>
            <a:custGeom>
              <a:avLst/>
              <a:gdLst>
                <a:gd name="T0" fmla="*/ 618 w 902"/>
                <a:gd name="T1" fmla="*/ 0 h 901"/>
                <a:gd name="T2" fmla="*/ 283 w 902"/>
                <a:gd name="T3" fmla="*/ 0 h 901"/>
                <a:gd name="T4" fmla="*/ 283 w 902"/>
                <a:gd name="T5" fmla="*/ 284 h 901"/>
                <a:gd name="T6" fmla="*/ 0 w 902"/>
                <a:gd name="T7" fmla="*/ 284 h 901"/>
                <a:gd name="T8" fmla="*/ 0 w 902"/>
                <a:gd name="T9" fmla="*/ 617 h 901"/>
                <a:gd name="T10" fmla="*/ 283 w 902"/>
                <a:gd name="T11" fmla="*/ 617 h 901"/>
                <a:gd name="T12" fmla="*/ 283 w 902"/>
                <a:gd name="T13" fmla="*/ 901 h 901"/>
                <a:gd name="T14" fmla="*/ 618 w 902"/>
                <a:gd name="T15" fmla="*/ 901 h 901"/>
                <a:gd name="T16" fmla="*/ 618 w 902"/>
                <a:gd name="T17" fmla="*/ 617 h 901"/>
                <a:gd name="T18" fmla="*/ 902 w 902"/>
                <a:gd name="T19" fmla="*/ 617 h 901"/>
                <a:gd name="T20" fmla="*/ 902 w 902"/>
                <a:gd name="T21" fmla="*/ 284 h 901"/>
                <a:gd name="T22" fmla="*/ 618 w 902"/>
                <a:gd name="T23" fmla="*/ 284 h 901"/>
                <a:gd name="T24" fmla="*/ 618 w 902"/>
                <a:gd name="T25" fmla="*/ 0 h 901"/>
                <a:gd name="T26" fmla="*/ 618 w 902"/>
                <a:gd name="T2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901">
                  <a:moveTo>
                    <a:pt x="618" y="0"/>
                  </a:moveTo>
                  <a:lnTo>
                    <a:pt x="283" y="0"/>
                  </a:lnTo>
                  <a:lnTo>
                    <a:pt x="283" y="284"/>
                  </a:lnTo>
                  <a:lnTo>
                    <a:pt x="0" y="284"/>
                  </a:lnTo>
                  <a:lnTo>
                    <a:pt x="0" y="617"/>
                  </a:lnTo>
                  <a:lnTo>
                    <a:pt x="283" y="617"/>
                  </a:lnTo>
                  <a:lnTo>
                    <a:pt x="283" y="901"/>
                  </a:lnTo>
                  <a:lnTo>
                    <a:pt x="618" y="901"/>
                  </a:lnTo>
                  <a:lnTo>
                    <a:pt x="618" y="617"/>
                  </a:lnTo>
                  <a:lnTo>
                    <a:pt x="902" y="617"/>
                  </a:lnTo>
                  <a:lnTo>
                    <a:pt x="902" y="284"/>
                  </a:lnTo>
                  <a:lnTo>
                    <a:pt x="618" y="284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23B9D6">
                <a:alpha val="25098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6629" name="椭圆 9"/>
          <p:cNvSpPr>
            <a:spLocks noChangeArrowheads="1"/>
          </p:cNvSpPr>
          <p:nvPr/>
        </p:nvSpPr>
        <p:spPr bwMode="auto">
          <a:xfrm>
            <a:off x="1972866" y="2849675"/>
            <a:ext cx="1122759" cy="1122760"/>
          </a:xfrm>
          <a:prstGeom prst="ellipse">
            <a:avLst/>
          </a:prstGeom>
          <a:noFill/>
          <a:ln w="22225" cap="flat" cmpd="sng">
            <a:solidFill>
              <a:srgbClr val="23B9D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6888" y="1719772"/>
            <a:ext cx="1534716" cy="1308497"/>
            <a:chOff x="2355850" y="2293029"/>
            <a:chExt cx="2046288" cy="1744662"/>
          </a:xfrm>
        </p:grpSpPr>
        <p:sp>
          <p:nvSpPr>
            <p:cNvPr id="26628" name="任意多边形 8"/>
            <p:cNvSpPr>
              <a:spLocks noChangeArrowheads="1"/>
            </p:cNvSpPr>
            <p:nvPr/>
          </p:nvSpPr>
          <p:spPr bwMode="auto">
            <a:xfrm>
              <a:off x="2355850" y="2293029"/>
              <a:ext cx="2046288" cy="1744662"/>
            </a:xfrm>
            <a:custGeom>
              <a:avLst/>
              <a:gdLst>
                <a:gd name="T0" fmla="*/ 1450957 w 2908954"/>
                <a:gd name="T1" fmla="*/ 0 h 2477358"/>
                <a:gd name="T2" fmla="*/ 1691471 w 2908954"/>
                <a:gd name="T3" fmla="*/ 99625 h 2477358"/>
                <a:gd name="T4" fmla="*/ 1726323 w 2908954"/>
                <a:gd name="T5" fmla="*/ 141866 h 2477358"/>
                <a:gd name="T6" fmla="*/ 1697379 w 2908954"/>
                <a:gd name="T7" fmla="*/ 91962 h 2477358"/>
                <a:gd name="T8" fmla="*/ 1697394 w 2908954"/>
                <a:gd name="T9" fmla="*/ 91976 h 2477358"/>
                <a:gd name="T10" fmla="*/ 2908954 w 2908954"/>
                <a:gd name="T11" fmla="*/ 2180873 h 2477358"/>
                <a:gd name="T12" fmla="*/ 2394007 w 2908954"/>
                <a:gd name="T13" fmla="*/ 2477358 h 2477358"/>
                <a:gd name="T14" fmla="*/ 2383290 w 2908954"/>
                <a:gd name="T15" fmla="*/ 2463026 h 2477358"/>
                <a:gd name="T16" fmla="*/ 1450963 w 2908954"/>
                <a:gd name="T17" fmla="*/ 2023343 h 2477358"/>
                <a:gd name="T18" fmla="*/ 518637 w 2908954"/>
                <a:gd name="T19" fmla="*/ 2463026 h 2477358"/>
                <a:gd name="T20" fmla="*/ 516366 w 2908954"/>
                <a:gd name="T21" fmla="*/ 2466063 h 2477358"/>
                <a:gd name="T22" fmla="*/ 0 w 2908954"/>
                <a:gd name="T23" fmla="*/ 2168761 h 2477358"/>
                <a:gd name="T24" fmla="*/ 1175620 w 2908954"/>
                <a:gd name="T25" fmla="*/ 141830 h 2477358"/>
                <a:gd name="T26" fmla="*/ 1210442 w 2908954"/>
                <a:gd name="T27" fmla="*/ 99625 h 2477358"/>
                <a:gd name="T28" fmla="*/ 145095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0" name="文本框 24"/>
            <p:cNvSpPr>
              <a:spLocks noChangeArrowheads="1"/>
            </p:cNvSpPr>
            <p:nvPr/>
          </p:nvSpPr>
          <p:spPr bwMode="auto">
            <a:xfrm>
              <a:off x="2894013" y="2894691"/>
              <a:ext cx="87887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73932" y="3137465"/>
            <a:ext cx="1307306" cy="1535906"/>
            <a:chOff x="1298575" y="4183286"/>
            <a:chExt cx="1743075" cy="2047875"/>
          </a:xfrm>
        </p:grpSpPr>
        <p:sp>
          <p:nvSpPr>
            <p:cNvPr id="26626" name="任意多边形 10"/>
            <p:cNvSpPr>
              <a:spLocks noChangeArrowheads="1"/>
            </p:cNvSpPr>
            <p:nvPr/>
          </p:nvSpPr>
          <p:spPr bwMode="auto">
            <a:xfrm rot="14431848">
              <a:off x="1146175" y="4335686"/>
              <a:ext cx="2047875" cy="1743075"/>
            </a:xfrm>
            <a:custGeom>
              <a:avLst/>
              <a:gdLst>
                <a:gd name="T0" fmla="*/ 1450957 w 2908954"/>
                <a:gd name="T1" fmla="*/ 0 h 2477358"/>
                <a:gd name="T2" fmla="*/ 1691471 w 2908954"/>
                <a:gd name="T3" fmla="*/ 99625 h 2477358"/>
                <a:gd name="T4" fmla="*/ 1726323 w 2908954"/>
                <a:gd name="T5" fmla="*/ 141866 h 2477358"/>
                <a:gd name="T6" fmla="*/ 1697379 w 2908954"/>
                <a:gd name="T7" fmla="*/ 91962 h 2477358"/>
                <a:gd name="T8" fmla="*/ 1697394 w 2908954"/>
                <a:gd name="T9" fmla="*/ 91976 h 2477358"/>
                <a:gd name="T10" fmla="*/ 2908954 w 2908954"/>
                <a:gd name="T11" fmla="*/ 2180873 h 2477358"/>
                <a:gd name="T12" fmla="*/ 2394007 w 2908954"/>
                <a:gd name="T13" fmla="*/ 2477358 h 2477358"/>
                <a:gd name="T14" fmla="*/ 2383290 w 2908954"/>
                <a:gd name="T15" fmla="*/ 2463026 h 2477358"/>
                <a:gd name="T16" fmla="*/ 1450963 w 2908954"/>
                <a:gd name="T17" fmla="*/ 2023343 h 2477358"/>
                <a:gd name="T18" fmla="*/ 518637 w 2908954"/>
                <a:gd name="T19" fmla="*/ 2463026 h 2477358"/>
                <a:gd name="T20" fmla="*/ 516366 w 2908954"/>
                <a:gd name="T21" fmla="*/ 2466063 h 2477358"/>
                <a:gd name="T22" fmla="*/ 0 w 2908954"/>
                <a:gd name="T23" fmla="*/ 2168761 h 2477358"/>
                <a:gd name="T24" fmla="*/ 1175620 w 2908954"/>
                <a:gd name="T25" fmla="*/ 141830 h 2477358"/>
                <a:gd name="T26" fmla="*/ 1210442 w 2908954"/>
                <a:gd name="T27" fmla="*/ 99625 h 2477358"/>
                <a:gd name="T28" fmla="*/ 145095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1" name="文本框 25"/>
            <p:cNvSpPr>
              <a:spLocks noChangeArrowheads="1"/>
            </p:cNvSpPr>
            <p:nvPr/>
          </p:nvSpPr>
          <p:spPr bwMode="auto">
            <a:xfrm>
              <a:off x="1784350" y="4839379"/>
              <a:ext cx="87887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90826" y="3137465"/>
            <a:ext cx="1307306" cy="1535906"/>
            <a:chOff x="3721100" y="4183286"/>
            <a:chExt cx="1743075" cy="2047875"/>
          </a:xfrm>
        </p:grpSpPr>
        <p:sp>
          <p:nvSpPr>
            <p:cNvPr id="26627" name="任意多边形 11"/>
            <p:cNvSpPr>
              <a:spLocks noChangeArrowheads="1"/>
            </p:cNvSpPr>
            <p:nvPr/>
          </p:nvSpPr>
          <p:spPr bwMode="auto">
            <a:xfrm rot="7168152" flipH="1">
              <a:off x="3568700" y="4335686"/>
              <a:ext cx="2047875" cy="1743075"/>
            </a:xfrm>
            <a:custGeom>
              <a:avLst/>
              <a:gdLst>
                <a:gd name="T0" fmla="*/ 1450957 w 2908954"/>
                <a:gd name="T1" fmla="*/ 0 h 2477358"/>
                <a:gd name="T2" fmla="*/ 1691471 w 2908954"/>
                <a:gd name="T3" fmla="*/ 99625 h 2477358"/>
                <a:gd name="T4" fmla="*/ 1726323 w 2908954"/>
                <a:gd name="T5" fmla="*/ 141866 h 2477358"/>
                <a:gd name="T6" fmla="*/ 1697379 w 2908954"/>
                <a:gd name="T7" fmla="*/ 91962 h 2477358"/>
                <a:gd name="T8" fmla="*/ 1697394 w 2908954"/>
                <a:gd name="T9" fmla="*/ 91976 h 2477358"/>
                <a:gd name="T10" fmla="*/ 2908954 w 2908954"/>
                <a:gd name="T11" fmla="*/ 2180873 h 2477358"/>
                <a:gd name="T12" fmla="*/ 2394007 w 2908954"/>
                <a:gd name="T13" fmla="*/ 2477358 h 2477358"/>
                <a:gd name="T14" fmla="*/ 2383290 w 2908954"/>
                <a:gd name="T15" fmla="*/ 2463026 h 2477358"/>
                <a:gd name="T16" fmla="*/ 1450963 w 2908954"/>
                <a:gd name="T17" fmla="*/ 2023343 h 2477358"/>
                <a:gd name="T18" fmla="*/ 518637 w 2908954"/>
                <a:gd name="T19" fmla="*/ 2463026 h 2477358"/>
                <a:gd name="T20" fmla="*/ 516366 w 2908954"/>
                <a:gd name="T21" fmla="*/ 2466063 h 2477358"/>
                <a:gd name="T22" fmla="*/ 0 w 2908954"/>
                <a:gd name="T23" fmla="*/ 2168761 h 2477358"/>
                <a:gd name="T24" fmla="*/ 1175620 w 2908954"/>
                <a:gd name="T25" fmla="*/ 141830 h 2477358"/>
                <a:gd name="T26" fmla="*/ 1210442 w 2908954"/>
                <a:gd name="T27" fmla="*/ 99625 h 2477358"/>
                <a:gd name="T28" fmla="*/ 145095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2" name="文本框 26"/>
            <p:cNvSpPr>
              <a:spLocks noChangeArrowheads="1"/>
            </p:cNvSpPr>
            <p:nvPr/>
          </p:nvSpPr>
          <p:spPr bwMode="auto">
            <a:xfrm>
              <a:off x="4097337" y="4888591"/>
              <a:ext cx="87887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18497" y="1806559"/>
            <a:ext cx="2238651" cy="648072"/>
            <a:chOff x="6824663" y="2408745"/>
            <a:chExt cx="2984868" cy="864096"/>
          </a:xfrm>
        </p:grpSpPr>
        <p:sp>
          <p:nvSpPr>
            <p:cNvPr id="26649" name="椭圆 51"/>
            <p:cNvSpPr>
              <a:spLocks noChangeArrowheads="1"/>
            </p:cNvSpPr>
            <p:nvPr/>
          </p:nvSpPr>
          <p:spPr bwMode="auto">
            <a:xfrm>
              <a:off x="6824663" y="2526847"/>
              <a:ext cx="447675" cy="447675"/>
            </a:xfrm>
            <a:prstGeom prst="ellipse">
              <a:avLst/>
            </a:pr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Rectangle 7"/>
            <p:cNvSpPr>
              <a:spLocks/>
            </p:cNvSpPr>
            <p:nvPr/>
          </p:nvSpPr>
          <p:spPr bwMode="auto">
            <a:xfrm>
              <a:off x="7815565" y="2408745"/>
              <a:ext cx="199396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zh-CN" altLang="en-US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判空</a:t>
              </a:r>
              <a:r>
                <a:rPr lang="en-US" altLang="zh-CN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/</a:t>
              </a:r>
              <a:r>
                <a:rPr lang="zh-CN" altLang="en-US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判非空</a:t>
              </a:r>
              <a:endParaRPr lang="en-US" altLang="zh-CN" sz="1200" b="1" spc="75" dirty="0">
                <a:solidFill>
                  <a:srgbClr val="23B9D6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  <a:p>
              <a:pPr fontAlgn="base">
                <a:lnSpc>
                  <a:spcPts val="97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使用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isna</a:t>
              </a:r>
              <a:r>
                <a:rPr lang="en-US" altLang="zh-CN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()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或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isnull</a:t>
              </a:r>
              <a:r>
                <a:rPr lang="en-US" altLang="zh-CN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(),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对每项是否为空进行布尔判断。</a:t>
              </a:r>
              <a:endParaRPr lang="en-US" altLang="zh-CN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  <a:p>
              <a:pPr fontAlgn="base">
                <a:lnSpc>
                  <a:spcPts val="97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使用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notna</a:t>
              </a:r>
              <a:r>
                <a:rPr lang="en-US" altLang="zh-CN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()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或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notnull</a:t>
              </a:r>
              <a:r>
                <a:rPr lang="en-US" altLang="zh-CN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(),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对每项是否为不空进行布尔判断。</a:t>
              </a:r>
              <a:endParaRPr 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18497" y="2683303"/>
            <a:ext cx="2238651" cy="648072"/>
            <a:chOff x="6824663" y="3577737"/>
            <a:chExt cx="2984868" cy="864096"/>
          </a:xfrm>
        </p:grpSpPr>
        <p:sp>
          <p:nvSpPr>
            <p:cNvPr id="26650" name="椭圆 52"/>
            <p:cNvSpPr>
              <a:spLocks noChangeArrowheads="1"/>
            </p:cNvSpPr>
            <p:nvPr/>
          </p:nvSpPr>
          <p:spPr bwMode="auto">
            <a:xfrm>
              <a:off x="6824663" y="3723822"/>
              <a:ext cx="447675" cy="447675"/>
            </a:xfrm>
            <a:prstGeom prst="ellipse">
              <a:avLst/>
            </a:pr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Rectangle 7"/>
            <p:cNvSpPr>
              <a:spLocks/>
            </p:cNvSpPr>
            <p:nvPr/>
          </p:nvSpPr>
          <p:spPr bwMode="auto">
            <a:xfrm>
              <a:off x="7815565" y="3577737"/>
              <a:ext cx="199396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zh-CN" altLang="en-US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移除空值</a:t>
              </a:r>
              <a:endParaRPr lang="en-US" altLang="zh-CN" sz="1200" b="1" spc="75" dirty="0">
                <a:solidFill>
                  <a:srgbClr val="23B9D6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  <a:p>
              <a:pPr fontAlgn="base">
                <a:lnSpc>
                  <a:spcPts val="97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使用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dropna</a:t>
              </a:r>
              <a:r>
                <a:rPr lang="en-US" altLang="zh-CN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()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函数对含空值的行或列进行去除。</a:t>
              </a:r>
              <a:endParaRPr 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8498" y="3567963"/>
            <a:ext cx="2267558" cy="648072"/>
            <a:chOff x="6824663" y="4757284"/>
            <a:chExt cx="3023411" cy="864096"/>
          </a:xfrm>
        </p:grpSpPr>
        <p:sp>
          <p:nvSpPr>
            <p:cNvPr id="26651" name="椭圆 53"/>
            <p:cNvSpPr>
              <a:spLocks noChangeArrowheads="1"/>
            </p:cNvSpPr>
            <p:nvPr/>
          </p:nvSpPr>
          <p:spPr bwMode="auto">
            <a:xfrm>
              <a:off x="6824663" y="4920797"/>
              <a:ext cx="447675" cy="447675"/>
            </a:xfrm>
            <a:prstGeom prst="ellipse">
              <a:avLst/>
            </a:prstGeom>
            <a:solidFill>
              <a:srgbClr val="23B9D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Rectangle 7"/>
            <p:cNvSpPr>
              <a:spLocks/>
            </p:cNvSpPr>
            <p:nvPr/>
          </p:nvSpPr>
          <p:spPr bwMode="auto">
            <a:xfrm>
              <a:off x="7854108" y="4757284"/>
              <a:ext cx="199396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zh-CN" altLang="en-US" sz="1200" b="1" spc="75" dirty="0">
                  <a:solidFill>
                    <a:srgbClr val="23B9D6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填充空值</a:t>
              </a:r>
              <a:endParaRPr lang="en-US" altLang="zh-CN" sz="1200" b="1" spc="75" dirty="0">
                <a:solidFill>
                  <a:srgbClr val="23B9D6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  <a:p>
              <a:pPr fontAlgn="base">
                <a:lnSpc>
                  <a:spcPts val="97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使用</a:t>
              </a:r>
              <a:r>
                <a:rPr lang="en-US" altLang="zh-CN" sz="750" spc="75" dirty="0" err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fillna</a:t>
              </a:r>
              <a:r>
                <a:rPr lang="en-US" altLang="zh-CN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()</a:t>
              </a:r>
              <a:r>
                <a:rPr lang="zh-CN" altLang="en-US" sz="750" spc="75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函数对空值进行填充。</a:t>
              </a:r>
              <a:endParaRPr lang="en-US" sz="750" spc="75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55" name="Rectangle 14"/>
          <p:cNvSpPr>
            <a:spLocks/>
          </p:cNvSpPr>
          <p:nvPr/>
        </p:nvSpPr>
        <p:spPr bwMode="auto">
          <a:xfrm>
            <a:off x="972406" y="1127641"/>
            <a:ext cx="6726480" cy="3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此处对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DataFarme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中值为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None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nan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NaN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NAN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和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NaT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的项进行的同一处理。其中不包含空字符串。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09600" y="269792"/>
            <a:ext cx="7875345" cy="311600"/>
            <a:chOff x="152400" y="172485"/>
            <a:chExt cx="7875345" cy="311600"/>
          </a:xfrm>
        </p:grpSpPr>
        <p:sp>
          <p:nvSpPr>
            <p:cNvPr id="56" name="矩形 5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9"/>
            <p:cNvSpPr txBox="1"/>
            <p:nvPr/>
          </p:nvSpPr>
          <p:spPr>
            <a:xfrm>
              <a:off x="3153211" y="172485"/>
              <a:ext cx="205513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空值处理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7723761" y="438197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110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去空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154DE8-8C23-4C2A-B31F-02BC1FB27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99252"/>
              </p:ext>
            </p:extLst>
          </p:nvPr>
        </p:nvGraphicFramePr>
        <p:xfrm>
          <a:off x="593192" y="1273624"/>
          <a:ext cx="609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2891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793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392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subset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列名列表，作为关键字。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若</a:t>
                      </a:r>
                      <a:r>
                        <a:rPr lang="en-US" altLang="zh-CN" sz="1200" dirty="0"/>
                        <a:t>axis=1</a:t>
                      </a:r>
                      <a:r>
                        <a:rPr lang="zh-CN" altLang="en-US" sz="1200" dirty="0"/>
                        <a:t>，则为行索引值列表。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how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’any’</a:t>
                      </a:r>
                      <a:r>
                        <a:rPr lang="zh-CN" altLang="en-US" sz="1200" dirty="0"/>
                        <a:t>时，是默认值，关键字列表任一一项为空值，则去除整行或整列；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’all’</a:t>
                      </a:r>
                      <a:r>
                        <a:rPr lang="zh-CN" altLang="en-US" sz="1200" dirty="0"/>
                        <a:t>时，关键字列表所有项为空值，则去除整行或整列。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4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inplace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是否替换原值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axis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axis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/>
                        <a:t>0</a:t>
                      </a:r>
                      <a:r>
                        <a:rPr lang="zh-CN" altLang="en-US" sz="1200" dirty="0"/>
                        <a:t>时，是默认值，进行整行去除；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axis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是，进行整列去除。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6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thresh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整行或整列，空值数高于此值，才被去除。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381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34CE221-1A9B-4AB1-A088-2A149D1C30F7}"/>
              </a:ext>
            </a:extLst>
          </p:cNvPr>
          <p:cNvSpPr/>
          <p:nvPr/>
        </p:nvSpPr>
        <p:spPr>
          <a:xfrm>
            <a:off x="457200" y="399015"/>
            <a:ext cx="18958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Drop</a:t>
            </a:r>
            <a:r>
              <a:rPr lang="en-US" altLang="zh-CN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183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191"/>
          <p:cNvSpPr/>
          <p:nvPr/>
        </p:nvSpPr>
        <p:spPr>
          <a:xfrm rot="16200000" flipH="1" flipV="1">
            <a:off x="2378914" y="2438881"/>
            <a:ext cx="9996" cy="209793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7" name="Shape 2191"/>
          <p:cNvSpPr/>
          <p:nvPr/>
        </p:nvSpPr>
        <p:spPr>
          <a:xfrm rot="10800000" flipV="1">
            <a:off x="6237681" y="1468635"/>
            <a:ext cx="0" cy="2214563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8" name="Shape 2196"/>
          <p:cNvSpPr/>
          <p:nvPr/>
        </p:nvSpPr>
        <p:spPr>
          <a:xfrm>
            <a:off x="6248400" y="3669031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9" name="Shape 2196"/>
          <p:cNvSpPr/>
          <p:nvPr/>
        </p:nvSpPr>
        <p:spPr>
          <a:xfrm>
            <a:off x="6248400" y="2943551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0" name="Shape 2196"/>
          <p:cNvSpPr/>
          <p:nvPr/>
        </p:nvSpPr>
        <p:spPr>
          <a:xfrm>
            <a:off x="6248400" y="2189207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1" name="Shape 2196"/>
          <p:cNvSpPr/>
          <p:nvPr/>
        </p:nvSpPr>
        <p:spPr>
          <a:xfrm>
            <a:off x="6248400" y="1468635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55" name="Group 54"/>
          <p:cNvGrpSpPr/>
          <p:nvPr/>
        </p:nvGrpSpPr>
        <p:grpSpPr>
          <a:xfrm>
            <a:off x="593192" y="2273591"/>
            <a:ext cx="1738499" cy="530242"/>
            <a:chOff x="2020773" y="3072224"/>
            <a:chExt cx="2317998" cy="706989"/>
          </a:xfrm>
        </p:grpSpPr>
        <p:sp>
          <p:nvSpPr>
            <p:cNvPr id="14" name="Rectangle 13"/>
            <p:cNvSpPr/>
            <p:nvPr/>
          </p:nvSpPr>
          <p:spPr>
            <a:xfrm>
              <a:off x="2020773" y="3072224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7206" y="3145303"/>
              <a:ext cx="940856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41276" y="2285370"/>
            <a:ext cx="1738499" cy="526811"/>
            <a:chOff x="4797320" y="2569425"/>
            <a:chExt cx="2317998" cy="702414"/>
          </a:xfrm>
        </p:grpSpPr>
        <p:sp>
          <p:nvSpPr>
            <p:cNvPr id="19" name="Rectangle 18"/>
            <p:cNvSpPr/>
            <p:nvPr/>
          </p:nvSpPr>
          <p:spPr>
            <a:xfrm>
              <a:off x="4797320" y="2569425"/>
              <a:ext cx="2317998" cy="7024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53753" y="2601876"/>
              <a:ext cx="966504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NumPy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30952" y="2281939"/>
            <a:ext cx="1738499" cy="530242"/>
            <a:chOff x="4797320" y="3561809"/>
            <a:chExt cx="2317998" cy="706989"/>
          </a:xfrm>
        </p:grpSpPr>
        <p:sp>
          <p:nvSpPr>
            <p:cNvPr id="16" name="Rectangle 15"/>
            <p:cNvSpPr/>
            <p:nvPr/>
          </p:nvSpPr>
          <p:spPr>
            <a:xfrm>
              <a:off x="4797320" y="3561809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34460" y="3602118"/>
              <a:ext cx="949405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Pandas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70805" y="1924086"/>
            <a:ext cx="1738499" cy="530242"/>
            <a:chOff x="7889538" y="2565448"/>
            <a:chExt cx="2317998" cy="706989"/>
          </a:xfrm>
        </p:grpSpPr>
        <p:sp>
          <p:nvSpPr>
            <p:cNvPr id="17" name="Rectangle 16"/>
            <p:cNvSpPr/>
            <p:nvPr/>
          </p:nvSpPr>
          <p:spPr>
            <a:xfrm>
              <a:off x="7889538" y="2565448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38150" y="2580183"/>
              <a:ext cx="1393972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Time-Series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70806" y="1192920"/>
            <a:ext cx="1738499" cy="530242"/>
            <a:chOff x="7889538" y="1569050"/>
            <a:chExt cx="2317998" cy="706989"/>
          </a:xfrm>
        </p:grpSpPr>
        <p:sp>
          <p:nvSpPr>
            <p:cNvPr id="15" name="Rectangle 14"/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59658" y="1588750"/>
              <a:ext cx="823302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Series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70804" y="2665095"/>
            <a:ext cx="1738499" cy="530242"/>
            <a:chOff x="7889538" y="3561809"/>
            <a:chExt cx="2317998" cy="706989"/>
          </a:xfrm>
        </p:grpSpPr>
        <p:sp>
          <p:nvSpPr>
            <p:cNvPr id="18" name="Rectangle 17"/>
            <p:cNvSpPr/>
            <p:nvPr/>
          </p:nvSpPr>
          <p:spPr>
            <a:xfrm>
              <a:off x="7889538" y="3561809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18690" y="3575544"/>
              <a:ext cx="1314889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DataFrame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70805" y="3369180"/>
            <a:ext cx="1738499" cy="530242"/>
            <a:chOff x="7889538" y="4558170"/>
            <a:chExt cx="2317998" cy="706989"/>
          </a:xfrm>
        </p:grpSpPr>
        <p:sp>
          <p:nvSpPr>
            <p:cNvPr id="20" name="Rectangle 19"/>
            <p:cNvSpPr/>
            <p:nvPr/>
          </p:nvSpPr>
          <p:spPr>
            <a:xfrm>
              <a:off x="7889538" y="455817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39879" y="4575805"/>
              <a:ext cx="782693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Panel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192" y="202869"/>
            <a:ext cx="7875345" cy="311600"/>
            <a:chOff x="152400" y="165804"/>
            <a:chExt cx="7875345" cy="311600"/>
          </a:xfrm>
        </p:grpSpPr>
        <p:sp>
          <p:nvSpPr>
            <p:cNvPr id="63" name="矩形 62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9"/>
            <p:cNvSpPr txBox="1"/>
            <p:nvPr/>
          </p:nvSpPr>
          <p:spPr>
            <a:xfrm>
              <a:off x="3038665" y="165804"/>
              <a:ext cx="2259691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的家族关系</a:t>
              </a: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Shape 2191">
            <a:extLst>
              <a:ext uri="{FF2B5EF4-FFF2-40B4-BE49-F238E27FC236}">
                <a16:creationId xmlns:a16="http://schemas.microsoft.com/office/drawing/2014/main" id="{58A7E0F1-A745-4D65-A60F-4FE8C6A59E5F}"/>
              </a:ext>
            </a:extLst>
          </p:cNvPr>
          <p:cNvSpPr/>
          <p:nvPr/>
        </p:nvSpPr>
        <p:spPr>
          <a:xfrm rot="16200000" flipV="1">
            <a:off x="4250004" y="2468549"/>
            <a:ext cx="0" cy="140459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68" name="Shape 2191">
            <a:extLst>
              <a:ext uri="{FF2B5EF4-FFF2-40B4-BE49-F238E27FC236}">
                <a16:creationId xmlns:a16="http://schemas.microsoft.com/office/drawing/2014/main" id="{A550A102-87D6-449A-B361-F3CB13FA9174}"/>
              </a:ext>
            </a:extLst>
          </p:cNvPr>
          <p:cNvSpPr/>
          <p:nvPr/>
        </p:nvSpPr>
        <p:spPr>
          <a:xfrm rot="16200000" flipH="1" flipV="1">
            <a:off x="6152952" y="2465236"/>
            <a:ext cx="1" cy="167005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48266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7" grpId="0" animBg="1"/>
      <p:bldP spid="6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去空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34CE221-1A9B-4AB1-A088-2A149D1C30F7}"/>
              </a:ext>
            </a:extLst>
          </p:cNvPr>
          <p:cNvSpPr/>
          <p:nvPr/>
        </p:nvSpPr>
        <p:spPr>
          <a:xfrm>
            <a:off x="386251" y="399015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E8EDC3DA-8719-477C-8E64-B5438538F650}"/>
              </a:ext>
            </a:extLst>
          </p:cNvPr>
          <p:cNvSpPr>
            <a:spLocks/>
          </p:cNvSpPr>
          <p:nvPr/>
        </p:nvSpPr>
        <p:spPr bwMode="auto">
          <a:xfrm>
            <a:off x="536474" y="1113537"/>
            <a:ext cx="25877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构建含空值的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DataFrame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210D6834-729C-4B0B-82C0-22F0FE9E5DB2}"/>
              </a:ext>
            </a:extLst>
          </p:cNvPr>
          <p:cNvSpPr>
            <a:spLocks/>
          </p:cNvSpPr>
          <p:nvPr/>
        </p:nvSpPr>
        <p:spPr bwMode="auto">
          <a:xfrm>
            <a:off x="536474" y="2038350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df.dropna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(how=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any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A80DA8A3-CD68-44FC-A0D7-01D589B35457}"/>
              </a:ext>
            </a:extLst>
          </p:cNvPr>
          <p:cNvSpPr>
            <a:spLocks/>
          </p:cNvSpPr>
          <p:nvPr/>
        </p:nvSpPr>
        <p:spPr bwMode="auto">
          <a:xfrm>
            <a:off x="4724400" y="2038350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df.dropna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(how=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all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3F80DE8-5C71-43CD-8019-6E35DDB524DC}"/>
              </a:ext>
            </a:extLst>
          </p:cNvPr>
          <p:cNvSpPr>
            <a:spLocks/>
          </p:cNvSpPr>
          <p:nvPr/>
        </p:nvSpPr>
        <p:spPr bwMode="auto">
          <a:xfrm>
            <a:off x="536474" y="3076093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4.df.dropna(thresh=2)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4CCC425F-BF77-482F-8B1D-FF2978424C55}"/>
              </a:ext>
            </a:extLst>
          </p:cNvPr>
          <p:cNvSpPr>
            <a:spLocks/>
          </p:cNvSpPr>
          <p:nvPr/>
        </p:nvSpPr>
        <p:spPr bwMode="auto">
          <a:xfrm>
            <a:off x="4724400" y="3088755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5.df.dropna(subset=[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a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,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 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d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])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4BE55-B0BA-4AA8-91F9-B5ABB760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0" y="1414540"/>
            <a:ext cx="1517728" cy="5016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E61AFC-897F-49B7-A24F-8C901396C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3" y="2377267"/>
            <a:ext cx="1238314" cy="273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21776B-FB23-4258-BEA9-F11BE2BF5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324706"/>
            <a:ext cx="1428823" cy="4572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81FEBB-2779-4D31-84AC-CF38364D2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78" y="3399304"/>
            <a:ext cx="1524078" cy="4127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367A68-EB4E-4FF6-B13A-373D57612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401" y="3407321"/>
            <a:ext cx="1422473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04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7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5153"/>
            <a:ext cx="7875345" cy="311600"/>
            <a:chOff x="152400" y="168088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286270" y="168088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154DE8-8C23-4C2A-B31F-02BC1FB27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08283"/>
              </p:ext>
            </p:extLst>
          </p:nvPr>
        </p:nvGraphicFramePr>
        <p:xfrm>
          <a:off x="685800" y="895350"/>
          <a:ext cx="70866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89289197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1767937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42392551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1597086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0308418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17364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类型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字符串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sz="1200" dirty="0"/>
                        <a:t>将所有的空值，填充为此字符串。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字典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dirty="0"/>
                        <a:t>Key</a:t>
                      </a:r>
                      <a:r>
                        <a:rPr lang="zh-CN" altLang="en-US" sz="1200" dirty="0"/>
                        <a:t>为列名，</a:t>
                      </a:r>
                      <a:r>
                        <a:rPr lang="en-US" altLang="zh-CN" sz="1200" dirty="0"/>
                        <a:t>value</a:t>
                      </a:r>
                      <a:r>
                        <a:rPr lang="zh-CN" altLang="en-US" sz="1200" dirty="0"/>
                        <a:t>为此列若为空，所替换的值。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Axis</a:t>
                      </a:r>
                      <a:r>
                        <a:rPr lang="zh-CN" altLang="en-US" sz="1200" dirty="0"/>
                        <a:t>若为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，则</a:t>
                      </a:r>
                      <a:r>
                        <a:rPr lang="en-US" altLang="zh-CN" sz="1200" dirty="0"/>
                        <a:t>key</a:t>
                      </a:r>
                      <a:r>
                        <a:rPr lang="zh-CN" altLang="en-US" sz="1200" dirty="0"/>
                        <a:t>为行索引值。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4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inplace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布尔值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sz="1200" dirty="0"/>
                        <a:t>是否替换原值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axis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数值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dirty="0"/>
                        <a:t>axis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/>
                        <a:t>0</a:t>
                      </a:r>
                      <a:r>
                        <a:rPr lang="zh-CN" altLang="en-US" sz="1200" dirty="0"/>
                        <a:t>时，是默认值，进行整行填充；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axis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是，进行整列填充。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6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limit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数值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sz="1200" dirty="0"/>
                        <a:t>最多替换多少个空值。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3814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r>
                        <a:rPr lang="en-US" altLang="zh-CN" sz="1200" dirty="0"/>
                        <a:t>method</a:t>
                      </a:r>
                      <a:endParaRPr lang="zh-CN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200" dirty="0"/>
                        <a:t>字符串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填充方式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8612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等价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axis=0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axis=1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945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‘</a:t>
                      </a:r>
                      <a:r>
                        <a:rPr lang="en-US" altLang="zh-CN" sz="1200" dirty="0" err="1"/>
                        <a:t>ffill</a:t>
                      </a:r>
                      <a:r>
                        <a:rPr lang="en-US" altLang="zh-CN" sz="1200" dirty="0"/>
                        <a:t>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ffill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6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‘</a:t>
                      </a:r>
                      <a:r>
                        <a:rPr lang="en-US" altLang="zh-CN" sz="1200" dirty="0" err="1"/>
                        <a:t>bfill</a:t>
                      </a:r>
                      <a:r>
                        <a:rPr lang="en-US" altLang="zh-CN" sz="1200" dirty="0"/>
                        <a:t>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bfill</a:t>
                      </a:r>
                      <a:r>
                        <a:rPr lang="en-US" altLang="zh-CN" sz="1200" dirty="0"/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5327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34CE221-1A9B-4AB1-A088-2A149D1C30F7}"/>
              </a:ext>
            </a:extLst>
          </p:cNvPr>
          <p:cNvSpPr/>
          <p:nvPr/>
        </p:nvSpPr>
        <p:spPr>
          <a:xfrm>
            <a:off x="653953" y="399015"/>
            <a:ext cx="15023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Fillna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CBBA7FA9-423D-4051-BCDB-1A3B4E279D3B}"/>
              </a:ext>
            </a:extLst>
          </p:cNvPr>
          <p:cNvSpPr/>
          <p:nvPr/>
        </p:nvSpPr>
        <p:spPr>
          <a:xfrm>
            <a:off x="6781800" y="4274142"/>
            <a:ext cx="152400" cy="152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D4D439F-A485-4FF7-8E50-0E2B1FB13472}"/>
              </a:ext>
            </a:extLst>
          </p:cNvPr>
          <p:cNvSpPr/>
          <p:nvPr/>
        </p:nvSpPr>
        <p:spPr>
          <a:xfrm rot="10800000">
            <a:off x="6781800" y="4515146"/>
            <a:ext cx="152400" cy="152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EE0E5EB-B1D2-4378-988D-0C8797845342}"/>
              </a:ext>
            </a:extLst>
          </p:cNvPr>
          <p:cNvSpPr/>
          <p:nvPr/>
        </p:nvSpPr>
        <p:spPr>
          <a:xfrm rot="16200000">
            <a:off x="7391400" y="4274141"/>
            <a:ext cx="152400" cy="152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584EB81-960B-4209-8A20-D50B79BDC964}"/>
              </a:ext>
            </a:extLst>
          </p:cNvPr>
          <p:cNvSpPr/>
          <p:nvPr/>
        </p:nvSpPr>
        <p:spPr>
          <a:xfrm rot="5400000">
            <a:off x="7391401" y="4522035"/>
            <a:ext cx="152400" cy="152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6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34CE221-1A9B-4AB1-A088-2A149D1C30F7}"/>
              </a:ext>
            </a:extLst>
          </p:cNvPr>
          <p:cNvSpPr/>
          <p:nvPr/>
        </p:nvSpPr>
        <p:spPr>
          <a:xfrm>
            <a:off x="386251" y="399015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77A591-E18C-4D96-9823-CE58B216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4" y="1436759"/>
            <a:ext cx="1390721" cy="539778"/>
          </a:xfrm>
          <a:prstGeom prst="rect">
            <a:avLst/>
          </a:prstGeom>
        </p:spPr>
      </p:pic>
      <p:sp>
        <p:nvSpPr>
          <p:cNvPr id="9" name="Rectangle 45">
            <a:extLst>
              <a:ext uri="{FF2B5EF4-FFF2-40B4-BE49-F238E27FC236}">
                <a16:creationId xmlns:a16="http://schemas.microsoft.com/office/drawing/2014/main" id="{E8EDC3DA-8719-477C-8E64-B5438538F650}"/>
              </a:ext>
            </a:extLst>
          </p:cNvPr>
          <p:cNvSpPr>
            <a:spLocks/>
          </p:cNvSpPr>
          <p:nvPr/>
        </p:nvSpPr>
        <p:spPr bwMode="auto">
          <a:xfrm>
            <a:off x="536474" y="1113537"/>
            <a:ext cx="25877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构建含空值的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DataFrame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210D6834-729C-4B0B-82C0-22F0FE9E5DB2}"/>
              </a:ext>
            </a:extLst>
          </p:cNvPr>
          <p:cNvSpPr>
            <a:spLocks/>
          </p:cNvSpPr>
          <p:nvPr/>
        </p:nvSpPr>
        <p:spPr bwMode="auto">
          <a:xfrm>
            <a:off x="536474" y="2038350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从上往下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df.fillna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(method=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ffill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9A699C-4FD4-47E8-B47F-19DE1260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74" y="2320501"/>
            <a:ext cx="1403422" cy="546128"/>
          </a:xfrm>
          <a:prstGeom prst="rect">
            <a:avLst/>
          </a:prstGeom>
        </p:spPr>
      </p:pic>
      <p:sp>
        <p:nvSpPr>
          <p:cNvPr id="15" name="Rectangle 45">
            <a:extLst>
              <a:ext uri="{FF2B5EF4-FFF2-40B4-BE49-F238E27FC236}">
                <a16:creationId xmlns:a16="http://schemas.microsoft.com/office/drawing/2014/main" id="{A80DA8A3-CD68-44FC-A0D7-01D589B35457}"/>
              </a:ext>
            </a:extLst>
          </p:cNvPr>
          <p:cNvSpPr>
            <a:spLocks/>
          </p:cNvSpPr>
          <p:nvPr/>
        </p:nvSpPr>
        <p:spPr bwMode="auto">
          <a:xfrm>
            <a:off x="4724400" y="2038350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从下往上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df.fillna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(method=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bfill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F14C56-0E6D-43A8-BC1B-9C31C2CD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43" y="2365220"/>
            <a:ext cx="1251014" cy="533427"/>
          </a:xfrm>
          <a:prstGeom prst="rect">
            <a:avLst/>
          </a:prstGeom>
        </p:spPr>
      </p:pic>
      <p:sp>
        <p:nvSpPr>
          <p:cNvPr id="17" name="Rectangle 45">
            <a:extLst>
              <a:ext uri="{FF2B5EF4-FFF2-40B4-BE49-F238E27FC236}">
                <a16:creationId xmlns:a16="http://schemas.microsoft.com/office/drawing/2014/main" id="{63F80DE8-5C71-43CD-8019-6E35DDB524DC}"/>
              </a:ext>
            </a:extLst>
          </p:cNvPr>
          <p:cNvSpPr>
            <a:spLocks/>
          </p:cNvSpPr>
          <p:nvPr/>
        </p:nvSpPr>
        <p:spPr bwMode="auto">
          <a:xfrm>
            <a:off x="536474" y="3076093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4.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从左往右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df.ffill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(axis=1)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CC9CED-64D5-4D33-AD63-5B5397728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49" y="3411977"/>
            <a:ext cx="1358970" cy="533427"/>
          </a:xfrm>
          <a:prstGeom prst="rect">
            <a:avLst/>
          </a:prstGeom>
        </p:spPr>
      </p:pic>
      <p:sp>
        <p:nvSpPr>
          <p:cNvPr id="19" name="Rectangle 45">
            <a:extLst>
              <a:ext uri="{FF2B5EF4-FFF2-40B4-BE49-F238E27FC236}">
                <a16:creationId xmlns:a16="http://schemas.microsoft.com/office/drawing/2014/main" id="{4CCC425F-BF77-482F-8B1D-FF2978424C55}"/>
              </a:ext>
            </a:extLst>
          </p:cNvPr>
          <p:cNvSpPr>
            <a:spLocks/>
          </p:cNvSpPr>
          <p:nvPr/>
        </p:nvSpPr>
        <p:spPr bwMode="auto">
          <a:xfrm>
            <a:off x="4724400" y="3088755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5.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从右往左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df.bfill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(axis=1)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9D94AF-B42A-4473-9DCA-5DEAD6F60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437378"/>
            <a:ext cx="1466925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4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7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40990" y="1962880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04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3" y="2250894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合并修改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191"/>
          <p:cNvSpPr/>
          <p:nvPr/>
        </p:nvSpPr>
        <p:spPr>
          <a:xfrm rot="16200000" flipV="1">
            <a:off x="2687921" y="2400940"/>
            <a:ext cx="0" cy="64642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7" name="Shape 2191"/>
          <p:cNvSpPr/>
          <p:nvPr/>
        </p:nvSpPr>
        <p:spPr>
          <a:xfrm rot="10800000" flipV="1">
            <a:off x="3025291" y="1124905"/>
            <a:ext cx="6940" cy="3190364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8" name="Shape 2196"/>
          <p:cNvSpPr/>
          <p:nvPr/>
        </p:nvSpPr>
        <p:spPr>
          <a:xfrm>
            <a:off x="3056116" y="4316052"/>
            <a:ext cx="249859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9" name="Shape 2196"/>
          <p:cNvSpPr/>
          <p:nvPr/>
        </p:nvSpPr>
        <p:spPr>
          <a:xfrm>
            <a:off x="3043147" y="3680843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0" name="Shape 2196"/>
          <p:cNvSpPr/>
          <p:nvPr/>
        </p:nvSpPr>
        <p:spPr>
          <a:xfrm>
            <a:off x="3046390" y="2404385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1" name="Shape 2196"/>
          <p:cNvSpPr/>
          <p:nvPr/>
        </p:nvSpPr>
        <p:spPr>
          <a:xfrm>
            <a:off x="3037040" y="1763412"/>
            <a:ext cx="259588" cy="1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55" name="Group 54"/>
          <p:cNvGrpSpPr/>
          <p:nvPr/>
        </p:nvGrpSpPr>
        <p:grpSpPr>
          <a:xfrm>
            <a:off x="619132" y="2454966"/>
            <a:ext cx="1738499" cy="530242"/>
            <a:chOff x="2020773" y="3072224"/>
            <a:chExt cx="2317998" cy="706989"/>
          </a:xfrm>
        </p:grpSpPr>
        <p:sp>
          <p:nvSpPr>
            <p:cNvPr id="14" name="Rectangle 13"/>
            <p:cNvSpPr/>
            <p:nvPr/>
          </p:nvSpPr>
          <p:spPr>
            <a:xfrm>
              <a:off x="2020773" y="3072224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53507" y="3112883"/>
              <a:ext cx="106695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合并修改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47367" y="2139264"/>
            <a:ext cx="1738499" cy="530242"/>
            <a:chOff x="7889538" y="2565448"/>
            <a:chExt cx="2317998" cy="706989"/>
          </a:xfrm>
        </p:grpSpPr>
        <p:sp>
          <p:nvSpPr>
            <p:cNvPr id="17" name="Rectangle 16"/>
            <p:cNvSpPr/>
            <p:nvPr/>
          </p:nvSpPr>
          <p:spPr>
            <a:xfrm>
              <a:off x="7889538" y="2565448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20239" y="2619727"/>
              <a:ext cx="65659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追加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47367" y="1499524"/>
            <a:ext cx="1738499" cy="530242"/>
            <a:chOff x="7889538" y="1569050"/>
            <a:chExt cx="2317998" cy="706989"/>
          </a:xfrm>
        </p:grpSpPr>
        <p:sp>
          <p:nvSpPr>
            <p:cNvPr id="15" name="Rectangle 14"/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20239" y="1619767"/>
              <a:ext cx="65659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计算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347367" y="3415722"/>
            <a:ext cx="1738499" cy="530242"/>
            <a:chOff x="7889538" y="3561809"/>
            <a:chExt cx="2317998" cy="706989"/>
          </a:xfrm>
        </p:grpSpPr>
        <p:sp>
          <p:nvSpPr>
            <p:cNvPr id="18" name="Rectangle 17"/>
            <p:cNvSpPr/>
            <p:nvPr/>
          </p:nvSpPr>
          <p:spPr>
            <a:xfrm>
              <a:off x="7889538" y="3561809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24563" y="3590006"/>
              <a:ext cx="65659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更新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347367" y="4056314"/>
            <a:ext cx="1738499" cy="530242"/>
            <a:chOff x="7889538" y="4558170"/>
            <a:chExt cx="2317998" cy="706989"/>
          </a:xfrm>
        </p:grpSpPr>
        <p:sp>
          <p:nvSpPr>
            <p:cNvPr id="20" name="Rectangle 19"/>
            <p:cNvSpPr/>
            <p:nvPr/>
          </p:nvSpPr>
          <p:spPr>
            <a:xfrm>
              <a:off x="7889538" y="455817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20240" y="4627726"/>
              <a:ext cx="65659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结合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63" name="矩形 62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9"/>
            <p:cNvSpPr txBox="1"/>
            <p:nvPr/>
          </p:nvSpPr>
          <p:spPr>
            <a:xfrm>
              <a:off x="3153212" y="172485"/>
              <a:ext cx="19685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合并修改</a:t>
              </a: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57">
            <a:extLst>
              <a:ext uri="{FF2B5EF4-FFF2-40B4-BE49-F238E27FC236}">
                <a16:creationId xmlns:a16="http://schemas.microsoft.com/office/drawing/2014/main" id="{FF21AEA9-6B53-4D10-9295-0C05C6F1D1E2}"/>
              </a:ext>
            </a:extLst>
          </p:cNvPr>
          <p:cNvGrpSpPr/>
          <p:nvPr/>
        </p:nvGrpSpPr>
        <p:grpSpPr>
          <a:xfrm>
            <a:off x="5401008" y="809052"/>
            <a:ext cx="1738499" cy="530242"/>
            <a:chOff x="7889538" y="1569050"/>
            <a:chExt cx="2317998" cy="706989"/>
          </a:xfrm>
        </p:grpSpPr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4BD31DE2-BBE1-4B9E-A21E-3A1976D9B29D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72" name="TextBox 45">
              <a:extLst>
                <a:ext uri="{FF2B5EF4-FFF2-40B4-BE49-F238E27FC236}">
                  <a16:creationId xmlns:a16="http://schemas.microsoft.com/office/drawing/2014/main" id="{3C920F4B-63AE-4CC5-9F5D-BB244F3334C0}"/>
                </a:ext>
              </a:extLst>
            </p:cNvPr>
            <p:cNvSpPr txBox="1"/>
            <p:nvPr/>
          </p:nvSpPr>
          <p:spPr>
            <a:xfrm>
              <a:off x="8353687" y="1634565"/>
              <a:ext cx="1389697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==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equals</a:t>
              </a:r>
            </a:p>
          </p:txBody>
        </p:sp>
      </p:grpSp>
      <p:sp>
        <p:nvSpPr>
          <p:cNvPr id="76" name="Shape 2196">
            <a:extLst>
              <a:ext uri="{FF2B5EF4-FFF2-40B4-BE49-F238E27FC236}">
                <a16:creationId xmlns:a16="http://schemas.microsoft.com/office/drawing/2014/main" id="{AAAF9CF7-4830-4193-BFF9-D8077C6CF26E}"/>
              </a:ext>
            </a:extLst>
          </p:cNvPr>
          <p:cNvSpPr/>
          <p:nvPr/>
        </p:nvSpPr>
        <p:spPr>
          <a:xfrm>
            <a:off x="3043147" y="3040251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77" name="Group 59">
            <a:extLst>
              <a:ext uri="{FF2B5EF4-FFF2-40B4-BE49-F238E27FC236}">
                <a16:creationId xmlns:a16="http://schemas.microsoft.com/office/drawing/2014/main" id="{73110633-70E2-4FEA-A612-62CDD0F1167C}"/>
              </a:ext>
            </a:extLst>
          </p:cNvPr>
          <p:cNvGrpSpPr/>
          <p:nvPr/>
        </p:nvGrpSpPr>
        <p:grpSpPr>
          <a:xfrm>
            <a:off x="3347367" y="2775130"/>
            <a:ext cx="1738499" cy="530242"/>
            <a:chOff x="7889538" y="3561809"/>
            <a:chExt cx="2317998" cy="706989"/>
          </a:xfrm>
        </p:grpSpPr>
        <p:sp>
          <p:nvSpPr>
            <p:cNvPr id="78" name="Rectangle 17">
              <a:extLst>
                <a:ext uri="{FF2B5EF4-FFF2-40B4-BE49-F238E27FC236}">
                  <a16:creationId xmlns:a16="http://schemas.microsoft.com/office/drawing/2014/main" id="{2BACDA00-FD26-4ED3-84EA-51CCDF4AF8BA}"/>
                </a:ext>
              </a:extLst>
            </p:cNvPr>
            <p:cNvSpPr/>
            <p:nvPr/>
          </p:nvSpPr>
          <p:spPr>
            <a:xfrm>
              <a:off x="7889538" y="3561809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79" name="TextBox 48">
              <a:extLst>
                <a:ext uri="{FF2B5EF4-FFF2-40B4-BE49-F238E27FC236}">
                  <a16:creationId xmlns:a16="http://schemas.microsoft.com/office/drawing/2014/main" id="{C9DD1319-EDB9-4416-8157-BEE1783C0A0C}"/>
                </a:ext>
              </a:extLst>
            </p:cNvPr>
            <p:cNvSpPr txBox="1"/>
            <p:nvPr/>
          </p:nvSpPr>
          <p:spPr>
            <a:xfrm>
              <a:off x="8724563" y="3590006"/>
              <a:ext cx="65659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0" name="Shape 2196">
            <a:extLst>
              <a:ext uri="{FF2B5EF4-FFF2-40B4-BE49-F238E27FC236}">
                <a16:creationId xmlns:a16="http://schemas.microsoft.com/office/drawing/2014/main" id="{C85A5121-CFA5-4ADE-A954-339C57D1C6E9}"/>
              </a:ext>
            </a:extLst>
          </p:cNvPr>
          <p:cNvSpPr/>
          <p:nvPr/>
        </p:nvSpPr>
        <p:spPr>
          <a:xfrm>
            <a:off x="5085866" y="1074173"/>
            <a:ext cx="249859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81" name="Shape 2196">
            <a:extLst>
              <a:ext uri="{FF2B5EF4-FFF2-40B4-BE49-F238E27FC236}">
                <a16:creationId xmlns:a16="http://schemas.microsoft.com/office/drawing/2014/main" id="{CA768C95-9161-4A4E-A6AE-ADC9E2EDF2E3}"/>
              </a:ext>
            </a:extLst>
          </p:cNvPr>
          <p:cNvSpPr/>
          <p:nvPr/>
        </p:nvSpPr>
        <p:spPr>
          <a:xfrm>
            <a:off x="3046390" y="1135737"/>
            <a:ext cx="256342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82" name="Group 57">
            <a:extLst>
              <a:ext uri="{FF2B5EF4-FFF2-40B4-BE49-F238E27FC236}">
                <a16:creationId xmlns:a16="http://schemas.microsoft.com/office/drawing/2014/main" id="{A3CB87D9-AB7C-423F-9F3C-9F6B7A9A0AE1}"/>
              </a:ext>
            </a:extLst>
          </p:cNvPr>
          <p:cNvGrpSpPr/>
          <p:nvPr/>
        </p:nvGrpSpPr>
        <p:grpSpPr>
          <a:xfrm>
            <a:off x="3347370" y="859784"/>
            <a:ext cx="1738499" cy="530242"/>
            <a:chOff x="7889538" y="1569050"/>
            <a:chExt cx="2317998" cy="706989"/>
          </a:xfrm>
        </p:grpSpPr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A848FE2A-7148-4D24-B90A-928992D7B372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4" name="TextBox 45">
              <a:extLst>
                <a:ext uri="{FF2B5EF4-FFF2-40B4-BE49-F238E27FC236}">
                  <a16:creationId xmlns:a16="http://schemas.microsoft.com/office/drawing/2014/main" id="{FEECBB5F-30DA-4EFE-A5A5-24EA0CBAF262}"/>
                </a:ext>
              </a:extLst>
            </p:cNvPr>
            <p:cNvSpPr txBox="1"/>
            <p:nvPr/>
          </p:nvSpPr>
          <p:spPr>
            <a:xfrm>
              <a:off x="8720239" y="1619767"/>
              <a:ext cx="65659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Group 57">
            <a:extLst>
              <a:ext uri="{FF2B5EF4-FFF2-40B4-BE49-F238E27FC236}">
                <a16:creationId xmlns:a16="http://schemas.microsoft.com/office/drawing/2014/main" id="{8CB583C1-1362-48E6-9B7C-AADC0512A6B7}"/>
              </a:ext>
            </a:extLst>
          </p:cNvPr>
          <p:cNvGrpSpPr/>
          <p:nvPr/>
        </p:nvGrpSpPr>
        <p:grpSpPr>
          <a:xfrm>
            <a:off x="5401008" y="1500112"/>
            <a:ext cx="1738499" cy="530242"/>
            <a:chOff x="7889538" y="1569050"/>
            <a:chExt cx="2317998" cy="706989"/>
          </a:xfrm>
        </p:grpSpPr>
        <p:sp>
          <p:nvSpPr>
            <p:cNvPr id="86" name="Rectangle 14">
              <a:extLst>
                <a:ext uri="{FF2B5EF4-FFF2-40B4-BE49-F238E27FC236}">
                  <a16:creationId xmlns:a16="http://schemas.microsoft.com/office/drawing/2014/main" id="{3DD4FDAE-E39A-4BF3-906F-48FEC4F1E3CE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7" name="TextBox 45">
              <a:extLst>
                <a:ext uri="{FF2B5EF4-FFF2-40B4-BE49-F238E27FC236}">
                  <a16:creationId xmlns:a16="http://schemas.microsoft.com/office/drawing/2014/main" id="{11BBE060-04A3-4966-A9AB-2FC33DF3DDD7}"/>
                </a:ext>
              </a:extLst>
            </p:cNvPr>
            <p:cNvSpPr txBox="1"/>
            <p:nvPr/>
          </p:nvSpPr>
          <p:spPr>
            <a:xfrm>
              <a:off x="8417653" y="1637689"/>
              <a:ext cx="1235809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加法与</a:t>
              </a: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</a:t>
              </a:r>
            </a:p>
          </p:txBody>
        </p:sp>
      </p:grpSp>
      <p:sp>
        <p:nvSpPr>
          <p:cNvPr id="88" name="Shape 2196">
            <a:extLst>
              <a:ext uri="{FF2B5EF4-FFF2-40B4-BE49-F238E27FC236}">
                <a16:creationId xmlns:a16="http://schemas.microsoft.com/office/drawing/2014/main" id="{50F8EE6D-CF8E-4BBB-A8B0-48DC4545E740}"/>
              </a:ext>
            </a:extLst>
          </p:cNvPr>
          <p:cNvSpPr/>
          <p:nvPr/>
        </p:nvSpPr>
        <p:spPr>
          <a:xfrm>
            <a:off x="5085866" y="1765233"/>
            <a:ext cx="249859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89" name="Group 57">
            <a:extLst>
              <a:ext uri="{FF2B5EF4-FFF2-40B4-BE49-F238E27FC236}">
                <a16:creationId xmlns:a16="http://schemas.microsoft.com/office/drawing/2014/main" id="{A271D186-73AB-49FA-B70A-09CEF296A3AF}"/>
              </a:ext>
            </a:extLst>
          </p:cNvPr>
          <p:cNvGrpSpPr/>
          <p:nvPr/>
        </p:nvGrpSpPr>
        <p:grpSpPr>
          <a:xfrm>
            <a:off x="5391274" y="2139264"/>
            <a:ext cx="1738499" cy="530242"/>
            <a:chOff x="7889538" y="1569050"/>
            <a:chExt cx="2317998" cy="706989"/>
          </a:xfrm>
        </p:grpSpPr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5DBEA744-E6D1-42A6-8E29-D9B722D82241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91" name="TextBox 45">
              <a:extLst>
                <a:ext uri="{FF2B5EF4-FFF2-40B4-BE49-F238E27FC236}">
                  <a16:creationId xmlns:a16="http://schemas.microsoft.com/office/drawing/2014/main" id="{1D18B0DA-DAAD-44EF-983F-92AE2E12D0D2}"/>
                </a:ext>
              </a:extLst>
            </p:cNvPr>
            <p:cNvSpPr txBox="1"/>
            <p:nvPr/>
          </p:nvSpPr>
          <p:spPr>
            <a:xfrm>
              <a:off x="8209705" y="1640517"/>
              <a:ext cx="1849223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append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sz="1200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concat</a:t>
              </a:r>
              <a:endPara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" name="Shape 2196">
            <a:extLst>
              <a:ext uri="{FF2B5EF4-FFF2-40B4-BE49-F238E27FC236}">
                <a16:creationId xmlns:a16="http://schemas.microsoft.com/office/drawing/2014/main" id="{7393C8E5-FCE1-4193-A946-D5894640B2B3}"/>
              </a:ext>
            </a:extLst>
          </p:cNvPr>
          <p:cNvSpPr/>
          <p:nvPr/>
        </p:nvSpPr>
        <p:spPr>
          <a:xfrm>
            <a:off x="5076132" y="2404385"/>
            <a:ext cx="249859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7F40689-C66B-4B63-ADA6-421A4FA907FC}"/>
              </a:ext>
            </a:extLst>
          </p:cNvPr>
          <p:cNvGrpSpPr/>
          <p:nvPr/>
        </p:nvGrpSpPr>
        <p:grpSpPr>
          <a:xfrm>
            <a:off x="5401008" y="2762212"/>
            <a:ext cx="1738499" cy="530242"/>
            <a:chOff x="7889538" y="1569050"/>
            <a:chExt cx="2317998" cy="706989"/>
          </a:xfrm>
        </p:grpSpPr>
        <p:sp>
          <p:nvSpPr>
            <p:cNvPr id="94" name="Rectangle 14">
              <a:extLst>
                <a:ext uri="{FF2B5EF4-FFF2-40B4-BE49-F238E27FC236}">
                  <a16:creationId xmlns:a16="http://schemas.microsoft.com/office/drawing/2014/main" id="{AE043DE1-2879-48D7-AC62-9D7DC9DDCB76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95" name="TextBox 45">
              <a:extLst>
                <a:ext uri="{FF2B5EF4-FFF2-40B4-BE49-F238E27FC236}">
                  <a16:creationId xmlns:a16="http://schemas.microsoft.com/office/drawing/2014/main" id="{D56FDA2B-07FA-42EA-B6CA-0004C1F6AF92}"/>
                </a:ext>
              </a:extLst>
            </p:cNvPr>
            <p:cNvSpPr txBox="1"/>
            <p:nvPr/>
          </p:nvSpPr>
          <p:spPr>
            <a:xfrm>
              <a:off x="8604430" y="1635990"/>
              <a:ext cx="878873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merge</a:t>
              </a:r>
            </a:p>
          </p:txBody>
        </p:sp>
      </p:grpSp>
      <p:sp>
        <p:nvSpPr>
          <p:cNvPr id="96" name="Shape 2196">
            <a:extLst>
              <a:ext uri="{FF2B5EF4-FFF2-40B4-BE49-F238E27FC236}">
                <a16:creationId xmlns:a16="http://schemas.microsoft.com/office/drawing/2014/main" id="{3F10D6BE-425E-430D-A762-87D1BBF5EBC2}"/>
              </a:ext>
            </a:extLst>
          </p:cNvPr>
          <p:cNvSpPr/>
          <p:nvPr/>
        </p:nvSpPr>
        <p:spPr>
          <a:xfrm>
            <a:off x="5085866" y="3027333"/>
            <a:ext cx="249859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97" name="Group 57">
            <a:extLst>
              <a:ext uri="{FF2B5EF4-FFF2-40B4-BE49-F238E27FC236}">
                <a16:creationId xmlns:a16="http://schemas.microsoft.com/office/drawing/2014/main" id="{0AF920E6-3BDF-422F-98F1-EA1E4A503B74}"/>
              </a:ext>
            </a:extLst>
          </p:cNvPr>
          <p:cNvGrpSpPr/>
          <p:nvPr/>
        </p:nvGrpSpPr>
        <p:grpSpPr>
          <a:xfrm>
            <a:off x="5401008" y="3385160"/>
            <a:ext cx="1738499" cy="530242"/>
            <a:chOff x="7889538" y="1569050"/>
            <a:chExt cx="2317998" cy="706989"/>
          </a:xfrm>
        </p:grpSpPr>
        <p:sp>
          <p:nvSpPr>
            <p:cNvPr id="98" name="Rectangle 14">
              <a:extLst>
                <a:ext uri="{FF2B5EF4-FFF2-40B4-BE49-F238E27FC236}">
                  <a16:creationId xmlns:a16="http://schemas.microsoft.com/office/drawing/2014/main" id="{C3BFEEC7-FF97-4417-A7BB-F718CD5FE99C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99" name="TextBox 45">
              <a:extLst>
                <a:ext uri="{FF2B5EF4-FFF2-40B4-BE49-F238E27FC236}">
                  <a16:creationId xmlns:a16="http://schemas.microsoft.com/office/drawing/2014/main" id="{B22123C6-B735-40D0-AAB1-C91E723F9481}"/>
                </a:ext>
              </a:extLst>
            </p:cNvPr>
            <p:cNvSpPr txBox="1"/>
            <p:nvPr/>
          </p:nvSpPr>
          <p:spPr>
            <a:xfrm>
              <a:off x="8577336" y="1637997"/>
              <a:ext cx="93871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update</a:t>
              </a:r>
            </a:p>
          </p:txBody>
        </p:sp>
      </p:grpSp>
      <p:sp>
        <p:nvSpPr>
          <p:cNvPr id="100" name="Shape 2196">
            <a:extLst>
              <a:ext uri="{FF2B5EF4-FFF2-40B4-BE49-F238E27FC236}">
                <a16:creationId xmlns:a16="http://schemas.microsoft.com/office/drawing/2014/main" id="{09CA633B-AEE8-4CCB-BB97-53DB5B53A0D4}"/>
              </a:ext>
            </a:extLst>
          </p:cNvPr>
          <p:cNvSpPr/>
          <p:nvPr/>
        </p:nvSpPr>
        <p:spPr>
          <a:xfrm>
            <a:off x="5085866" y="3650281"/>
            <a:ext cx="249859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101" name="Group 57">
            <a:extLst>
              <a:ext uri="{FF2B5EF4-FFF2-40B4-BE49-F238E27FC236}">
                <a16:creationId xmlns:a16="http://schemas.microsoft.com/office/drawing/2014/main" id="{50C388C6-1765-475E-8F8C-299455794E7F}"/>
              </a:ext>
            </a:extLst>
          </p:cNvPr>
          <p:cNvGrpSpPr/>
          <p:nvPr/>
        </p:nvGrpSpPr>
        <p:grpSpPr>
          <a:xfrm>
            <a:off x="5391274" y="4056314"/>
            <a:ext cx="1738499" cy="530242"/>
            <a:chOff x="7889538" y="1569050"/>
            <a:chExt cx="2317998" cy="706989"/>
          </a:xfrm>
        </p:grpSpPr>
        <p:sp>
          <p:nvSpPr>
            <p:cNvPr id="102" name="Rectangle 14">
              <a:extLst>
                <a:ext uri="{FF2B5EF4-FFF2-40B4-BE49-F238E27FC236}">
                  <a16:creationId xmlns:a16="http://schemas.microsoft.com/office/drawing/2014/main" id="{B9AAFA41-D89F-49EF-995E-7AE247E24658}"/>
                </a:ext>
              </a:extLst>
            </p:cNvPr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03" name="TextBox 45">
              <a:extLst>
                <a:ext uri="{FF2B5EF4-FFF2-40B4-BE49-F238E27FC236}">
                  <a16:creationId xmlns:a16="http://schemas.microsoft.com/office/drawing/2014/main" id="{7205D2F1-04EE-4723-A05C-26208073A06A}"/>
                </a:ext>
              </a:extLst>
            </p:cNvPr>
            <p:cNvSpPr txBox="1"/>
            <p:nvPr/>
          </p:nvSpPr>
          <p:spPr>
            <a:xfrm>
              <a:off x="8577336" y="1637997"/>
              <a:ext cx="1099020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combine</a:t>
              </a:r>
            </a:p>
          </p:txBody>
        </p:sp>
      </p:grpSp>
      <p:sp>
        <p:nvSpPr>
          <p:cNvPr id="104" name="Shape 2196">
            <a:extLst>
              <a:ext uri="{FF2B5EF4-FFF2-40B4-BE49-F238E27FC236}">
                <a16:creationId xmlns:a16="http://schemas.microsoft.com/office/drawing/2014/main" id="{7506B616-CA99-4CB9-97CF-15649C4C8FE5}"/>
              </a:ext>
            </a:extLst>
          </p:cNvPr>
          <p:cNvSpPr/>
          <p:nvPr/>
        </p:nvSpPr>
        <p:spPr>
          <a:xfrm>
            <a:off x="5076132" y="4321435"/>
            <a:ext cx="249859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8187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76" grpId="0" animBg="1"/>
      <p:bldP spid="80" grpId="0" animBg="1"/>
      <p:bldP spid="81" grpId="0" animBg="1"/>
      <p:bldP spid="88" grpId="0" animBg="1"/>
      <p:bldP spid="92" grpId="0" animBg="1"/>
      <p:bldP spid="96" grpId="0" animBg="1"/>
      <p:bldP spid="100" grpId="0" animBg="1"/>
      <p:bldP spid="10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45">
            <a:extLst>
              <a:ext uri="{FF2B5EF4-FFF2-40B4-BE49-F238E27FC236}">
                <a16:creationId xmlns:a16="http://schemas.microsoft.com/office/drawing/2014/main" id="{2A4BA7C0-C349-4462-9063-48091666CA94}"/>
              </a:ext>
            </a:extLst>
          </p:cNvPr>
          <p:cNvSpPr>
            <a:spLocks/>
          </p:cNvSpPr>
          <p:nvPr/>
        </p:nvSpPr>
        <p:spPr bwMode="auto">
          <a:xfrm>
            <a:off x="593192" y="7429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1.==</a:t>
            </a: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D28C16DA-1D05-43DE-8258-35F2087EB958}"/>
              </a:ext>
            </a:extLst>
          </p:cNvPr>
          <p:cNvSpPr/>
          <p:nvPr/>
        </p:nvSpPr>
        <p:spPr>
          <a:xfrm>
            <a:off x="593192" y="1087654"/>
            <a:ext cx="3657600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逐元素对比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63AA0104-A353-4D60-9121-BC5B1C64D56C}"/>
              </a:ext>
            </a:extLst>
          </p:cNvPr>
          <p:cNvSpPr>
            <a:spLocks/>
          </p:cNvSpPr>
          <p:nvPr/>
        </p:nvSpPr>
        <p:spPr bwMode="auto">
          <a:xfrm>
            <a:off x="593192" y="1504334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2.equals</a:t>
            </a: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EDDBD63C-BDF7-4C29-9F96-452E5FAAC9A1}"/>
              </a:ext>
            </a:extLst>
          </p:cNvPr>
          <p:cNvSpPr/>
          <p:nvPr/>
        </p:nvSpPr>
        <p:spPr>
          <a:xfrm>
            <a:off x="597050" y="1827556"/>
            <a:ext cx="3657600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所有值是否均对应相等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1EF570-1956-4114-818F-1D01B6F7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3" y="3133962"/>
            <a:ext cx="1187511" cy="34926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7541085-6D2F-4167-A0EB-5ECF843F24F9}"/>
              </a:ext>
            </a:extLst>
          </p:cNvPr>
          <p:cNvSpPr/>
          <p:nvPr/>
        </p:nvSpPr>
        <p:spPr>
          <a:xfrm>
            <a:off x="533400" y="2446748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53ACDD6F-8B0A-44C0-888C-A5053ADEECCF}"/>
              </a:ext>
            </a:extLst>
          </p:cNvPr>
          <p:cNvSpPr>
            <a:spLocks/>
          </p:cNvSpPr>
          <p:nvPr/>
        </p:nvSpPr>
        <p:spPr bwMode="auto">
          <a:xfrm>
            <a:off x="665413" y="36385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1.df1==df2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0774CE-C4E0-40EB-9FBC-3B332DE3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3" y="4055846"/>
            <a:ext cx="1593932" cy="323867"/>
          </a:xfrm>
          <a:prstGeom prst="rect">
            <a:avLst/>
          </a:prstGeom>
        </p:spPr>
      </p:pic>
      <p:sp>
        <p:nvSpPr>
          <p:cNvPr id="15" name="Rectangle 45">
            <a:extLst>
              <a:ext uri="{FF2B5EF4-FFF2-40B4-BE49-F238E27FC236}">
                <a16:creationId xmlns:a16="http://schemas.microsoft.com/office/drawing/2014/main" id="{7FA6E953-6D21-4406-B365-A1D582B1083C}"/>
              </a:ext>
            </a:extLst>
          </p:cNvPr>
          <p:cNvSpPr>
            <a:spLocks/>
          </p:cNvSpPr>
          <p:nvPr/>
        </p:nvSpPr>
        <p:spPr bwMode="auto">
          <a:xfrm>
            <a:off x="4301897" y="3638550"/>
            <a:ext cx="19812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2.df1.equals(df2)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30EDF-4AE4-424F-A23E-F11AD0705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109823"/>
            <a:ext cx="730288" cy="2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893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45">
            <a:extLst>
              <a:ext uri="{FF2B5EF4-FFF2-40B4-BE49-F238E27FC236}">
                <a16:creationId xmlns:a16="http://schemas.microsoft.com/office/drawing/2014/main" id="{2A4BA7C0-C349-4462-9063-48091666CA94}"/>
              </a:ext>
            </a:extLst>
          </p:cNvPr>
          <p:cNvSpPr>
            <a:spLocks/>
          </p:cNvSpPr>
          <p:nvPr/>
        </p:nvSpPr>
        <p:spPr bwMode="auto">
          <a:xfrm>
            <a:off x="683464" y="7429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1.+</a:t>
            </a: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D28C16DA-1D05-43DE-8258-35F2087EB958}"/>
              </a:ext>
            </a:extLst>
          </p:cNvPr>
          <p:cNvSpPr/>
          <p:nvPr/>
        </p:nvSpPr>
        <p:spPr>
          <a:xfrm>
            <a:off x="683464" y="1087654"/>
            <a:ext cx="3657600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加法指对应行列的值相加，等价</a:t>
            </a:r>
            <a:r>
              <a:rPr lang="en-US" altLang="zh-CN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63AA0104-A353-4D60-9121-BC5B1C64D56C}"/>
              </a:ext>
            </a:extLst>
          </p:cNvPr>
          <p:cNvSpPr>
            <a:spLocks/>
          </p:cNvSpPr>
          <p:nvPr/>
        </p:nvSpPr>
        <p:spPr bwMode="auto">
          <a:xfrm>
            <a:off x="683464" y="1504334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2.add</a:t>
            </a: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EDDBD63C-BDF7-4C29-9F96-452E5FAAC9A1}"/>
              </a:ext>
            </a:extLst>
          </p:cNvPr>
          <p:cNvSpPr/>
          <p:nvPr/>
        </p:nvSpPr>
        <p:spPr>
          <a:xfrm>
            <a:off x="687322" y="1827556"/>
            <a:ext cx="3657600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可加入</a:t>
            </a:r>
            <a:r>
              <a:rPr lang="en-US" altLang="zh-CN" sz="1429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fill_value</a:t>
            </a: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，对默认值处理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541085-6D2F-4167-A0EB-5ECF843F24F9}"/>
              </a:ext>
            </a:extLst>
          </p:cNvPr>
          <p:cNvSpPr/>
          <p:nvPr/>
        </p:nvSpPr>
        <p:spPr>
          <a:xfrm>
            <a:off x="623672" y="2446748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53ACDD6F-8B0A-44C0-888C-A5053ADEECCF}"/>
              </a:ext>
            </a:extLst>
          </p:cNvPr>
          <p:cNvSpPr>
            <a:spLocks/>
          </p:cNvSpPr>
          <p:nvPr/>
        </p:nvSpPr>
        <p:spPr bwMode="auto">
          <a:xfrm>
            <a:off x="718396" y="36385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1.df1+df2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7FA6E953-6D21-4406-B365-A1D582B1083C}"/>
              </a:ext>
            </a:extLst>
          </p:cNvPr>
          <p:cNvSpPr>
            <a:spLocks/>
          </p:cNvSpPr>
          <p:nvPr/>
        </p:nvSpPr>
        <p:spPr bwMode="auto">
          <a:xfrm>
            <a:off x="3581400" y="3579217"/>
            <a:ext cx="19812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2.df1.add (df2)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CAEC9F3F-E650-4CB4-BC1D-9802E76A4F21}"/>
              </a:ext>
            </a:extLst>
          </p:cNvPr>
          <p:cNvSpPr>
            <a:spLocks/>
          </p:cNvSpPr>
          <p:nvPr/>
        </p:nvSpPr>
        <p:spPr bwMode="auto">
          <a:xfrm>
            <a:off x="5943600" y="3579217"/>
            <a:ext cx="25908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3.df1.add (df2,fill_value=1)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703D4AA-1FDB-4189-9461-CCBF5A23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85" y="3093079"/>
            <a:ext cx="1365320" cy="4445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B6BBD6F-B3DB-454F-875C-019E1AAF6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578" y="3093079"/>
            <a:ext cx="1149409" cy="4572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F236079-39EF-4B94-AFF0-DE7E08245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85" y="3965992"/>
            <a:ext cx="1282766" cy="5143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F07D4D9-C0A5-4D75-9249-CBE79950C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945795"/>
            <a:ext cx="1257365" cy="50167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5A0DB95-94FD-42F3-A6E7-5E1F15231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3967555"/>
            <a:ext cx="1625684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3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  <p:bldP spid="15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追加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45">
            <a:extLst>
              <a:ext uri="{FF2B5EF4-FFF2-40B4-BE49-F238E27FC236}">
                <a16:creationId xmlns:a16="http://schemas.microsoft.com/office/drawing/2014/main" id="{2A4BA7C0-C349-4462-9063-48091666CA94}"/>
              </a:ext>
            </a:extLst>
          </p:cNvPr>
          <p:cNvSpPr>
            <a:spLocks/>
          </p:cNvSpPr>
          <p:nvPr/>
        </p:nvSpPr>
        <p:spPr bwMode="auto">
          <a:xfrm>
            <a:off x="620701" y="7429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1.append</a:t>
            </a: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D28C16DA-1D05-43DE-8258-35F2087EB958}"/>
              </a:ext>
            </a:extLst>
          </p:cNvPr>
          <p:cNvSpPr/>
          <p:nvPr/>
        </p:nvSpPr>
        <p:spPr>
          <a:xfrm>
            <a:off x="620701" y="1087654"/>
            <a:ext cx="4740808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将两个</a:t>
            </a:r>
            <a:r>
              <a:rPr lang="en-US" altLang="zh-CN" sz="1429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行放在一起，对自己没有的列值置空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63AA0104-A353-4D60-9121-BC5B1C64D56C}"/>
              </a:ext>
            </a:extLst>
          </p:cNvPr>
          <p:cNvSpPr>
            <a:spLocks/>
          </p:cNvSpPr>
          <p:nvPr/>
        </p:nvSpPr>
        <p:spPr bwMode="auto">
          <a:xfrm>
            <a:off x="620701" y="1504334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2.concat</a:t>
            </a: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EDDBD63C-BDF7-4C29-9F96-452E5FAAC9A1}"/>
              </a:ext>
            </a:extLst>
          </p:cNvPr>
          <p:cNvSpPr/>
          <p:nvPr/>
        </p:nvSpPr>
        <p:spPr>
          <a:xfrm>
            <a:off x="624559" y="1827556"/>
            <a:ext cx="6489550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等价于</a:t>
            </a:r>
            <a:r>
              <a:rPr lang="en-US" altLang="zh-CN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，不过</a:t>
            </a:r>
            <a:r>
              <a:rPr lang="en-US" altLang="zh-CN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axis=1</a:t>
            </a: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时，是将所有列放在一起，对自己没有的行值置空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541085-6D2F-4167-A0EB-5ECF843F24F9}"/>
              </a:ext>
            </a:extLst>
          </p:cNvPr>
          <p:cNvSpPr/>
          <p:nvPr/>
        </p:nvSpPr>
        <p:spPr>
          <a:xfrm>
            <a:off x="560909" y="2446748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53ACDD6F-8B0A-44C0-888C-A5053ADEECCF}"/>
              </a:ext>
            </a:extLst>
          </p:cNvPr>
          <p:cNvSpPr>
            <a:spLocks/>
          </p:cNvSpPr>
          <p:nvPr/>
        </p:nvSpPr>
        <p:spPr bwMode="auto">
          <a:xfrm>
            <a:off x="716364" y="3204806"/>
            <a:ext cx="1804629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1.df1.append(df2)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7FA6E953-6D21-4406-B365-A1D582B1083C}"/>
              </a:ext>
            </a:extLst>
          </p:cNvPr>
          <p:cNvSpPr>
            <a:spLocks/>
          </p:cNvSpPr>
          <p:nvPr/>
        </p:nvSpPr>
        <p:spPr bwMode="auto">
          <a:xfrm>
            <a:off x="2645944" y="3298880"/>
            <a:ext cx="19812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2.df1.append(df2,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ignore_index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=True)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CAEC9F3F-E650-4CB4-BC1D-9802E76A4F21}"/>
              </a:ext>
            </a:extLst>
          </p:cNvPr>
          <p:cNvSpPr>
            <a:spLocks/>
          </p:cNvSpPr>
          <p:nvPr/>
        </p:nvSpPr>
        <p:spPr bwMode="auto">
          <a:xfrm>
            <a:off x="4513149" y="3204806"/>
            <a:ext cx="25908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3.pd.concat ([df1,df2])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9EF004-CBC0-4562-80B9-950D18E9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09" y="2482868"/>
            <a:ext cx="1422473" cy="4572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39F55D-E8D6-4868-9689-C228C9EE2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59" y="2479041"/>
            <a:ext cx="1143059" cy="488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4FD6A8-20E7-48C9-90A0-B468AA8BF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3" y="3743758"/>
            <a:ext cx="1606633" cy="7429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A023591-BB4D-4DB6-B8B6-53EBAC1ED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548" y="3775509"/>
            <a:ext cx="1530429" cy="71123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31767E-1B40-4370-B64F-C8ECA0C4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8604" y="3788210"/>
            <a:ext cx="1543129" cy="698536"/>
          </a:xfrm>
          <a:prstGeom prst="rect">
            <a:avLst/>
          </a:prstGeom>
        </p:spPr>
      </p:pic>
      <p:sp>
        <p:nvSpPr>
          <p:cNvPr id="25" name="Rectangle 45">
            <a:extLst>
              <a:ext uri="{FF2B5EF4-FFF2-40B4-BE49-F238E27FC236}">
                <a16:creationId xmlns:a16="http://schemas.microsoft.com/office/drawing/2014/main" id="{4D70C2FE-DB7D-4081-BA7A-765A7C83FAEB}"/>
              </a:ext>
            </a:extLst>
          </p:cNvPr>
          <p:cNvSpPr>
            <a:spLocks/>
          </p:cNvSpPr>
          <p:nvPr/>
        </p:nvSpPr>
        <p:spPr bwMode="auto">
          <a:xfrm>
            <a:off x="6858000" y="3217613"/>
            <a:ext cx="25908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4.pd.concat ([df1,df2]</a:t>
            </a: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axis=1)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A74B9E8-81C8-4F15-BE12-76D5812BD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45363"/>
            <a:ext cx="2019404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2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  <p:bldP spid="15" grpId="0"/>
      <p:bldP spid="21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E0CC2BF-5AD2-4C04-81CB-2251DE6571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800" y="971550"/>
          <a:ext cx="70866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89289197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17679373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42392551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25707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3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DataFrame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/>
                        <a:t>左边数据。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DataFrame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/>
                        <a:t>右边数据。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41107"/>
                  </a:ext>
                </a:extLst>
              </a:tr>
              <a:tr h="185420">
                <a:tc rowSpan="5">
                  <a:txBody>
                    <a:bodyPr/>
                    <a:lstStyle/>
                    <a:p>
                      <a:r>
                        <a:rPr lang="en-US" altLang="zh-CN" sz="1200" dirty="0"/>
                        <a:t>how</a:t>
                      </a:r>
                      <a:endParaRPr lang="zh-CN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200" dirty="0"/>
                        <a:t>字符串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/>
                        <a:t>连接方式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20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inner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7134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left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左联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0616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right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右联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12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outer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外联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列表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/>
                        <a:t>列名列表作为连接的关键字。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65146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B59C396C-5B6F-4CC4-827F-D0A8095D9A67}"/>
              </a:ext>
            </a:extLst>
          </p:cNvPr>
          <p:cNvSpPr/>
          <p:nvPr/>
        </p:nvSpPr>
        <p:spPr>
          <a:xfrm>
            <a:off x="547705" y="399015"/>
            <a:ext cx="17148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Merge()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7381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34CE221-1A9B-4AB1-A088-2A149D1C30F7}"/>
              </a:ext>
            </a:extLst>
          </p:cNvPr>
          <p:cNvSpPr/>
          <p:nvPr/>
        </p:nvSpPr>
        <p:spPr>
          <a:xfrm>
            <a:off x="386251" y="399015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E8EDC3DA-8719-477C-8E64-B5438538F650}"/>
              </a:ext>
            </a:extLst>
          </p:cNvPr>
          <p:cNvSpPr>
            <a:spLocks/>
          </p:cNvSpPr>
          <p:nvPr/>
        </p:nvSpPr>
        <p:spPr bwMode="auto">
          <a:xfrm>
            <a:off x="536474" y="1113537"/>
            <a:ext cx="25877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两个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DataFrame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210D6834-729C-4B0B-82C0-22F0FE9E5DB2}"/>
              </a:ext>
            </a:extLst>
          </p:cNvPr>
          <p:cNvSpPr>
            <a:spLocks/>
          </p:cNvSpPr>
          <p:nvPr/>
        </p:nvSpPr>
        <p:spPr bwMode="auto">
          <a:xfrm>
            <a:off x="536474" y="2038350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内联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pd.merge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(df1,df2,how=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 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inner'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A80DA8A3-CD68-44FC-A0D7-01D589B35457}"/>
              </a:ext>
            </a:extLst>
          </p:cNvPr>
          <p:cNvSpPr>
            <a:spLocks/>
          </p:cNvSpPr>
          <p:nvPr/>
        </p:nvSpPr>
        <p:spPr bwMode="auto">
          <a:xfrm>
            <a:off x="4724400" y="2038350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左联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pd.merge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(df1,df2,how=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 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left'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3F80DE8-5C71-43CD-8019-6E35DDB524DC}"/>
              </a:ext>
            </a:extLst>
          </p:cNvPr>
          <p:cNvSpPr>
            <a:spLocks/>
          </p:cNvSpPr>
          <p:nvPr/>
        </p:nvSpPr>
        <p:spPr bwMode="auto">
          <a:xfrm>
            <a:off x="536474" y="3076093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4.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右联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pd.merge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(df1,df2,how=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 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'right'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4CCC425F-BF77-482F-8B1D-FF2978424C55}"/>
              </a:ext>
            </a:extLst>
          </p:cNvPr>
          <p:cNvSpPr>
            <a:spLocks/>
          </p:cNvSpPr>
          <p:nvPr/>
        </p:nvSpPr>
        <p:spPr bwMode="auto">
          <a:xfrm>
            <a:off x="4724400" y="3088755"/>
            <a:ext cx="3654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5.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外联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pd.merge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(df1,df2,how=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 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'outer'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7BEABF-8DAB-464F-A8BC-E2D53C4B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2" y="1459101"/>
            <a:ext cx="1492327" cy="438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83CEDA-C5D1-4CB5-A3B7-1322797FF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428751"/>
            <a:ext cx="1473276" cy="4762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C29D51-AC40-447A-9DD4-41E1DBF7A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92" y="2406641"/>
            <a:ext cx="1632034" cy="3302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D7062D-586B-41F4-9645-4A43C679C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368156"/>
            <a:ext cx="1612983" cy="4699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8A4CAF-D230-4773-B1B4-0897244B8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54" y="3411977"/>
            <a:ext cx="1543129" cy="4508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A3A01C-9385-47A1-8BDC-78F8E52E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3426321"/>
            <a:ext cx="1676486" cy="533427"/>
          </a:xfrm>
          <a:prstGeom prst="rect">
            <a:avLst/>
          </a:prstGeom>
        </p:spPr>
      </p:pic>
      <p:sp>
        <p:nvSpPr>
          <p:cNvPr id="24" name="Rectangle 45">
            <a:extLst>
              <a:ext uri="{FF2B5EF4-FFF2-40B4-BE49-F238E27FC236}">
                <a16:creationId xmlns:a16="http://schemas.microsoft.com/office/drawing/2014/main" id="{823C2558-1710-42C3-8C01-B86BDD1C67C0}"/>
              </a:ext>
            </a:extLst>
          </p:cNvPr>
          <p:cNvSpPr>
            <a:spLocks/>
          </p:cNvSpPr>
          <p:nvPr/>
        </p:nvSpPr>
        <p:spPr bwMode="auto">
          <a:xfrm>
            <a:off x="536474" y="4029963"/>
            <a:ext cx="4035526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6.</a:t>
            </a: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固定列 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pd.merge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(df1,df2,on =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 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['col1']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946B4B-DE46-4244-BA39-A77F7DF151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933" y="4405249"/>
            <a:ext cx="1987652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0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7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46767" y="1394395"/>
            <a:ext cx="407815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ym typeface="Gill Sans" charset="0"/>
              </a:rPr>
              <a:t>Python</a:t>
            </a:r>
            <a:r>
              <a:rPr lang="zh-CN" altLang="en-US" dirty="0">
                <a:sym typeface="Gill Sans" charset="0"/>
              </a:rPr>
              <a:t>是面向对象的解释型语言，因其具有丰富和强大的库，又被昵称为浇水语言</a:t>
            </a:r>
            <a:r>
              <a:rPr lang="zh-CN" altLang="en-US" dirty="0">
                <a:sym typeface="Lato Light" charset="0"/>
              </a:rPr>
              <a:t>。其特点就是简洁性、易读性以及可扩展性。</a:t>
            </a:r>
            <a:endParaRPr lang="en-US" altLang="zh-CN" dirty="0">
              <a:sym typeface="Lato Light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3192" y="205153"/>
            <a:ext cx="7875345" cy="311600"/>
            <a:chOff x="152400" y="168088"/>
            <a:chExt cx="7875345" cy="311600"/>
          </a:xfrm>
        </p:grpSpPr>
        <p:sp>
          <p:nvSpPr>
            <p:cNvPr id="16" name="矩形 1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584440" y="168088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78B720A-0B84-41ED-9C99-EDDE124E4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7" y="1009576"/>
            <a:ext cx="2735500" cy="27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2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差集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45">
            <a:extLst>
              <a:ext uri="{FF2B5EF4-FFF2-40B4-BE49-F238E27FC236}">
                <a16:creationId xmlns:a16="http://schemas.microsoft.com/office/drawing/2014/main" id="{7CC32508-35CF-402C-ADE5-F3B06F5A04D6}"/>
              </a:ext>
            </a:extLst>
          </p:cNvPr>
          <p:cNvSpPr>
            <a:spLocks/>
          </p:cNvSpPr>
          <p:nvPr/>
        </p:nvSpPr>
        <p:spPr bwMode="auto">
          <a:xfrm>
            <a:off x="1568580" y="2401660"/>
            <a:ext cx="1692711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pd.merge(df1, df2, how='inner')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3B67B18-80F3-4DA6-B0C9-3B3D52EB0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153739"/>
              </p:ext>
            </p:extLst>
          </p:nvPr>
        </p:nvGraphicFramePr>
        <p:xfrm>
          <a:off x="1676400" y="1569810"/>
          <a:ext cx="5419973" cy="58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BDF49FC6-F503-4C00-9401-D34481946C9A}"/>
              </a:ext>
            </a:extLst>
          </p:cNvPr>
          <p:cNvSpPr/>
          <p:nvPr/>
        </p:nvSpPr>
        <p:spPr>
          <a:xfrm>
            <a:off x="1695373" y="3990518"/>
            <a:ext cx="533400" cy="6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189F11F-CD72-4C0B-B7AC-6C407D51C04A}"/>
              </a:ext>
            </a:extLst>
          </p:cNvPr>
          <p:cNvSpPr/>
          <p:nvPr/>
        </p:nvSpPr>
        <p:spPr>
          <a:xfrm>
            <a:off x="3900822" y="3991063"/>
            <a:ext cx="553730" cy="62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8B8CD-D793-4C42-AEFB-11F4D9312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83" y="3232788"/>
            <a:ext cx="1422473" cy="412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1155E0-8F64-407E-AE41-E30670FECA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78" y="4294434"/>
            <a:ext cx="1524078" cy="419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5844E0-1B81-4CBA-9791-EE4903C87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6642" y="3815884"/>
            <a:ext cx="1346269" cy="349268"/>
          </a:xfrm>
          <a:prstGeom prst="rect">
            <a:avLst/>
          </a:prstGeom>
        </p:spPr>
      </p:pic>
      <p:sp>
        <p:nvSpPr>
          <p:cNvPr id="18" name="Rectangle 45">
            <a:extLst>
              <a:ext uri="{FF2B5EF4-FFF2-40B4-BE49-F238E27FC236}">
                <a16:creationId xmlns:a16="http://schemas.microsoft.com/office/drawing/2014/main" id="{4613C185-4B32-48CD-B478-DE58D24672BA}"/>
              </a:ext>
            </a:extLst>
          </p:cNvPr>
          <p:cNvSpPr>
            <a:spLocks/>
          </p:cNvSpPr>
          <p:nvPr/>
        </p:nvSpPr>
        <p:spPr bwMode="auto">
          <a:xfrm>
            <a:off x="3540030" y="2372215"/>
            <a:ext cx="1692711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df1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.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append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(df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3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2D5C41-712E-4441-A9FA-AB289D381E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3421" y="3723804"/>
            <a:ext cx="1505027" cy="596931"/>
          </a:xfrm>
          <a:prstGeom prst="rect">
            <a:avLst/>
          </a:prstGeom>
        </p:spPr>
      </p:pic>
      <p:sp>
        <p:nvSpPr>
          <p:cNvPr id="21" name="Rectangle 45">
            <a:extLst>
              <a:ext uri="{FF2B5EF4-FFF2-40B4-BE49-F238E27FC236}">
                <a16:creationId xmlns:a16="http://schemas.microsoft.com/office/drawing/2014/main" id="{0A8E27E7-7256-44F1-A082-096C21702A02}"/>
              </a:ext>
            </a:extLst>
          </p:cNvPr>
          <p:cNvSpPr>
            <a:spLocks/>
          </p:cNvSpPr>
          <p:nvPr/>
        </p:nvSpPr>
        <p:spPr bwMode="auto">
          <a:xfrm>
            <a:off x="5287417" y="2359104"/>
            <a:ext cx="1692711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df1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.</a:t>
            </a:r>
            <a:r>
              <a:rPr lang="en-US" altLang="zh-CN" sz="1500" b="1" dirty="0" err="1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drop_duplicates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(</a:t>
            </a: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keep=False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)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CDFD36B-7C1D-4457-BFD4-39D3A84BE888}"/>
              </a:ext>
            </a:extLst>
          </p:cNvPr>
          <p:cNvSpPr/>
          <p:nvPr/>
        </p:nvSpPr>
        <p:spPr>
          <a:xfrm>
            <a:off x="6215214" y="3990518"/>
            <a:ext cx="537123" cy="6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950F9-2C1C-49C9-8005-52222A2FD7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88576" y="3852714"/>
            <a:ext cx="1574881" cy="260363"/>
          </a:xfrm>
          <a:prstGeom prst="rect">
            <a:avLst/>
          </a:prstGeom>
        </p:spPr>
      </p:pic>
      <p:sp>
        <p:nvSpPr>
          <p:cNvPr id="25" name="Rectangle 45">
            <a:extLst>
              <a:ext uri="{FF2B5EF4-FFF2-40B4-BE49-F238E27FC236}">
                <a16:creationId xmlns:a16="http://schemas.microsoft.com/office/drawing/2014/main" id="{66C329B2-8E86-4CE2-823F-6B8F026A1746}"/>
              </a:ext>
            </a:extLst>
          </p:cNvPr>
          <p:cNvSpPr>
            <a:spLocks/>
          </p:cNvSpPr>
          <p:nvPr/>
        </p:nvSpPr>
        <p:spPr bwMode="auto">
          <a:xfrm>
            <a:off x="645192" y="779947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拓展</a:t>
            </a: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85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8" grpId="0">
        <p:bldAsOne/>
      </p:bldGraphic>
      <p:bldP spid="12" grpId="0" animBg="1"/>
      <p:bldP spid="20" grpId="0" animBg="1"/>
      <p:bldP spid="18" grpId="0"/>
      <p:bldP spid="21" grpId="0"/>
      <p:bldP spid="22" grpId="0" animBg="1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45">
            <a:extLst>
              <a:ext uri="{FF2B5EF4-FFF2-40B4-BE49-F238E27FC236}">
                <a16:creationId xmlns:a16="http://schemas.microsoft.com/office/drawing/2014/main" id="{2A4BA7C0-C349-4462-9063-48091666CA94}"/>
              </a:ext>
            </a:extLst>
          </p:cNvPr>
          <p:cNvSpPr>
            <a:spLocks/>
          </p:cNvSpPr>
          <p:nvPr/>
        </p:nvSpPr>
        <p:spPr bwMode="auto">
          <a:xfrm>
            <a:off x="645192" y="779947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update</a:t>
            </a: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D28C16DA-1D05-43DE-8258-35F2087EB958}"/>
              </a:ext>
            </a:extLst>
          </p:cNvPr>
          <p:cNvSpPr/>
          <p:nvPr/>
        </p:nvSpPr>
        <p:spPr>
          <a:xfrm>
            <a:off x="645192" y="1124651"/>
            <a:ext cx="3657600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更新相对应的值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541085-6D2F-4167-A0EB-5ECF843F24F9}"/>
              </a:ext>
            </a:extLst>
          </p:cNvPr>
          <p:cNvSpPr/>
          <p:nvPr/>
        </p:nvSpPr>
        <p:spPr>
          <a:xfrm>
            <a:off x="509200" y="188698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53ACDD6F-8B0A-44C0-888C-A5053ADEECCF}"/>
              </a:ext>
            </a:extLst>
          </p:cNvPr>
          <p:cNvSpPr>
            <a:spLocks/>
          </p:cNvSpPr>
          <p:nvPr/>
        </p:nvSpPr>
        <p:spPr bwMode="auto">
          <a:xfrm>
            <a:off x="1092198" y="3452594"/>
            <a:ext cx="1696787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1.df1.update(df2)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91F1F3-49A3-4E44-BEA2-828B44C7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51" y="1740213"/>
            <a:ext cx="806491" cy="4318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8FA944-920B-4A4E-9B04-8880AB7A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816" y="2523740"/>
            <a:ext cx="660434" cy="6858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0ECAA6-A9AA-41E8-8229-B747463E7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881" y="2596403"/>
            <a:ext cx="730288" cy="431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A5CBC0-3386-428D-B1F6-FA47EA73B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800" y="2653556"/>
            <a:ext cx="692186" cy="3175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459FCF-B7B5-46A8-BD27-E15783005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3810761"/>
            <a:ext cx="755689" cy="438173"/>
          </a:xfrm>
          <a:prstGeom prst="rect">
            <a:avLst/>
          </a:prstGeom>
        </p:spPr>
      </p:pic>
      <p:sp>
        <p:nvSpPr>
          <p:cNvPr id="25" name="Rectangle 45">
            <a:extLst>
              <a:ext uri="{FF2B5EF4-FFF2-40B4-BE49-F238E27FC236}">
                <a16:creationId xmlns:a16="http://schemas.microsoft.com/office/drawing/2014/main" id="{D569EEE3-7428-4E05-9528-12526248849F}"/>
              </a:ext>
            </a:extLst>
          </p:cNvPr>
          <p:cNvSpPr>
            <a:spLocks/>
          </p:cNvSpPr>
          <p:nvPr/>
        </p:nvSpPr>
        <p:spPr bwMode="auto">
          <a:xfrm>
            <a:off x="3430479" y="3452594"/>
            <a:ext cx="1696787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2.df1.update(df3)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4DCFBC-FAF5-476A-8D44-C82C05786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209" y="3853777"/>
            <a:ext cx="793791" cy="419122"/>
          </a:xfrm>
          <a:prstGeom prst="rect">
            <a:avLst/>
          </a:prstGeom>
        </p:spPr>
      </p:pic>
      <p:sp>
        <p:nvSpPr>
          <p:cNvPr id="28" name="Rectangle 45">
            <a:extLst>
              <a:ext uri="{FF2B5EF4-FFF2-40B4-BE49-F238E27FC236}">
                <a16:creationId xmlns:a16="http://schemas.microsoft.com/office/drawing/2014/main" id="{ED112E9E-A120-49EB-849F-8C95801EBE4D}"/>
              </a:ext>
            </a:extLst>
          </p:cNvPr>
          <p:cNvSpPr>
            <a:spLocks/>
          </p:cNvSpPr>
          <p:nvPr/>
        </p:nvSpPr>
        <p:spPr bwMode="auto">
          <a:xfrm>
            <a:off x="5820760" y="3430922"/>
            <a:ext cx="1696787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3.df1.update(df4)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707FEB-A0AE-4A09-81C2-1CE85B38D4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3837267"/>
            <a:ext cx="863644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212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25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45">
            <a:extLst>
              <a:ext uri="{FF2B5EF4-FFF2-40B4-BE49-F238E27FC236}">
                <a16:creationId xmlns:a16="http://schemas.microsoft.com/office/drawing/2014/main" id="{2A4BA7C0-C349-4462-9063-48091666CA94}"/>
              </a:ext>
            </a:extLst>
          </p:cNvPr>
          <p:cNvSpPr>
            <a:spLocks/>
          </p:cNvSpPr>
          <p:nvPr/>
        </p:nvSpPr>
        <p:spPr bwMode="auto">
          <a:xfrm>
            <a:off x="593192" y="742950"/>
            <a:ext cx="1295400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combine</a:t>
            </a: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D28C16DA-1D05-43DE-8258-35F2087EB958}"/>
              </a:ext>
            </a:extLst>
          </p:cNvPr>
          <p:cNvSpPr/>
          <p:nvPr/>
        </p:nvSpPr>
        <p:spPr>
          <a:xfrm>
            <a:off x="593192" y="1087654"/>
            <a:ext cx="3657600" cy="3758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5645">
              <a:defRPr/>
            </a:pPr>
            <a:r>
              <a:rPr lang="zh-CN" alt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有值跳过，无值增加</a:t>
            </a:r>
            <a:endParaRPr lang="en-US" sz="1429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541085-6D2F-4167-A0EB-5ECF843F24F9}"/>
              </a:ext>
            </a:extLst>
          </p:cNvPr>
          <p:cNvSpPr/>
          <p:nvPr/>
        </p:nvSpPr>
        <p:spPr>
          <a:xfrm>
            <a:off x="457200" y="1849986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实例演示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53ACDD6F-8B0A-44C0-888C-A5053ADEECCF}"/>
              </a:ext>
            </a:extLst>
          </p:cNvPr>
          <p:cNvSpPr>
            <a:spLocks/>
          </p:cNvSpPr>
          <p:nvPr/>
        </p:nvSpPr>
        <p:spPr bwMode="auto">
          <a:xfrm>
            <a:off x="685800" y="3028950"/>
            <a:ext cx="2286000" cy="10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1.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df1.combine(df2, lambda s1, s2: s1 if s1.sum() &lt; s2.sum() else s2)</a:t>
            </a:r>
          </a:p>
          <a:p>
            <a:pPr>
              <a:lnSpc>
                <a:spcPct val="90000"/>
              </a:lnSpc>
            </a:pPr>
            <a:endParaRPr lang="en-US" altLang="zh-CN" sz="1500" b="1" dirty="0">
              <a:solidFill>
                <a:srgbClr val="23B9D6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D569EEE3-7428-4E05-9528-12526248849F}"/>
              </a:ext>
            </a:extLst>
          </p:cNvPr>
          <p:cNvSpPr>
            <a:spLocks/>
          </p:cNvSpPr>
          <p:nvPr/>
        </p:nvSpPr>
        <p:spPr bwMode="auto">
          <a:xfrm>
            <a:off x="4991072" y="3028950"/>
            <a:ext cx="2362259" cy="32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2.</a:t>
            </a:r>
            <a:r>
              <a:rPr lang="zh-CN" altLang="zh-CN" sz="1500" b="1" dirty="0">
                <a:solidFill>
                  <a:srgbClr val="23B9D6"/>
                </a:solidFill>
                <a:latin typeface="微软雅黑"/>
                <a:ea typeface="微软雅黑"/>
                <a:cs typeface="Bebas Neue" charset="0"/>
              </a:rPr>
              <a:t>df1.combine_first(df2)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02587-4979-4F50-BA0D-C00C961F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6689"/>
            <a:ext cx="857294" cy="349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5955A5-D7AE-43C3-BE3C-9D292DBF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608716"/>
            <a:ext cx="831893" cy="3492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66770A-041E-4835-96BA-0F58B2FB4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04" y="4172131"/>
            <a:ext cx="895396" cy="3048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4DEDC1-D2C4-41EA-A235-4D25EC21C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2606689"/>
            <a:ext cx="1041454" cy="3175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9BBB6F-30FB-4FBA-BC16-9B9F21234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2565411"/>
            <a:ext cx="1143059" cy="4000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6E44AD5-B0D8-463B-9298-6E0A7B6414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3790950"/>
            <a:ext cx="1244664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83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40990" y="1962880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" fmla="*/ 0 w 1080120"/>
              <a:gd name="connsiteY0" fmla="*/ 1068195 h 1068195"/>
              <a:gd name="connsiteX1" fmla="*/ 365020 w 1080120"/>
              <a:gd name="connsiteY1" fmla="*/ 0 h 1068195"/>
              <a:gd name="connsiteX2" fmla="*/ 1080120 w 1080120"/>
              <a:gd name="connsiteY2" fmla="*/ 14514 h 1068195"/>
              <a:gd name="connsiteX3" fmla="*/ 816700 w 1080120"/>
              <a:gd name="connsiteY3" fmla="*/ 1068195 h 1068195"/>
              <a:gd name="connsiteX4" fmla="*/ 0 w 1080120"/>
              <a:gd name="connsiteY4" fmla="*/ 1068195 h 1068195"/>
              <a:gd name="connsiteX0" fmla="*/ 0 w 1196234"/>
              <a:gd name="connsiteY0" fmla="*/ 1082710 h 1082710"/>
              <a:gd name="connsiteX1" fmla="*/ 365020 w 1196234"/>
              <a:gd name="connsiteY1" fmla="*/ 14515 h 1082710"/>
              <a:gd name="connsiteX2" fmla="*/ 1196234 w 1196234"/>
              <a:gd name="connsiteY2" fmla="*/ 0 h 1082710"/>
              <a:gd name="connsiteX3" fmla="*/ 816700 w 1196234"/>
              <a:gd name="connsiteY3" fmla="*/ 1082710 h 1082710"/>
              <a:gd name="connsiteX4" fmla="*/ 0 w 1196234"/>
              <a:gd name="connsiteY4" fmla="*/ 1082710 h 10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05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3" y="2250894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友情赠送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0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27839" y="1960168"/>
            <a:ext cx="7261236" cy="11101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24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74899" y="1895434"/>
            <a:ext cx="400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中国建行标准字GBK" pitchFamily="65" charset="-122"/>
                <a:ea typeface="中国建行标准字GBK" pitchFamily="65" charset="-122"/>
              </a:rPr>
              <a:t>谢谢收看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81408" y="6797920"/>
            <a:ext cx="646331" cy="46166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9197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46767" y="1394395"/>
            <a:ext cx="4078154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ym typeface="Gill Sans" charset="0"/>
              </a:rPr>
              <a:t>NumPy</a:t>
            </a:r>
            <a:r>
              <a:rPr lang="zh-CN" altLang="en-US" dirty="0">
                <a:sym typeface="Gill Sans" charset="0"/>
              </a:rPr>
              <a:t>是</a:t>
            </a:r>
            <a:r>
              <a:rPr lang="en-US" altLang="zh-CN" dirty="0">
                <a:sym typeface="Gill Sans" charset="0"/>
              </a:rPr>
              <a:t>Python</a:t>
            </a:r>
            <a:r>
              <a:rPr lang="zh-CN" altLang="en-US" dirty="0"/>
              <a:t>的一种开源的数值计算扩展，支持高级大量的维度数组与矩阵运算，此外也针对数组运算提供大量的数学函数库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charset="0"/>
                <a:sym typeface="Lato Light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3192" y="217919"/>
            <a:ext cx="7875345" cy="311600"/>
            <a:chOff x="152400" y="180854"/>
            <a:chExt cx="7875345" cy="311600"/>
          </a:xfrm>
        </p:grpSpPr>
        <p:sp>
          <p:nvSpPr>
            <p:cNvPr id="16" name="矩形 1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281961" y="180854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DD5D352-DE44-44A8-9412-9D2C4F95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2" y="971550"/>
            <a:ext cx="2121009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9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4"/>
          <p:cNvSpPr/>
          <p:nvPr/>
        </p:nvSpPr>
        <p:spPr>
          <a:xfrm rot="2700000">
            <a:off x="2511913" y="2769836"/>
            <a:ext cx="3960440" cy="573977"/>
          </a:xfrm>
          <a:custGeom>
            <a:avLst/>
            <a:gdLst/>
            <a:ahLst/>
            <a:cxnLst/>
            <a:rect l="l" t="t" r="r" b="b"/>
            <a:pathLst>
              <a:path w="4968552" h="720080">
                <a:moveTo>
                  <a:pt x="3539923" y="0"/>
                </a:moveTo>
                <a:lnTo>
                  <a:pt x="4608512" y="0"/>
                </a:lnTo>
                <a:cubicBezTo>
                  <a:pt x="4807357" y="0"/>
                  <a:pt x="4968552" y="161195"/>
                  <a:pt x="4968552" y="360040"/>
                </a:cubicBezTo>
                <a:cubicBezTo>
                  <a:pt x="4968552" y="558885"/>
                  <a:pt x="4807357" y="720080"/>
                  <a:pt x="4608512" y="720080"/>
                </a:cubicBezTo>
                <a:lnTo>
                  <a:pt x="3539923" y="720080"/>
                </a:lnTo>
                <a:cubicBezTo>
                  <a:pt x="3579486" y="607368"/>
                  <a:pt x="3600400" y="486147"/>
                  <a:pt x="3600400" y="360040"/>
                </a:cubicBezTo>
                <a:cubicBezTo>
                  <a:pt x="3600400" y="233934"/>
                  <a:pt x="3579486" y="112712"/>
                  <a:pt x="3539923" y="0"/>
                </a:cubicBezTo>
                <a:close/>
                <a:moveTo>
                  <a:pt x="360040" y="0"/>
                </a:moveTo>
                <a:lnTo>
                  <a:pt x="1428630" y="0"/>
                </a:lnTo>
                <a:cubicBezTo>
                  <a:pt x="1389066" y="112712"/>
                  <a:pt x="1368152" y="233934"/>
                  <a:pt x="1368152" y="360040"/>
                </a:cubicBezTo>
                <a:cubicBezTo>
                  <a:pt x="1368152" y="486147"/>
                  <a:pt x="1389066" y="607368"/>
                  <a:pt x="1428630" y="720080"/>
                </a:cubicBezTo>
                <a:lnTo>
                  <a:pt x="360040" y="720080"/>
                </a:ln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圆角矩形 4"/>
          <p:cNvSpPr/>
          <p:nvPr/>
        </p:nvSpPr>
        <p:spPr>
          <a:xfrm rot="8100000">
            <a:off x="2511915" y="2769836"/>
            <a:ext cx="3960440" cy="573977"/>
          </a:xfrm>
          <a:custGeom>
            <a:avLst/>
            <a:gdLst/>
            <a:ahLst/>
            <a:cxnLst/>
            <a:rect l="l" t="t" r="r" b="b"/>
            <a:pathLst>
              <a:path w="4968552" h="720080">
                <a:moveTo>
                  <a:pt x="3539923" y="0"/>
                </a:moveTo>
                <a:lnTo>
                  <a:pt x="4608512" y="0"/>
                </a:lnTo>
                <a:cubicBezTo>
                  <a:pt x="4807357" y="0"/>
                  <a:pt x="4968552" y="161195"/>
                  <a:pt x="4968552" y="360040"/>
                </a:cubicBezTo>
                <a:cubicBezTo>
                  <a:pt x="4968552" y="558885"/>
                  <a:pt x="4807357" y="720080"/>
                  <a:pt x="4608512" y="720080"/>
                </a:cubicBezTo>
                <a:lnTo>
                  <a:pt x="3539923" y="720080"/>
                </a:lnTo>
                <a:cubicBezTo>
                  <a:pt x="3579486" y="607368"/>
                  <a:pt x="3600400" y="486147"/>
                  <a:pt x="3600400" y="360040"/>
                </a:cubicBezTo>
                <a:cubicBezTo>
                  <a:pt x="3600400" y="233934"/>
                  <a:pt x="3579486" y="112712"/>
                  <a:pt x="3539923" y="0"/>
                </a:cubicBezTo>
                <a:close/>
                <a:moveTo>
                  <a:pt x="360040" y="0"/>
                </a:moveTo>
                <a:lnTo>
                  <a:pt x="1428630" y="0"/>
                </a:lnTo>
                <a:cubicBezTo>
                  <a:pt x="1389066" y="112712"/>
                  <a:pt x="1368152" y="233934"/>
                  <a:pt x="1368152" y="360040"/>
                </a:cubicBezTo>
                <a:cubicBezTo>
                  <a:pt x="1368152" y="486147"/>
                  <a:pt x="1389066" y="607368"/>
                  <a:pt x="1428630" y="720080"/>
                </a:cubicBezTo>
                <a:lnTo>
                  <a:pt x="360040" y="720080"/>
                </a:ln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686374" y="2251062"/>
            <a:ext cx="1611521" cy="1611520"/>
            <a:chOff x="3686373" y="2075063"/>
            <a:chExt cx="1611520" cy="1611520"/>
          </a:xfrm>
        </p:grpSpPr>
        <p:sp>
          <p:nvSpPr>
            <p:cNvPr id="41" name="椭圆 40"/>
            <p:cNvSpPr/>
            <p:nvPr/>
          </p:nvSpPr>
          <p:spPr>
            <a:xfrm rot="2700000">
              <a:off x="3686373" y="2075063"/>
              <a:ext cx="1611520" cy="161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4259311" y="2435302"/>
              <a:ext cx="465644" cy="464505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89684" y="3000465"/>
              <a:ext cx="827470" cy="369332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Impact" pitchFamily="34" charset="0"/>
                </a:rPr>
                <a:t>NumPy</a:t>
              </a:r>
              <a:endParaRPr lang="zh-CN" altLang="en-US" dirty="0">
                <a:solidFill>
                  <a:prstClr val="white"/>
                </a:solidFill>
                <a:latin typeface="Impact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119891" y="1719972"/>
            <a:ext cx="396262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Impact" pitchFamily="34" charset="0"/>
              </a:rPr>
              <a:t>01</a:t>
            </a:r>
            <a:endParaRPr lang="zh-CN" altLang="en-US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0978" y="1510940"/>
            <a:ext cx="1930654" cy="40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1200" dirty="0"/>
              <a:t>一个强大的</a:t>
            </a:r>
            <a:r>
              <a:rPr lang="en-US" altLang="zh-CN" sz="1200" dirty="0"/>
              <a:t>N</a:t>
            </a:r>
            <a:r>
              <a:rPr lang="zh-CN" altLang="en-US" sz="1200" dirty="0"/>
              <a:t>维数组对象</a:t>
            </a:r>
            <a:r>
              <a:rPr lang="en-US" altLang="zh-CN" sz="1200" dirty="0"/>
              <a:t>Array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33519" y="1719972"/>
            <a:ext cx="423514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Impact" pitchFamily="34" charset="0"/>
              </a:rPr>
              <a:t>02</a:t>
            </a:r>
            <a:endParaRPr lang="zh-CN" altLang="en-US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95292" y="1453665"/>
            <a:ext cx="2279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200" dirty="0"/>
              <a:t>比较成熟的（广播）函数库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33519" y="4011674"/>
            <a:ext cx="429926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Impact" pitchFamily="34" charset="0"/>
              </a:rPr>
              <a:t>03</a:t>
            </a:r>
            <a:endParaRPr lang="zh-CN" altLang="en-US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5292" y="3919340"/>
            <a:ext cx="2016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200" dirty="0"/>
              <a:t>实用的线性代数、傅里叶变换和随机数生成函数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37653" y="4011674"/>
            <a:ext cx="423514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Impact" pitchFamily="34" charset="0"/>
              </a:rPr>
              <a:t>04</a:t>
            </a:r>
            <a:endParaRPr lang="zh-CN" altLang="en-US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50978" y="3919340"/>
            <a:ext cx="1937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200" dirty="0"/>
              <a:t>用于整合</a:t>
            </a:r>
            <a:r>
              <a:rPr lang="en-US" altLang="zh-CN" sz="1200" dirty="0"/>
              <a:t>C/C++</a:t>
            </a:r>
            <a:r>
              <a:rPr lang="zh-CN" altLang="en-US" sz="1200" dirty="0"/>
              <a:t>和</a:t>
            </a:r>
            <a:r>
              <a:rPr lang="en-US" altLang="zh-CN" sz="1200" dirty="0"/>
              <a:t>Fortran</a:t>
            </a:r>
            <a:r>
              <a:rPr lang="zh-CN" altLang="en-US" sz="1200" dirty="0"/>
              <a:t>代码的工具包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3192" y="217919"/>
            <a:ext cx="7875345" cy="311600"/>
            <a:chOff x="152400" y="180854"/>
            <a:chExt cx="7875345" cy="311600"/>
          </a:xfrm>
        </p:grpSpPr>
        <p:sp>
          <p:nvSpPr>
            <p:cNvPr id="17" name="矩形 16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3434917" y="180854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614716"/>
      </p:ext>
    </p:extLst>
  </p:cSld>
  <p:clrMapOvr>
    <a:masterClrMapping/>
  </p:clrMapOvr>
  <p:transition spd="med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1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1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3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3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1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43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44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52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54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55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63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65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66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4" grpId="0"/>
          <p:bldP spid="45" grpId="0"/>
          <p:bldP spid="59" grpId="0"/>
          <p:bldP spid="60" grpId="0"/>
          <p:bldP spid="61" grpId="0"/>
          <p:bldP spid="62" grpId="0"/>
          <p:bldP spid="63" grpId="0"/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1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1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5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6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4" grpId="0"/>
          <p:bldP spid="45" grpId="0"/>
          <p:bldP spid="59" grpId="0"/>
          <p:bldP spid="60" grpId="0"/>
          <p:bldP spid="61" grpId="0"/>
          <p:bldP spid="62" grpId="0"/>
          <p:bldP spid="63" grpId="0"/>
          <p:bldP spid="6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38600" y="819150"/>
            <a:ext cx="4616335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ym typeface="Gill Sans" charset="0"/>
              </a:rPr>
              <a:t>Pandas</a:t>
            </a:r>
            <a:r>
              <a:rPr lang="zh-CN" altLang="en-US" dirty="0">
                <a:sym typeface="Gill Sans" charset="0"/>
              </a:rPr>
              <a:t>是基于</a:t>
            </a:r>
            <a:r>
              <a:rPr lang="en-US" altLang="zh-CN" dirty="0">
                <a:sym typeface="Gill Sans" charset="0"/>
              </a:rPr>
              <a:t>NumPy</a:t>
            </a:r>
            <a:r>
              <a:rPr lang="zh-CN" altLang="en-US" dirty="0">
                <a:sym typeface="Gill Sans" charset="0"/>
              </a:rPr>
              <a:t>的一个数据分析包。目前由专注于</a:t>
            </a:r>
            <a:r>
              <a:rPr lang="en-US" altLang="zh-CN" dirty="0">
                <a:sym typeface="Gill Sans" charset="0"/>
              </a:rPr>
              <a:t>Python</a:t>
            </a:r>
            <a:r>
              <a:rPr lang="zh-CN" altLang="en-US" dirty="0">
                <a:sym typeface="Gill Sans" charset="0"/>
              </a:rPr>
              <a:t>数据包开发的</a:t>
            </a:r>
            <a:r>
              <a:rPr lang="en-US" altLang="zh-CN" dirty="0" err="1">
                <a:sym typeface="Gill Sans" charset="0"/>
              </a:rPr>
              <a:t>PyData</a:t>
            </a:r>
            <a:r>
              <a:rPr lang="zh-CN" altLang="en-US" dirty="0">
                <a:sym typeface="Gill Sans" charset="0"/>
              </a:rPr>
              <a:t>开发</a:t>
            </a:r>
            <a:r>
              <a:rPr lang="en-US" altLang="zh-CN" dirty="0">
                <a:sym typeface="Gill Sans" charset="0"/>
              </a:rPr>
              <a:t>team</a:t>
            </a:r>
            <a:r>
              <a:rPr lang="zh-CN" altLang="en-US" dirty="0">
                <a:sym typeface="Gill Sans" charset="0"/>
              </a:rPr>
              <a:t>继续开发与维护，属于</a:t>
            </a:r>
            <a:r>
              <a:rPr lang="en-US" altLang="zh-CN" dirty="0" err="1">
                <a:sym typeface="Gill Sans" charset="0"/>
              </a:rPr>
              <a:t>PyData</a:t>
            </a:r>
            <a:r>
              <a:rPr lang="zh-CN" altLang="en-US" dirty="0">
                <a:sym typeface="Gill Sans" charset="0"/>
              </a:rPr>
              <a:t>项目的一部分。</a:t>
            </a:r>
            <a:r>
              <a:rPr lang="en-US" altLang="zh-CN" dirty="0">
                <a:sym typeface="Gill Sans" charset="0"/>
              </a:rPr>
              <a:t>Pandas</a:t>
            </a:r>
            <a:r>
              <a:rPr lang="zh-CN" altLang="en-US" dirty="0">
                <a:sym typeface="Gill Sans" charset="0"/>
              </a:rPr>
              <a:t>最初作为金融数据分析工具开发而来，因此，</a:t>
            </a:r>
            <a:r>
              <a:rPr lang="en-US" altLang="zh-CN" dirty="0">
                <a:sym typeface="Gill Sans" charset="0"/>
              </a:rPr>
              <a:t>Pandas</a:t>
            </a:r>
            <a:r>
              <a:rPr lang="zh-CN" altLang="en-US" dirty="0">
                <a:sym typeface="Gill Sans" charset="0"/>
              </a:rPr>
              <a:t>为时间序列分析提供了很好的支持。</a:t>
            </a:r>
            <a:endParaRPr lang="en-US" altLang="zh-CN" dirty="0"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ym typeface="Lato Light" charset="0"/>
              </a:rPr>
              <a:t>Pandas</a:t>
            </a:r>
            <a:r>
              <a:rPr lang="zh-CN" altLang="en-US" dirty="0">
                <a:sym typeface="Lato Light" charset="0"/>
              </a:rPr>
              <a:t>的名称来自面板数据（</a:t>
            </a:r>
            <a:r>
              <a:rPr lang="en-US" altLang="zh-CN" dirty="0">
                <a:sym typeface="Lato Light" charset="0"/>
              </a:rPr>
              <a:t>panel data</a:t>
            </a:r>
            <a:r>
              <a:rPr lang="zh-CN" altLang="en-US" dirty="0">
                <a:sym typeface="Lato Light" charset="0"/>
              </a:rPr>
              <a:t>）和</a:t>
            </a:r>
            <a:r>
              <a:rPr lang="en-US" altLang="zh-CN" dirty="0">
                <a:sym typeface="Lato Light" charset="0"/>
              </a:rPr>
              <a:t>python</a:t>
            </a:r>
            <a:r>
              <a:rPr lang="zh-CN" altLang="en-US" dirty="0">
                <a:sym typeface="Lato Light" charset="0"/>
              </a:rPr>
              <a:t>数据分析（</a:t>
            </a:r>
            <a:r>
              <a:rPr lang="en-US" altLang="zh-CN" dirty="0">
                <a:sym typeface="Lato Light" charset="0"/>
              </a:rPr>
              <a:t>data analysis</a:t>
            </a:r>
            <a:r>
              <a:rPr lang="zh-CN" altLang="en-US" dirty="0">
                <a:sym typeface="Lato Light" charset="0"/>
              </a:rPr>
              <a:t>）。</a:t>
            </a:r>
            <a:endParaRPr lang="en-US" altLang="zh-CN" dirty="0">
              <a:sym typeface="Lato Light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3192" y="187241"/>
            <a:ext cx="7875345" cy="311600"/>
            <a:chOff x="152400" y="150176"/>
            <a:chExt cx="7875345" cy="311600"/>
          </a:xfrm>
        </p:grpSpPr>
        <p:sp>
          <p:nvSpPr>
            <p:cNvPr id="16" name="矩形 1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495373" y="150176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238AA30-013C-4602-80BE-EC073DA8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2" y="1013424"/>
            <a:ext cx="3342973" cy="31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"/>
          <p:cNvSpPr/>
          <p:nvPr/>
        </p:nvSpPr>
        <p:spPr>
          <a:xfrm>
            <a:off x="838200" y="2800316"/>
            <a:ext cx="2979999" cy="923324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pPr defTabSz="725645">
              <a:defRPr/>
            </a:pPr>
            <a:r>
              <a:rPr lang="en-US" altLang="zh-CN" dirty="0"/>
              <a:t>Pandas API:</a:t>
            </a:r>
          </a:p>
          <a:p>
            <a:pPr defTabSz="725645">
              <a:defRPr/>
            </a:pPr>
            <a:r>
              <a:rPr lang="en-US" altLang="zh-CN" dirty="0">
                <a:hlinkClick r:id="rId3"/>
              </a:rPr>
              <a:t>http://pandas.pydata.org/pandas-docs/stable/api.html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4" name="Rectangle 11"/>
          <p:cNvSpPr/>
          <p:nvPr/>
        </p:nvSpPr>
        <p:spPr>
          <a:xfrm>
            <a:off x="1374567" y="1962244"/>
            <a:ext cx="1676400" cy="397667"/>
          </a:xfrm>
          <a:prstGeom prst="rect">
            <a:avLst/>
          </a:prstGeom>
          <a:noFill/>
        </p:spPr>
        <p:txBody>
          <a:bodyPr wrap="square" lIns="91435" tIns="45717" rIns="91435" bIns="45717">
            <a:spAutoFit/>
          </a:bodyPr>
          <a:lstStyle/>
          <a:p>
            <a:pPr algn="r" defTabSz="725645">
              <a:defRPr/>
            </a:pPr>
            <a:r>
              <a:rPr lang="zh-CN" altLang="en-US" sz="1984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三大类型</a:t>
            </a:r>
            <a:endParaRPr lang="ms-MY" sz="1984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45" name="Group 12"/>
          <p:cNvGrpSpPr/>
          <p:nvPr/>
        </p:nvGrpSpPr>
        <p:grpSpPr>
          <a:xfrm>
            <a:off x="838201" y="1428925"/>
            <a:ext cx="1070902" cy="1070738"/>
            <a:chOff x="3440521" y="2187576"/>
            <a:chExt cx="366050" cy="366050"/>
          </a:xfrm>
          <a:solidFill>
            <a:srgbClr val="000000">
              <a:lumMod val="50000"/>
              <a:lumOff val="50000"/>
            </a:srgbClr>
          </a:solidFill>
        </p:grpSpPr>
        <p:sp>
          <p:nvSpPr>
            <p:cNvPr id="46" name="AutoShape 123"/>
            <p:cNvSpPr>
              <a:spLocks/>
            </p:cNvSpPr>
            <p:nvPr/>
          </p:nvSpPr>
          <p:spPr bwMode="auto">
            <a:xfrm>
              <a:off x="3440521" y="2187576"/>
              <a:ext cx="366050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0236" tIns="30236" rIns="30236" bIns="30236" anchor="ctr"/>
            <a:lstStyle/>
            <a:p>
              <a:pPr defTabSz="457157">
                <a:defRPr/>
              </a:pPr>
              <a:endParaRPr lang="en-US" sz="3016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  <p:sp>
          <p:nvSpPr>
            <p:cNvPr id="47" name="AutoShape 124"/>
            <p:cNvSpPr>
              <a:spLocks/>
            </p:cNvSpPr>
            <p:nvPr/>
          </p:nvSpPr>
          <p:spPr bwMode="auto">
            <a:xfrm>
              <a:off x="3543766" y="2290195"/>
              <a:ext cx="160186" cy="1601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0236" tIns="30236" rIns="30236" bIns="30236" anchor="ctr"/>
            <a:lstStyle/>
            <a:p>
              <a:pPr defTabSz="457157">
                <a:defRPr/>
              </a:pPr>
              <a:endParaRPr lang="en-US" sz="3016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  <p:sp>
          <p:nvSpPr>
            <p:cNvPr id="48" name="AutoShape 125"/>
            <p:cNvSpPr>
              <a:spLocks/>
            </p:cNvSpPr>
            <p:nvPr/>
          </p:nvSpPr>
          <p:spPr bwMode="auto">
            <a:xfrm>
              <a:off x="3577556" y="2324610"/>
              <a:ext cx="91982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0236" tIns="30236" rIns="30236" bIns="30236" anchor="ctr"/>
            <a:lstStyle/>
            <a:p>
              <a:pPr defTabSz="457157">
                <a:defRPr/>
              </a:pPr>
              <a:endParaRPr lang="en-US" sz="3016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49" name="Group 56"/>
          <p:cNvGrpSpPr/>
          <p:nvPr/>
        </p:nvGrpSpPr>
        <p:grpSpPr>
          <a:xfrm>
            <a:off x="4038601" y="1352737"/>
            <a:ext cx="4267200" cy="999520"/>
            <a:chOff x="4038600" y="1352549"/>
            <a:chExt cx="4267200" cy="999672"/>
          </a:xfrm>
        </p:grpSpPr>
        <p:sp>
          <p:nvSpPr>
            <p:cNvPr id="50" name="Rectangle 49"/>
            <p:cNvSpPr/>
            <p:nvPr/>
          </p:nvSpPr>
          <p:spPr>
            <a:xfrm>
              <a:off x="4114800" y="1352549"/>
              <a:ext cx="4191000" cy="999672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45">
                <a:defRPr/>
              </a:pPr>
              <a:endParaRPr 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Rectangle 30"/>
            <p:cNvSpPr/>
            <p:nvPr/>
          </p:nvSpPr>
          <p:spPr>
            <a:xfrm>
              <a:off x="5181600" y="1428750"/>
              <a:ext cx="3048000" cy="923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25645">
                <a:defRPr/>
              </a:pPr>
              <a:r>
                <a:rPr lang="zh-CN" altLang="en-US" dirty="0"/>
                <a:t>一维表数据。可视为一个定长的有序字典。由</a:t>
              </a:r>
              <a:r>
                <a:rPr lang="en-US" altLang="zh-CN" dirty="0"/>
                <a:t>index</a:t>
              </a:r>
              <a:r>
                <a:rPr lang="zh-CN" altLang="en-US" dirty="0"/>
                <a:t>和</a:t>
              </a:r>
              <a:r>
                <a:rPr lang="en-US" altLang="zh-CN" dirty="0"/>
                <a:t>value</a:t>
              </a:r>
              <a:r>
                <a:rPr lang="zh-CN" altLang="en-US" dirty="0"/>
                <a:t>共同组成。</a:t>
              </a:r>
              <a:endParaRPr lang="ms-MY" dirty="0"/>
            </a:p>
          </p:txBody>
        </p:sp>
        <p:grpSp>
          <p:nvGrpSpPr>
            <p:cNvPr id="52" name="Group 54"/>
            <p:cNvGrpSpPr/>
            <p:nvPr/>
          </p:nvGrpSpPr>
          <p:grpSpPr>
            <a:xfrm>
              <a:off x="4038600" y="1428750"/>
              <a:ext cx="1371600" cy="717618"/>
              <a:chOff x="3962400" y="1276350"/>
              <a:chExt cx="1371600" cy="717618"/>
            </a:xfrm>
          </p:grpSpPr>
          <p:sp>
            <p:nvSpPr>
              <p:cNvPr id="53" name="Rectangle 31"/>
              <p:cNvSpPr/>
              <p:nvPr/>
            </p:nvSpPr>
            <p:spPr>
              <a:xfrm>
                <a:off x="3962400" y="1657350"/>
                <a:ext cx="1371600" cy="336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45">
                  <a:defRPr/>
                </a:pPr>
                <a:r>
                  <a:rPr lang="en-US" sz="1587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Series</a:t>
                </a:r>
                <a:endParaRPr lang="ms-MY" sz="1587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grpSp>
            <p:nvGrpSpPr>
              <p:cNvPr id="54" name="Group 40"/>
              <p:cNvGrpSpPr/>
              <p:nvPr/>
            </p:nvGrpSpPr>
            <p:grpSpPr>
              <a:xfrm>
                <a:off x="4419600" y="1276350"/>
                <a:ext cx="370114" cy="370114"/>
                <a:chOff x="3820885" y="1360715"/>
                <a:chExt cx="370114" cy="370114"/>
              </a:xfrm>
            </p:grpSpPr>
            <p:sp>
              <p:nvSpPr>
                <p:cNvPr id="55" name="Oval 33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25645">
                    <a:defRPr/>
                  </a:pPr>
                  <a:endParaRPr lang="en-US" sz="1429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72568" tIns="36284" rIns="72568" bIns="362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25645">
                    <a:defRPr/>
                  </a:pPr>
                  <a:endParaRPr lang="en-US" sz="1429" kern="0" dirty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57" name="Group 57"/>
          <p:cNvGrpSpPr/>
          <p:nvPr/>
        </p:nvGrpSpPr>
        <p:grpSpPr>
          <a:xfrm>
            <a:off x="4114800" y="2504973"/>
            <a:ext cx="4286080" cy="793697"/>
            <a:chOff x="4114800" y="2114550"/>
            <a:chExt cx="4286079" cy="793818"/>
          </a:xfrm>
        </p:grpSpPr>
        <p:sp>
          <p:nvSpPr>
            <p:cNvPr id="58" name="Rectangle 50"/>
            <p:cNvSpPr/>
            <p:nvPr/>
          </p:nvSpPr>
          <p:spPr>
            <a:xfrm>
              <a:off x="4114800" y="2114550"/>
              <a:ext cx="4191000" cy="76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45">
                <a:defRPr/>
              </a:pPr>
              <a:endParaRPr 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18"/>
            <p:cNvSpPr/>
            <p:nvPr/>
          </p:nvSpPr>
          <p:spPr>
            <a:xfrm>
              <a:off x="4191000" y="2190750"/>
              <a:ext cx="3048000" cy="646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725645">
                <a:defRPr/>
              </a:pPr>
              <a:r>
                <a:rPr lang="zh-CN" altLang="en-US" dirty="0"/>
                <a:t>二维表结构。可视为共享同一个</a:t>
              </a:r>
              <a:r>
                <a:rPr lang="en-US" altLang="zh-CN" dirty="0"/>
                <a:t>index</a:t>
              </a:r>
              <a:r>
                <a:rPr lang="zh-CN" altLang="en-US" dirty="0"/>
                <a:t>的</a:t>
              </a:r>
              <a:r>
                <a:rPr lang="en-US" altLang="zh-CN" dirty="0"/>
                <a:t>Series</a:t>
              </a:r>
              <a:r>
                <a:rPr lang="zh-CN" altLang="en-US" dirty="0"/>
                <a:t>集合。</a:t>
              </a:r>
              <a:endParaRPr lang="ms-MY" dirty="0"/>
            </a:p>
          </p:txBody>
        </p:sp>
        <p:grpSp>
          <p:nvGrpSpPr>
            <p:cNvPr id="60" name="Group 47"/>
            <p:cNvGrpSpPr/>
            <p:nvPr/>
          </p:nvGrpSpPr>
          <p:grpSpPr>
            <a:xfrm>
              <a:off x="7029279" y="2190750"/>
              <a:ext cx="1371600" cy="717618"/>
              <a:chOff x="3905079" y="2114550"/>
              <a:chExt cx="1371600" cy="717618"/>
            </a:xfrm>
          </p:grpSpPr>
          <p:sp>
            <p:nvSpPr>
              <p:cNvPr id="61" name="Rectangle 35"/>
              <p:cNvSpPr/>
              <p:nvPr/>
            </p:nvSpPr>
            <p:spPr>
              <a:xfrm>
                <a:off x="3905079" y="2495550"/>
                <a:ext cx="1371600" cy="336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45">
                  <a:defRPr/>
                </a:pPr>
                <a:r>
                  <a:rPr lang="en-US" altLang="zh-CN" sz="1587" kern="0" dirty="0" err="1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DataFrame</a:t>
                </a:r>
                <a:endParaRPr lang="ms-MY" altLang="zh-CN" sz="1587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2" name="Group 40"/>
              <p:cNvGrpSpPr/>
              <p:nvPr/>
            </p:nvGrpSpPr>
            <p:grpSpPr>
              <a:xfrm>
                <a:off x="4419600" y="2114550"/>
                <a:ext cx="370114" cy="370114"/>
                <a:chOff x="3820885" y="1360715"/>
                <a:chExt cx="370114" cy="370114"/>
              </a:xfrm>
            </p:grpSpPr>
            <p:sp>
              <p:nvSpPr>
                <p:cNvPr id="63" name="Oval 37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25645">
                    <a:defRPr/>
                  </a:pPr>
                  <a:endParaRPr lang="en-US" sz="1429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568" tIns="36284" rIns="72568" bIns="362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25645">
                    <a:defRPr/>
                  </a:pPr>
                  <a:endParaRPr lang="en-US" sz="1429" kern="0" dirty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5" name="Group 58"/>
          <p:cNvGrpSpPr/>
          <p:nvPr/>
        </p:nvGrpSpPr>
        <p:grpSpPr>
          <a:xfrm>
            <a:off x="4057685" y="3342699"/>
            <a:ext cx="4248115" cy="775376"/>
            <a:chOff x="4057685" y="2876550"/>
            <a:chExt cx="4248115" cy="807874"/>
          </a:xfrm>
        </p:grpSpPr>
        <p:sp>
          <p:nvSpPr>
            <p:cNvPr id="66" name="Rectangle 51"/>
            <p:cNvSpPr/>
            <p:nvPr/>
          </p:nvSpPr>
          <p:spPr>
            <a:xfrm>
              <a:off x="4114800" y="2876550"/>
              <a:ext cx="4191000" cy="7620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45">
                <a:defRPr/>
              </a:pPr>
              <a:endParaRPr lang="en-US" sz="1429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Rectangle 6"/>
            <p:cNvSpPr/>
            <p:nvPr/>
          </p:nvSpPr>
          <p:spPr>
            <a:xfrm>
              <a:off x="5181600" y="2952750"/>
              <a:ext cx="3048000" cy="673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25645">
                <a:defRPr/>
              </a:pPr>
              <a:r>
                <a:rPr lang="zh-CN" altLang="en-US" dirty="0"/>
                <a:t>三维数组，可理解为</a:t>
              </a:r>
              <a:r>
                <a:rPr lang="en-US" altLang="zh-CN" dirty="0" err="1"/>
                <a:t>DataFrame</a:t>
              </a:r>
              <a:r>
                <a:rPr lang="zh-CN" altLang="en-US" dirty="0"/>
                <a:t>的容器。</a:t>
              </a:r>
              <a:endParaRPr lang="ms-MY" dirty="0"/>
            </a:p>
          </p:txBody>
        </p:sp>
        <p:grpSp>
          <p:nvGrpSpPr>
            <p:cNvPr id="68" name="Group 53"/>
            <p:cNvGrpSpPr/>
            <p:nvPr/>
          </p:nvGrpSpPr>
          <p:grpSpPr>
            <a:xfrm>
              <a:off x="4057685" y="2952750"/>
              <a:ext cx="1371600" cy="731674"/>
              <a:chOff x="3905285" y="3105150"/>
              <a:chExt cx="1371600" cy="731674"/>
            </a:xfrm>
          </p:grpSpPr>
          <p:sp>
            <p:nvSpPr>
              <p:cNvPr id="69" name="Rectangle 39"/>
              <p:cNvSpPr/>
              <p:nvPr/>
            </p:nvSpPr>
            <p:spPr>
              <a:xfrm>
                <a:off x="3905285" y="3486150"/>
                <a:ext cx="1371600" cy="350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725645">
                  <a:defRPr/>
                </a:pPr>
                <a:r>
                  <a:rPr lang="en-US" altLang="zh-CN" sz="1587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Panel</a:t>
                </a:r>
                <a:endParaRPr lang="ms-MY" altLang="zh-CN" sz="1587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70" name="Group 40"/>
              <p:cNvGrpSpPr/>
              <p:nvPr/>
            </p:nvGrpSpPr>
            <p:grpSpPr>
              <a:xfrm>
                <a:off x="4419600" y="3105150"/>
                <a:ext cx="370114" cy="370114"/>
                <a:chOff x="3820885" y="1360715"/>
                <a:chExt cx="370114" cy="370114"/>
              </a:xfrm>
            </p:grpSpPr>
            <p:sp>
              <p:nvSpPr>
                <p:cNvPr id="71" name="Oval 41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25645">
                    <a:defRPr/>
                  </a:pPr>
                  <a:endParaRPr lang="en-US" sz="1429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Freeform 26"/>
                <p:cNvSpPr>
                  <a:spLocks/>
                </p:cNvSpPr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>
                  <a:noFill/>
                </a:ln>
              </p:spPr>
              <p:txBody>
                <a:bodyPr vert="horz" wrap="square" lIns="72568" tIns="36284" rIns="72568" bIns="362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725645">
                    <a:defRPr/>
                  </a:pPr>
                  <a:endParaRPr lang="en-US" sz="1429" kern="0" dirty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40" name="组合 39"/>
          <p:cNvGrpSpPr/>
          <p:nvPr/>
        </p:nvGrpSpPr>
        <p:grpSpPr>
          <a:xfrm>
            <a:off x="593192" y="194268"/>
            <a:ext cx="7875345" cy="311600"/>
            <a:chOff x="152400" y="157203"/>
            <a:chExt cx="7875345" cy="311600"/>
          </a:xfrm>
        </p:grpSpPr>
        <p:sp>
          <p:nvSpPr>
            <p:cNvPr id="41" name="矩形 4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3306923" y="157203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en-US" altLang="zh-CN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329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6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BD0D9"/>
      </a:accent1>
      <a:accent2>
        <a:srgbClr val="0BD0D9"/>
      </a:accent2>
      <a:accent3>
        <a:srgbClr val="0BD0D9"/>
      </a:accent3>
      <a:accent4>
        <a:srgbClr val="0BD0D9"/>
      </a:accent4>
      <a:accent5>
        <a:srgbClr val="0BD0D9"/>
      </a:accent5>
      <a:accent6>
        <a:srgbClr val="0BD0D9"/>
      </a:accent6>
      <a:hlink>
        <a:srgbClr val="0BD0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2785</Words>
  <Application>Microsoft Office PowerPoint</Application>
  <PresentationFormat>全屏显示(16:9)</PresentationFormat>
  <Paragraphs>547</Paragraphs>
  <Slides>54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Bebas Neue</vt:lpstr>
      <vt:lpstr>Gill Sans</vt:lpstr>
      <vt:lpstr>Helvetica Light</vt:lpstr>
      <vt:lpstr>Lato Light</vt:lpstr>
      <vt:lpstr>Open Sans</vt:lpstr>
      <vt:lpstr>方正兰亭细黑_GBK_M</vt:lpstr>
      <vt:lpstr>华文新魏</vt:lpstr>
      <vt:lpstr>宋体</vt:lpstr>
      <vt:lpstr>微软雅黑</vt:lpstr>
      <vt:lpstr>中国建行标准字GBK</vt:lpstr>
      <vt:lpstr>Algerian</vt:lpstr>
      <vt:lpstr>Arial</vt:lpstr>
      <vt:lpstr>Calibri</vt:lpstr>
      <vt:lpstr>Impact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淡雅蓝色</dc:title>
  <dc:creator>第一PPT模板网：www.1ppt.com</dc:creator>
  <cp:keywords>第一PPT模板网：www.1ppt.com</cp:keywords>
  <cp:lastModifiedBy>li</cp:lastModifiedBy>
  <cp:revision>536</cp:revision>
  <dcterms:created xsi:type="dcterms:W3CDTF">2014-11-26T04:04:33Z</dcterms:created>
  <dcterms:modified xsi:type="dcterms:W3CDTF">2018-06-28T10:19:51Z</dcterms:modified>
</cp:coreProperties>
</file>