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96" r:id="rId4"/>
    <p:sldId id="297" r:id="rId5"/>
    <p:sldId id="278" r:id="rId6"/>
    <p:sldId id="279" r:id="rId7"/>
    <p:sldId id="280" r:id="rId8"/>
    <p:sldId id="282" r:id="rId9"/>
    <p:sldId id="283" r:id="rId10"/>
    <p:sldId id="286" r:id="rId11"/>
    <p:sldId id="288" r:id="rId12"/>
    <p:sldId id="287" r:id="rId13"/>
    <p:sldId id="290" r:id="rId14"/>
    <p:sldId id="293" r:id="rId15"/>
    <p:sldId id="294" r:id="rId16"/>
    <p:sldId id="299" r:id="rId17"/>
    <p:sldId id="298" r:id="rId18"/>
    <p:sldId id="291" r:id="rId19"/>
    <p:sldId id="257" r:id="rId20"/>
    <p:sldId id="260" r:id="rId21"/>
    <p:sldId id="262" r:id="rId22"/>
    <p:sldId id="258" r:id="rId23"/>
    <p:sldId id="265" r:id="rId24"/>
    <p:sldId id="266" r:id="rId25"/>
    <p:sldId id="272" r:id="rId26"/>
    <p:sldId id="267" r:id="rId27"/>
    <p:sldId id="268" r:id="rId28"/>
    <p:sldId id="269" r:id="rId29"/>
    <p:sldId id="261" r:id="rId30"/>
    <p:sldId id="259" r:id="rId31"/>
    <p:sldId id="273" r:id="rId32"/>
    <p:sldId id="263" r:id="rId33"/>
    <p:sldId id="264" r:id="rId34"/>
    <p:sldId id="271" r:id="rId35"/>
    <p:sldId id="274" r:id="rId36"/>
    <p:sldId id="300" r:id="rId37"/>
    <p:sldId id="302" r:id="rId38"/>
    <p:sldId id="304" r:id="rId39"/>
    <p:sldId id="306" r:id="rId40"/>
    <p:sldId id="308" r:id="rId41"/>
    <p:sldId id="309" r:id="rId42"/>
    <p:sldId id="307" r:id="rId43"/>
    <p:sldId id="310" r:id="rId44"/>
    <p:sldId id="311" r:id="rId45"/>
    <p:sldId id="312" r:id="rId46"/>
    <p:sldId id="314" r:id="rId47"/>
    <p:sldId id="315" r:id="rId48"/>
    <p:sldId id="305" r:id="rId49"/>
    <p:sldId id="303" r:id="rId5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5" autoAdjust="0"/>
  </p:normalViewPr>
  <p:slideViewPr>
    <p:cSldViewPr snapToGrid="0" snapToObjects="1">
      <p:cViewPr varScale="1">
        <p:scale>
          <a:sx n="102" d="100"/>
          <a:sy n="102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15438"/>
            <a:ext cx="6974015" cy="639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83532"/>
            <a:ext cx="8245475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E49CD-D61E-B24E-BD9E-A07C02136E85}" type="datetimeFigureOut">
              <a:rPr kumimoji="1" lang="ja-JP" altLang="en-US" smtClean="0"/>
              <a:t>2014/07/02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2449" y="64115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2"/>
                </a:solidFill>
              </a:defRPr>
            </a:lvl1pPr>
          </a:lstStyle>
          <a:p>
            <a:fld id="{65FF1765-5C47-204D-9AB5-4B60864B5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14" descr="ynulogo-e12-1mailsiz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4997" y="194271"/>
            <a:ext cx="553507" cy="7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/>
        </p:nvSpPr>
        <p:spPr>
          <a:xfrm>
            <a:off x="9048750" y="0"/>
            <a:ext cx="9525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cap="none" spc="-6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Bun Common </a:t>
            </a:r>
            <a:r>
              <a:rPr lang="ja-JP" altLang="en-US" dirty="0" smtClean="0"/>
              <a:t>タグ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Python.peg</a:t>
            </a:r>
            <a:r>
              <a:rPr lang="en-US" altLang="ja-JP" dirty="0" smtClean="0"/>
              <a:t> </a:t>
            </a:r>
            <a:r>
              <a:rPr lang="ja-JP" altLang="en-US" dirty="0" smtClean="0"/>
              <a:t>ラベル仕様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倉光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君郎</a:t>
            </a:r>
            <a:endParaRPr kumimoji="1" lang="en-US" altLang="ja-JP" dirty="0" smtClean="0"/>
          </a:p>
          <a:p>
            <a:r>
              <a:rPr kumimoji="1" lang="ja-JP" altLang="en-US" dirty="0" smtClean="0"/>
              <a:t>内田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篤史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2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956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Array)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#array(*)      // </a:t>
            </a:r>
            <a:r>
              <a:rPr lang="ja-JP" altLang="en-US" dirty="0" smtClean="0">
                <a:latin typeface="Consolas"/>
                <a:cs typeface="Consolas"/>
              </a:rPr>
              <a:t>配列、リストに相当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[</a:t>
            </a:r>
            <a:r>
              <a:rPr lang="en-US" altLang="ja-JP" dirty="0">
                <a:latin typeface="Consolas"/>
                <a:cs typeface="Consolas"/>
              </a:rPr>
              <a:t>1,2</a:t>
            </a:r>
            <a:r>
              <a:rPr lang="en-US" altLang="ja-JP" dirty="0" smtClean="0">
                <a:latin typeface="Consolas"/>
                <a:cs typeface="Consolas"/>
              </a:rPr>
              <a:t>]      # python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1: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2: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113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配列（</a:t>
            </a:r>
            <a:r>
              <a:rPr lang="en-US" altLang="ja-JP" dirty="0" smtClean="0">
                <a:latin typeface="Consolas"/>
                <a:cs typeface="Consolas"/>
              </a:rPr>
              <a:t>Tuple)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#tuple(*)      // </a:t>
            </a:r>
            <a:r>
              <a:rPr lang="ja-JP" altLang="en-US" dirty="0" smtClean="0">
                <a:latin typeface="Consolas"/>
                <a:cs typeface="Consolas"/>
              </a:rPr>
              <a:t>組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#tuple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1: </a:t>
            </a:r>
            <a:r>
              <a:rPr lang="en-US" altLang="ja-JP" dirty="0" smtClean="0">
                <a:latin typeface="Consolas"/>
                <a:cs typeface="Consolas"/>
              </a:rPr>
              <a:t>  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1.2</a:t>
            </a:r>
            <a:r>
              <a:rPr lang="en-US" altLang="ja-JP" dirty="0">
                <a:latin typeface="Consolas"/>
                <a:cs typeface="Consolas"/>
              </a:rPr>
              <a:t>: </a:t>
            </a:r>
            <a:r>
              <a:rPr lang="en-US" altLang="ja-JP" dirty="0" smtClean="0">
                <a:latin typeface="Consolas"/>
                <a:cs typeface="Consolas"/>
              </a:rPr>
              <a:t>#double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Array </a:t>
            </a:r>
            <a:r>
              <a:rPr lang="ja-JP" altLang="en-US" dirty="0" smtClean="0">
                <a:latin typeface="Consolas"/>
                <a:cs typeface="Consolas"/>
              </a:rPr>
              <a:t>と</a:t>
            </a:r>
            <a:r>
              <a:rPr lang="en-US" altLang="ja-JP" dirty="0" smtClean="0">
                <a:latin typeface="Consolas"/>
                <a:cs typeface="Consolas"/>
              </a:rPr>
              <a:t> Tuple </a:t>
            </a:r>
            <a:r>
              <a:rPr lang="ja-JP" altLang="en-US" dirty="0" smtClean="0">
                <a:latin typeface="Consolas"/>
                <a:cs typeface="Consolas"/>
              </a:rPr>
              <a:t>は、型付けが異なるなので区別する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 </a:t>
            </a:r>
            <a:r>
              <a:rPr lang="ja-JP" altLang="en-US" dirty="0" smtClean="0">
                <a:latin typeface="Consolas"/>
                <a:cs typeface="Consolas"/>
              </a:rPr>
              <a:t>は異なる型の要素を持つ</a:t>
            </a:r>
            <a:r>
              <a:rPr lang="en-US" altLang="ja-JP" dirty="0" smtClean="0">
                <a:latin typeface="Consolas"/>
                <a:cs typeface="Consolas"/>
              </a:rPr>
              <a:t> Tuple&lt;</a:t>
            </a:r>
            <a:r>
              <a:rPr lang="en-US" altLang="ja-JP" dirty="0" err="1" smtClean="0">
                <a:latin typeface="Consolas"/>
                <a:cs typeface="Consolas"/>
              </a:rPr>
              <a:t>int,double</a:t>
            </a:r>
            <a:r>
              <a:rPr lang="en-US" altLang="ja-JP" dirty="0" smtClean="0">
                <a:latin typeface="Consolas"/>
                <a:cs typeface="Consolas"/>
              </a:rPr>
              <a:t>&gt;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560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キーとバリュー（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en-US" altLang="ja-JP" dirty="0" err="1" smtClean="0">
                <a:latin typeface="Consolas"/>
                <a:cs typeface="Consolas"/>
              </a:rPr>
              <a:t>key,value</a:t>
            </a:r>
            <a:r>
              <a:rPr lang="en-US" altLang="ja-JP" dirty="0" smtClean="0">
                <a:latin typeface="Consolas"/>
                <a:cs typeface="Consolas"/>
              </a:rPr>
              <a:t>)      // 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: 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smtClean="0">
                <a:latin typeface="Consolas"/>
                <a:cs typeface="Consolas"/>
              </a:rPr>
              <a:t>1, 1.2)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kv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>
                <a:latin typeface="Consolas"/>
                <a:cs typeface="Consolas"/>
              </a:rPr>
              <a:t>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age:   #string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17:    #17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Tuple</a:t>
            </a:r>
            <a:r>
              <a:rPr lang="ja-JP" altLang="en-US" dirty="0" smtClean="0">
                <a:latin typeface="Consolas"/>
                <a:cs typeface="Consolas"/>
              </a:rPr>
              <a:t>の特殊な場合なので廃止されるかも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88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Trans Compiler </a:t>
            </a:r>
            <a:r>
              <a:rPr kumimoji="1" lang="ja-JP" altLang="en-US" dirty="0" smtClean="0"/>
              <a:t>の一番むずかしいところは、型情報を自身でアップデートしながら更新するところである。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変数宣言</a:t>
            </a:r>
            <a:r>
              <a:rPr lang="en-US" altLang="ja-JP" dirty="0" smtClean="0"/>
              <a:t>  (</a:t>
            </a:r>
            <a:r>
              <a:rPr lang="ja-JP" altLang="en-US" dirty="0" smtClean="0"/>
              <a:t>名前と型を結びつける</a:t>
            </a:r>
            <a:r>
              <a:rPr lang="en-US" altLang="ja-JP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ja-JP" dirty="0" err="1" smtClean="0"/>
              <a:t>struct</a:t>
            </a:r>
            <a:r>
              <a:rPr kumimoji="1" lang="en-US" altLang="ja-JP" dirty="0" smtClean="0"/>
              <a:t>, class </a:t>
            </a:r>
            <a:r>
              <a:rPr kumimoji="1" lang="ja-JP" altLang="en-US" dirty="0" smtClean="0"/>
              <a:t>型宣言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新しい型をつくる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これらのタグ使用を決めておく必要がある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63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タグ名前と型を結びつける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en-US" altLang="ja-JP" dirty="0" smtClean="0">
                <a:latin typeface="Consolas"/>
                <a:cs typeface="Consolas"/>
              </a:rPr>
              <a:t>(name, type)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en-US" altLang="ja-JP" dirty="0" smtClean="0">
                <a:latin typeface="Consolas"/>
                <a:cs typeface="Consolas"/>
              </a:rPr>
              <a:t>(name, type, value)</a:t>
            </a:r>
          </a:p>
          <a:p>
            <a:r>
              <a:rPr lang="ja-JP" altLang="en-US" dirty="0" smtClean="0">
                <a:latin typeface="Consolas"/>
                <a:cs typeface="Consolas"/>
              </a:rPr>
              <a:t>静的型付け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name </a:t>
            </a:r>
            <a:r>
              <a:rPr lang="ja-JP" altLang="en-US" dirty="0" smtClean="0">
                <a:latin typeface="Consolas"/>
                <a:cs typeface="Consolas"/>
              </a:rPr>
              <a:t>を</a:t>
            </a:r>
            <a:r>
              <a:rPr lang="en-US" altLang="ja-JP" dirty="0" smtClean="0">
                <a:latin typeface="Consolas"/>
                <a:cs typeface="Consolas"/>
              </a:rPr>
              <a:t> type </a:t>
            </a:r>
            <a:r>
              <a:rPr lang="ja-JP" altLang="en-US" dirty="0" smtClean="0">
                <a:latin typeface="Consolas"/>
                <a:cs typeface="Consolas"/>
              </a:rPr>
              <a:t>で型付ける。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それ以降のスコープ内において、</a:t>
            </a:r>
            <a:r>
              <a:rPr lang="en-US" altLang="ja-JP" dirty="0" smtClean="0">
                <a:latin typeface="Consolas"/>
                <a:cs typeface="Consolas"/>
              </a:rPr>
              <a:t>name </a:t>
            </a:r>
            <a:r>
              <a:rPr lang="ja-JP" altLang="en-US" dirty="0" smtClean="0">
                <a:latin typeface="Consolas"/>
                <a:cs typeface="Consolas"/>
              </a:rPr>
              <a:t>は</a:t>
            </a:r>
            <a:r>
              <a:rPr lang="en-US" altLang="ja-JP" dirty="0" smtClean="0">
                <a:latin typeface="Consolas"/>
                <a:cs typeface="Consolas"/>
              </a:rPr>
              <a:t> type </a:t>
            </a:r>
            <a:r>
              <a:rPr lang="ja-JP" altLang="en-US" dirty="0" smtClean="0">
                <a:latin typeface="Consolas"/>
                <a:cs typeface="Consolas"/>
              </a:rPr>
              <a:t>で型付けられる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（スコープが異なる言語は事前に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</a:t>
            </a:r>
            <a:r>
              <a:rPr lang="ja-JP" altLang="en-US" dirty="0" smtClean="0">
                <a:latin typeface="Consolas"/>
                <a:cs typeface="Consolas"/>
              </a:rPr>
              <a:t>の位置を移動させる）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varset</a:t>
            </a:r>
            <a:r>
              <a:rPr lang="en-US" altLang="ja-JP" dirty="0" smtClean="0">
                <a:latin typeface="Consolas"/>
                <a:cs typeface="Consolas"/>
              </a:rPr>
              <a:t>(name, value)</a:t>
            </a:r>
          </a:p>
          <a:p>
            <a:r>
              <a:rPr lang="ja-JP" altLang="en-US" dirty="0" smtClean="0">
                <a:latin typeface="Consolas"/>
                <a:cs typeface="Consolas"/>
              </a:rPr>
              <a:t>動的型付け</a:t>
            </a:r>
            <a:r>
              <a:rPr lang="en-US" altLang="ja-JP" dirty="0" smtClean="0">
                <a:latin typeface="Consolas"/>
                <a:cs typeface="Consolas"/>
              </a:rPr>
              <a:t>  name </a:t>
            </a:r>
            <a:r>
              <a:rPr lang="ja-JP" altLang="en-US" dirty="0" smtClean="0">
                <a:latin typeface="Consolas"/>
                <a:cs typeface="Consolas"/>
              </a:rPr>
              <a:t>が定義されていなければ、</a:t>
            </a:r>
            <a:r>
              <a:rPr lang="en-US" altLang="ja-JP" dirty="0" smtClean="0">
                <a:latin typeface="Consolas"/>
                <a:cs typeface="Consolas"/>
              </a:rPr>
              <a:t>value </a:t>
            </a:r>
            <a:r>
              <a:rPr lang="ja-JP" altLang="en-US" dirty="0" smtClean="0">
                <a:latin typeface="Consolas"/>
                <a:cs typeface="Consolas"/>
              </a:rPr>
              <a:t>の型で型付ける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77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typealias</a:t>
            </a:r>
            <a:r>
              <a:rPr lang="en-US" altLang="ja-JP" dirty="0" smtClean="0"/>
              <a:t> </a:t>
            </a:r>
            <a:r>
              <a:rPr lang="ja-JP" altLang="en-US" dirty="0" smtClean="0"/>
              <a:t>型の別名をつける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typealias</a:t>
            </a:r>
            <a:r>
              <a:rPr lang="en-US" altLang="ja-JP" dirty="0" smtClean="0">
                <a:latin typeface="Consolas"/>
                <a:cs typeface="Consolas"/>
              </a:rPr>
              <a:t>(name, node)</a:t>
            </a:r>
          </a:p>
          <a:p>
            <a:r>
              <a:rPr lang="ja-JP" altLang="en-US" dirty="0" smtClean="0">
                <a:latin typeface="Consolas"/>
                <a:cs typeface="Consolas"/>
              </a:rPr>
              <a:t>静的型付け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typeof</a:t>
            </a:r>
            <a:r>
              <a:rPr lang="en-US" altLang="ja-JP" dirty="0" smtClean="0">
                <a:latin typeface="Consolas"/>
                <a:cs typeface="Consolas"/>
              </a:rPr>
              <a:t>(node)</a:t>
            </a:r>
            <a:r>
              <a:rPr lang="ja-JP" altLang="en-US" dirty="0" smtClean="0">
                <a:latin typeface="Consolas"/>
                <a:cs typeface="Consolas"/>
              </a:rPr>
              <a:t>の型を</a:t>
            </a:r>
            <a:r>
              <a:rPr lang="en-US" altLang="ja-JP" dirty="0" smtClean="0">
                <a:latin typeface="Consolas"/>
                <a:cs typeface="Consolas"/>
              </a:rPr>
              <a:t>name</a:t>
            </a:r>
            <a:r>
              <a:rPr lang="ja-JP" altLang="en-US" dirty="0" smtClean="0">
                <a:latin typeface="Consolas"/>
                <a:cs typeface="Consolas"/>
              </a:rPr>
              <a:t>として登録する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例</a:t>
            </a:r>
            <a:r>
              <a:rPr lang="en-US" altLang="ja-JP" dirty="0" smtClean="0">
                <a:latin typeface="Consolas"/>
                <a:cs typeface="Consolas"/>
              </a:rPr>
              <a:t>. C </a:t>
            </a:r>
            <a:r>
              <a:rPr lang="ja-JP" altLang="en-US" dirty="0" smtClean="0">
                <a:latin typeface="Consolas"/>
                <a:cs typeface="Consolas"/>
              </a:rPr>
              <a:t>言語の</a:t>
            </a:r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unsigned 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=&gt; #</a:t>
            </a:r>
            <a:r>
              <a:rPr lang="en-US" altLang="ja-JP" dirty="0" err="1" smtClean="0">
                <a:latin typeface="Consolas"/>
                <a:cs typeface="Consolas"/>
              </a:rPr>
              <a:t>typealias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unsigned 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smtClean="0">
                <a:latin typeface="Consolas"/>
                <a:cs typeface="Consolas"/>
              </a:rPr>
              <a:t>)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809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3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 </a:t>
            </a:r>
            <a:r>
              <a:rPr kumimoji="1" lang="ja-JP" altLang="en-US" dirty="0" smtClean="0"/>
              <a:t>の例に続く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02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値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integer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float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string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array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listComprehension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map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keyvalue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true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false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null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name (</a:t>
            </a:r>
            <a:r>
              <a:rPr lang="ja-JP" altLang="en-US" dirty="0" smtClean="0"/>
              <a:t>シンボル</a:t>
            </a:r>
            <a:r>
              <a:rPr lang="en-US" altLang="ja-JP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/>
              <a:t>式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apply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/>
              <a:t>args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get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field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assign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let or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?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group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207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lang="en-US" altLang="ja-JP" dirty="0" smtClean="0"/>
              <a:t>Trans-Compiler </a:t>
            </a:r>
            <a:r>
              <a:rPr lang="ja-JP" altLang="en-US" dirty="0" smtClean="0"/>
              <a:t>のタグの共通化を図る</a:t>
            </a:r>
            <a:endParaRPr lang="en-US" altLang="ja-JP" dirty="0" smtClean="0"/>
          </a:p>
          <a:p>
            <a:r>
              <a:rPr lang="ja-JP" altLang="en-US" dirty="0" smtClean="0"/>
              <a:t>データ構造</a:t>
            </a:r>
            <a:endParaRPr lang="en-US" altLang="ja-JP" dirty="0" smtClean="0"/>
          </a:p>
          <a:p>
            <a:r>
              <a:rPr lang="ja-JP" altLang="en-US" dirty="0" smtClean="0"/>
              <a:t>型名</a:t>
            </a:r>
            <a:endParaRPr lang="en-US" altLang="ja-JP" dirty="0" smtClean="0"/>
          </a:p>
          <a:p>
            <a:r>
              <a:rPr lang="ja-JP" altLang="en-US" dirty="0" smtClean="0"/>
              <a:t>式</a:t>
            </a:r>
            <a:endParaRPr lang="en-US" altLang="ja-JP" dirty="0" smtClean="0"/>
          </a:p>
          <a:p>
            <a:r>
              <a:rPr lang="ja-JP" altLang="en-US" dirty="0" smtClean="0"/>
              <a:t>ステートメント</a:t>
            </a:r>
            <a:endParaRPr lang="en-US" altLang="ja-JP" dirty="0" smtClean="0"/>
          </a:p>
          <a:p>
            <a:r>
              <a:rPr lang="ja-JP" altLang="en-US" dirty="0" smtClean="0"/>
              <a:t>定義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名前衝突の回避</a:t>
            </a:r>
            <a:endParaRPr lang="en-US" altLang="ja-JP" dirty="0" smtClean="0"/>
          </a:p>
          <a:p>
            <a:r>
              <a:rPr lang="ja-JP" altLang="en-US" dirty="0" smtClean="0"/>
              <a:t>共通タグ以外は、必ず</a:t>
            </a:r>
            <a:r>
              <a:rPr lang="en-US" altLang="ja-JP" dirty="0" smtClean="0"/>
              <a:t>ns. </a:t>
            </a:r>
            <a:r>
              <a:rPr lang="ja-JP" altLang="en-US" dirty="0" smtClean="0"/>
              <a:t>のように名前空間をつけること</a:t>
            </a:r>
            <a:endParaRPr lang="en-US" altLang="ja-JP" dirty="0" smtClean="0"/>
          </a:p>
          <a:p>
            <a:r>
              <a:rPr lang="ja-JP" altLang="en-US" dirty="0" smtClean="0"/>
              <a:t>共通タグ</a:t>
            </a:r>
            <a:r>
              <a:rPr lang="en-US" altLang="ja-JP" dirty="0" smtClean="0"/>
              <a:t>:   #L</a:t>
            </a:r>
          </a:p>
          <a:p>
            <a:r>
              <a:rPr lang="ja-JP" altLang="en-US" dirty="0" smtClean="0"/>
              <a:t>独自タグ</a:t>
            </a:r>
            <a:r>
              <a:rPr lang="en-US" altLang="ja-JP" dirty="0" smtClean="0"/>
              <a:t>:   #</a:t>
            </a:r>
            <a:r>
              <a:rPr lang="en-US" altLang="ja-JP" dirty="0" err="1" smtClean="0"/>
              <a:t>ns.L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42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en-US" altLang="ja-JP" dirty="0"/>
              <a:t>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ラベル一覧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演算子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add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sub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mul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div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mod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lte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lt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</a:t>
            </a: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文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if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for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while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function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params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return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class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extend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with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print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import</a:t>
            </a:r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fromImport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smtClean="0"/>
              <a:t>asterisk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75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4{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r>
              <a:rPr lang="en-US" altLang="ja-JP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    #block { … 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kumimoji="1" lang="en-US" altLang="ja-JP" dirty="0" smtClean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#if[0] == #</a:t>
            </a:r>
            <a:r>
              <a:rPr lang="en-US" altLang="ja-JP" dirty="0" err="1" smtClean="0">
                <a:latin typeface="Consolas"/>
                <a:cs typeface="Consolas"/>
              </a:rPr>
              <a:t>lt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#if[1] == #block</a:t>
            </a:r>
            <a:endParaRPr kumimoji="1" lang="ja-JP" altLang="en-US" dirty="0">
              <a:latin typeface="Consolas"/>
              <a:cs typeface="Consola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7389" y="139077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Arial"/>
                <a:cs typeface="Arial"/>
              </a:rPr>
              <a:t>コード例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7389" y="3032360"/>
            <a:ext cx="218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Arial"/>
                <a:cs typeface="Arial"/>
              </a:rPr>
              <a:t>対応する</a:t>
            </a:r>
            <a:r>
              <a:rPr lang="en-US" altLang="ja-JP" dirty="0" err="1" smtClean="0">
                <a:latin typeface="Arial"/>
                <a:cs typeface="Arial"/>
              </a:rPr>
              <a:t>PegObject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3086065" y="1083532"/>
            <a:ext cx="334231" cy="1069430"/>
          </a:xfrm>
          <a:prstGeom prst="rightBrace">
            <a:avLst>
              <a:gd name="adj1" fmla="val 4832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/>
          <p:cNvSpPr/>
          <p:nvPr/>
        </p:nvSpPr>
        <p:spPr>
          <a:xfrm>
            <a:off x="3086065" y="2350517"/>
            <a:ext cx="479064" cy="1637565"/>
          </a:xfrm>
          <a:prstGeom prst="rightBrace">
            <a:avLst>
              <a:gd name="adj1" fmla="val 25579"/>
              <a:gd name="adj2" fmla="val 50000"/>
            </a:avLst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配列、タプル、リスト内包表記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//[1,2] </a:t>
            </a:r>
            <a:r>
              <a:rPr lang="ja-JP" altLang="en-US" dirty="0" smtClean="0">
                <a:latin typeface="Consolas"/>
                <a:cs typeface="Consolas"/>
              </a:rPr>
              <a:t>もしくは</a:t>
            </a:r>
            <a:r>
              <a:rPr lang="en-US" altLang="ja-JP" dirty="0" smtClean="0">
                <a:latin typeface="Consolas"/>
                <a:cs typeface="Consolas"/>
              </a:rPr>
              <a:t> (1,2)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67285" y="109215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b="1" dirty="0" smtClean="0">
                <a:latin typeface="Consolas"/>
                <a:cs typeface="Consolas"/>
              </a:rPr>
              <a:t>//[x for x in [1, 2] if x &lt; 2 ]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---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#</a:t>
            </a:r>
            <a:r>
              <a:rPr lang="en-US" altLang="ja-JP" sz="2000" b="1" dirty="0" err="1" smtClean="0">
                <a:latin typeface="Consolas"/>
                <a:cs typeface="Consolas"/>
              </a:rPr>
              <a:t>listComprehension</a:t>
            </a:r>
            <a:r>
              <a:rPr lang="en-US" altLang="ja-JP" sz="2000" b="1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#array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#</a:t>
            </a:r>
            <a:r>
              <a:rPr lang="en-US" altLang="ja-JP" sz="2000" b="1" dirty="0" err="1" smtClean="0">
                <a:latin typeface="Consolas"/>
                <a:cs typeface="Consolas"/>
              </a:rPr>
              <a:t>gt</a:t>
            </a:r>
            <a:r>
              <a:rPr lang="en-US" altLang="ja-JP" sz="2000" b="1" dirty="0" smtClean="0">
                <a:latin typeface="Consolas"/>
                <a:cs typeface="Consolas"/>
              </a:rPr>
              <a:t> { … 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//{ “a”: 1, “b”: 2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#map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	</a:t>
            </a:r>
            <a:r>
              <a:rPr lang="en-US" altLang="ja-JP" dirty="0" smtClean="0">
                <a:latin typeface="Consolas"/>
                <a:cs typeface="Consolas"/>
              </a:rPr>
              <a:t>a: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keyvalue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#string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  <a:endParaRPr kumimoji="1"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661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func</a:t>
            </a:r>
            <a:r>
              <a:rPr kumimoji="1" lang="en-US" altLang="ja-JP" dirty="0" smtClean="0">
                <a:latin typeface="Consolas"/>
                <a:cs typeface="Consolas"/>
              </a:rPr>
              <a:t>(a, b)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17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メソッドコール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//</a:t>
            </a:r>
            <a:r>
              <a:rPr kumimoji="1" lang="en-US" altLang="ja-JP" dirty="0" err="1" smtClean="0">
                <a:latin typeface="Consolas"/>
                <a:cs typeface="Consolas"/>
              </a:rPr>
              <a:t>obj.func</a:t>
            </a:r>
            <a:r>
              <a:rPr kumimoji="1" lang="en-US" altLang="ja-JP" dirty="0" smtClean="0">
                <a:latin typeface="Consolas"/>
                <a:cs typeface="Consolas"/>
              </a:rPr>
              <a:t>(a)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#apply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obj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func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args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b: #name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997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配列アクセス、フィールドアクセス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 a[0]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#get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0: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a.b</a:t>
            </a:r>
            <a:endParaRPr lang="en-US" altLang="ja-JP" dirty="0">
              <a:latin typeface="Consolas"/>
              <a:cs typeface="Consolas"/>
            </a:endParaRPr>
          </a:p>
          <a:p>
            <a:r>
              <a:rPr kumimoji="1" lang="en-US" altLang="ja-JP" dirty="0" smtClean="0">
                <a:latin typeface="Consolas"/>
                <a:cs typeface="Consolas"/>
              </a:rPr>
              <a:t>#field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b: #name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85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1764" cy="539346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 a =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1</a:t>
            </a:r>
            <a:r>
              <a:rPr lang="en-US" altLang="ja-JP" dirty="0" smtClean="0">
                <a:latin typeface="Consolas"/>
                <a:cs typeface="Consolas"/>
              </a:rPr>
              <a:t>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}</a:t>
            </a:r>
            <a:endParaRPr lang="en-US" altLang="ja-JP" dirty="0">
              <a:latin typeface="Consolas"/>
              <a:cs typeface="Consola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8964" y="1083532"/>
            <a:ext cx="4284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Consolas"/>
                <a:cs typeface="Consolas"/>
              </a:rPr>
              <a:t>// </a:t>
            </a:r>
            <a:r>
              <a:rPr lang="en-US" altLang="ja-JP" sz="2000" b="1" dirty="0" err="1">
                <a:latin typeface="Consolas"/>
                <a:cs typeface="Consolas"/>
              </a:rPr>
              <a:t>a.b</a:t>
            </a:r>
            <a:r>
              <a:rPr lang="en-US" altLang="ja-JP" sz="2000" b="1" dirty="0">
                <a:latin typeface="Consolas"/>
                <a:cs typeface="Consolas"/>
              </a:rPr>
              <a:t> = 1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---</a:t>
            </a:r>
            <a:endParaRPr lang="en-US" altLang="ja-JP" sz="2000" b="1" dirty="0">
              <a:latin typeface="Consolas"/>
              <a:cs typeface="Consolas"/>
            </a:endParaRPr>
          </a:p>
          <a:p>
            <a:r>
              <a:rPr lang="en-US" altLang="ja-JP" sz="2000" b="1" dirty="0" smtClean="0">
                <a:latin typeface="Consolas"/>
                <a:cs typeface="Consolas"/>
              </a:rPr>
              <a:t>#assign {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#field {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		b: #name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sz="2000" b="1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sz="2000" b="1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8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グループ化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//(1+2)*3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mul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#group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#add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2: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	}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757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if 2 &lt; 3 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1+1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else: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2+2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#if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</a:t>
            </a:r>
            <a:r>
              <a:rPr kumimoji="1" lang="en-US" altLang="ja-JP" dirty="0" err="1" smtClean="0">
                <a:latin typeface="Consolas"/>
                <a:cs typeface="Consolas"/>
              </a:rPr>
              <a:t>lt</a:t>
            </a:r>
            <a:r>
              <a:rPr kumimoji="1" lang="en-US" altLang="ja-JP" dirty="0" smtClean="0">
                <a:latin typeface="Consolas"/>
                <a:cs typeface="Consolas"/>
              </a:rPr>
              <a:t> {…}    //</a:t>
            </a:r>
            <a:r>
              <a:rPr kumimoji="1" lang="en-US" altLang="ja-JP" dirty="0" err="1" smtClean="0">
                <a:latin typeface="Consolas"/>
                <a:cs typeface="Consolas"/>
              </a:rPr>
              <a:t>cond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{…} //then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#block {…} //else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kumimoji="1" lang="ja-JP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タグの表記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トークン（字句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要素が字句のみ</a:t>
            </a:r>
            <a:endParaRPr lang="en-US" altLang="ja-JP" dirty="0" smtClean="0"/>
          </a:p>
          <a:p>
            <a:pPr marL="27432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#string()</a:t>
            </a:r>
          </a:p>
          <a:p>
            <a:pPr lvl="1"/>
            <a:r>
              <a:rPr lang="en-US" altLang="ja-JP" dirty="0" smtClean="0"/>
              <a:t>#null()</a:t>
            </a:r>
          </a:p>
          <a:p>
            <a:pPr lvl="1"/>
            <a:r>
              <a:rPr lang="en-US" altLang="ja-JP" dirty="0" smtClean="0"/>
              <a:t>#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複合値</a:t>
            </a:r>
            <a:endParaRPr lang="en-US" altLang="ja-JP" dirty="0" smtClean="0"/>
          </a:p>
          <a:p>
            <a:r>
              <a:rPr lang="ja-JP" altLang="en-US" dirty="0" smtClean="0"/>
              <a:t>要素がある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. 3</a:t>
            </a:r>
            <a:r>
              <a:rPr lang="ja-JP" altLang="en-US" dirty="0" smtClean="0"/>
              <a:t>つ要素がある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var</a:t>
            </a:r>
            <a:r>
              <a:rPr kumimoji="1" lang="en-US" altLang="ja-JP" dirty="0" smtClean="0"/>
              <a:t>(name, type, value)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54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for x in [1,2]: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#for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#array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1: #integer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2: #integer 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3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while x &lt; 3: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a = x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#while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gt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3: #integer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#assign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x: #name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6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f(n): return 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#function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f: #name // function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params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n: #name //</a:t>
            </a:r>
            <a:r>
              <a:rPr lang="en-US" altLang="ja-JP" dirty="0" err="1" smtClean="0">
                <a:latin typeface="Consolas"/>
                <a:cs typeface="Consolas"/>
              </a:rPr>
              <a:t>param</a:t>
            </a:r>
            <a:r>
              <a:rPr lang="en-US" altLang="ja-JP" dirty="0" smtClean="0">
                <a:latin typeface="Consolas"/>
                <a:cs typeface="Consolas"/>
              </a:rPr>
              <a:t> name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//function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#return { 1 #integer 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5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en-US" altLang="en-US" dirty="0" smtClean="0"/>
              <a:t>継承</a:t>
            </a:r>
            <a:r>
              <a:rPr lang="ja-JP" altLang="en-US" dirty="0" smtClean="0"/>
              <a:t>なし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class A:</a:t>
            </a:r>
          </a:p>
          <a:p>
            <a:r>
              <a:rPr lang="en-US" altLang="ja-JP" dirty="0">
                <a:latin typeface="Consolas"/>
                <a:cs typeface="Consolas"/>
              </a:rPr>
              <a:t>	a</a:t>
            </a:r>
            <a:r>
              <a:rPr lang="en-US" altLang="ja-JP" dirty="0" smtClean="0">
                <a:latin typeface="Consolas"/>
                <a:cs typeface="Consolas"/>
              </a:rPr>
              <a:t> = 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   //class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#</a:t>
            </a:r>
            <a:r>
              <a:rPr kumimoji="1" lang="en-US" altLang="ja-JP" dirty="0" err="1" smtClean="0">
                <a:latin typeface="Consolas"/>
                <a:cs typeface="Consolas"/>
              </a:rPr>
              <a:t>staticField</a:t>
            </a:r>
            <a:r>
              <a:rPr kumimoji="1"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	a</a:t>
            </a:r>
          </a:p>
          <a:p>
            <a:r>
              <a:rPr kumimoji="1" lang="en-US" altLang="ja-JP" dirty="0">
                <a:latin typeface="Consolas"/>
                <a:cs typeface="Consolas"/>
              </a:rPr>
              <a:t>	</a:t>
            </a:r>
            <a:r>
              <a:rPr kumimoji="1" lang="en-US" altLang="ja-JP" dirty="0" smtClean="0">
                <a:latin typeface="Consolas"/>
                <a:cs typeface="Consolas"/>
              </a:rPr>
              <a:t>		1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}</a:t>
            </a:r>
            <a:endParaRPr kumimoji="1" lang="en-US" altLang="ja-JP" dirty="0" smtClean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94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継承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/>
                <a:cs typeface="Consolas"/>
              </a:rPr>
              <a:t>class A(B):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def</a:t>
            </a:r>
            <a:r>
              <a:rPr lang="en-US" altLang="ja-JP" dirty="0" smtClean="0">
                <a:latin typeface="Consolas"/>
                <a:cs typeface="Consolas"/>
              </a:rPr>
              <a:t> f(): return 1 </a:t>
            </a: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#class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A: #name // class name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#extends { #name } //super class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#block { //class body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	#function { … } // method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	}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71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print, import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onsolas"/>
                <a:cs typeface="Consolas"/>
              </a:rPr>
              <a:t>//print 3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---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#print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smtClean="0">
                <a:latin typeface="Consolas"/>
                <a:cs typeface="Consolas"/>
              </a:rPr>
              <a:t>3: #integer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//import 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#import {</a:t>
            </a:r>
          </a:p>
          <a:p>
            <a:r>
              <a:rPr lang="en-US" altLang="ja-JP" dirty="0">
                <a:latin typeface="Consolas"/>
                <a:cs typeface="Consolas"/>
              </a:rPr>
              <a:t>	</a:t>
            </a:r>
            <a:r>
              <a:rPr lang="en-US" altLang="ja-JP" dirty="0" err="1" smtClean="0">
                <a:latin typeface="Consolas"/>
                <a:cs typeface="Consolas"/>
              </a:rPr>
              <a:t>os</a:t>
            </a:r>
            <a:r>
              <a:rPr lang="en-US" altLang="ja-JP" dirty="0" smtClean="0">
                <a:latin typeface="Consolas"/>
                <a:cs typeface="Consolas"/>
              </a:rPr>
              <a:t>: #name</a:t>
            </a:r>
          </a:p>
          <a:p>
            <a:r>
              <a:rPr lang="en-US" altLang="ja-JP" dirty="0">
                <a:latin typeface="Consolas"/>
                <a:cs typeface="Consolas"/>
              </a:rPr>
              <a:t>}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41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</a:t>
            </a:r>
            <a:r>
              <a:rPr lang="en-US" altLang="ja-JP" dirty="0" smtClean="0"/>
              <a:t> AST </a:t>
            </a:r>
            <a:r>
              <a:rPr lang="ja-JP" altLang="en-US" dirty="0" smtClean="0"/>
              <a:t>共通</a:t>
            </a:r>
            <a:r>
              <a:rPr kumimoji="1" lang="ja-JP" altLang="en-US" dirty="0" smtClean="0"/>
              <a:t>ラベル一覧</a:t>
            </a:r>
            <a:r>
              <a:rPr lang="en-US" altLang="ja-JP" dirty="0" smtClean="0"/>
              <a:t>(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値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Integer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f</a:t>
            </a:r>
            <a:r>
              <a:rPr kumimoji="1" lang="en-US" altLang="ja-JP" dirty="0" smtClean="0"/>
              <a:t>loat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string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name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シンボル</a:t>
            </a:r>
            <a:r>
              <a:rPr lang="en-US" altLang="ja-JP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kumimoji="1"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/>
              <a:t>式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pply</a:t>
            </a:r>
            <a:endParaRPr lang="en-US" altLang="ja-JP" dirty="0"/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/>
              <a:t>a</a:t>
            </a:r>
            <a:r>
              <a:rPr lang="en-US" altLang="ja-JP" dirty="0" err="1" smtClean="0"/>
              <a:t>rgs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ssign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ield (</a:t>
            </a:r>
            <a:r>
              <a:rPr lang="en-US" altLang="ja-JP" dirty="0" err="1" smtClean="0"/>
              <a:t>struct</a:t>
            </a:r>
            <a:r>
              <a:rPr lang="ja-JP" altLang="en-US" dirty="0" smtClean="0"/>
              <a:t>メンバアクセス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201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 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共通</a:t>
            </a:r>
            <a:r>
              <a:rPr lang="ja-JP" altLang="en-US" dirty="0" smtClean="0"/>
              <a:t>ラベル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1622185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演算子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smtClean="0"/>
              <a:t>add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sub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mul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div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mod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lte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lt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gte</a:t>
            </a:r>
            <a:endParaRPr kumimoji="1"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dirty="0" err="1" smtClean="0"/>
              <a:t>gt</a:t>
            </a: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9284" y="10835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文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i</a:t>
            </a:r>
            <a:r>
              <a:rPr lang="en-US" altLang="ja-JP" dirty="0" smtClean="0"/>
              <a:t>f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or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w</a:t>
            </a:r>
            <a:r>
              <a:rPr lang="en-US" altLang="ja-JP" dirty="0" smtClean="0"/>
              <a:t>hile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unction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 err="1" smtClean="0"/>
              <a:t>params</a:t>
            </a:r>
            <a:endParaRPr lang="en-US" altLang="ja-JP" dirty="0" smtClean="0"/>
          </a:p>
          <a:p>
            <a:pPr marL="1485900" lvl="2" indent="-342900">
              <a:buFont typeface="Arial"/>
              <a:buChar char="•"/>
            </a:pPr>
            <a:r>
              <a:rPr lang="en-US" altLang="ja-JP" dirty="0"/>
              <a:t>r</a:t>
            </a:r>
            <a:r>
              <a:rPr lang="en-US" altLang="ja-JP" dirty="0" smtClean="0"/>
              <a:t>eturn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b</a:t>
            </a:r>
            <a:r>
              <a:rPr lang="en-US" altLang="ja-JP" dirty="0" smtClean="0"/>
              <a:t>lock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smtClean="0"/>
              <a:t>case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default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switch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dowhile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continue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break</a:t>
            </a:r>
          </a:p>
          <a:p>
            <a:pPr lvl="1" indent="0">
              <a:buNone/>
            </a:pP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886128" y="1083532"/>
            <a:ext cx="3331009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inc</a:t>
            </a:r>
            <a:r>
              <a:rPr lang="en-US" altLang="ja-JP" dirty="0" smtClean="0"/>
              <a:t>     </a:t>
            </a:r>
            <a:r>
              <a:rPr lang="en-US" altLang="ja-JP" dirty="0"/>
              <a:t>"++"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dec</a:t>
            </a:r>
            <a:r>
              <a:rPr lang="en-US" altLang="ja-JP" dirty="0"/>
              <a:t>     "--"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left    "&lt;&lt;"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right   "&gt;&gt;"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equequ</a:t>
            </a:r>
            <a:r>
              <a:rPr lang="en-US" altLang="ja-JP" dirty="0"/>
              <a:t>  "=="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bangequ</a:t>
            </a:r>
            <a:r>
              <a:rPr lang="en-US" altLang="ja-JP" dirty="0"/>
              <a:t> "!="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and     "&amp;"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hat     "^"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/>
              <a:t>or      "|"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andand</a:t>
            </a:r>
            <a:r>
              <a:rPr lang="en-US" altLang="ja-JP" dirty="0"/>
              <a:t>  "&amp;&amp;"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oror</a:t>
            </a:r>
            <a:r>
              <a:rPr lang="en-US" altLang="ja-JP" dirty="0"/>
              <a:t>    "||"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trinary</a:t>
            </a:r>
            <a:r>
              <a:rPr lang="en-US" altLang="ja-JP" dirty="0"/>
              <a:t> "?"</a:t>
            </a:r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926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  AST</a:t>
            </a:r>
            <a:r>
              <a:rPr lang="ja-JP" altLang="en-US" dirty="0"/>
              <a:t>独自ラベル</a:t>
            </a:r>
            <a:r>
              <a:rPr lang="ja-JP" altLang="en-US" dirty="0" smtClean="0"/>
              <a:t>一覧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5033" y="1083533"/>
            <a:ext cx="3328027" cy="202949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関数定義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c.declarationspecifier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c.declarator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c.typespecifier</a:t>
            </a:r>
            <a:endParaRPr lang="en-US" altLang="ja-JP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09600" y="2817351"/>
            <a:ext cx="3076016" cy="202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変数宣言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c.declaration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c.initdeclarator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c.initializer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c.initdeclaratorlist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4618952" y="1083533"/>
            <a:ext cx="3611426" cy="2381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altLang="en-US" dirty="0" smtClean="0"/>
              <a:t>構造体、共用</a:t>
            </a:r>
            <a:r>
              <a:rPr lang="ja-JP" altLang="en-US" dirty="0" smtClean="0"/>
              <a:t>体、</a:t>
            </a:r>
            <a:r>
              <a:rPr lang="en-US" altLang="ja-JP" dirty="0" err="1" smtClean="0"/>
              <a:t>typedef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c.storageclassspecifier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c.struct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c.union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c.structdeclaration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 smtClean="0"/>
              <a:t>c.structdeclaratorlist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.typedefname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4618952" y="4155678"/>
            <a:ext cx="3076016" cy="1338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ポインタ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c.pointer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c.ptr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09599" y="5033827"/>
            <a:ext cx="3848003" cy="125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.expressionstatement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276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  AST</a:t>
            </a:r>
            <a:r>
              <a:rPr lang="ja-JP" altLang="en-US" dirty="0"/>
              <a:t>独自ラベル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(2/</a:t>
            </a:r>
            <a:r>
              <a:rPr lang="en-US" altLang="ja-JP" dirty="0"/>
              <a:t>2)</a:t>
            </a:r>
            <a:endParaRPr kumimoji="1"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1519357"/>
            <a:ext cx="3328027" cy="108313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キャスト</a:t>
            </a:r>
            <a:endParaRPr lang="en-US" altLang="ja-JP" dirty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.castexpression</a:t>
            </a:r>
            <a:endParaRPr lang="en-US" altLang="ja-JP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4487954" y="1482000"/>
            <a:ext cx="3611426" cy="112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altLang="en-US" dirty="0" err="1"/>
              <a:t>e</a:t>
            </a:r>
            <a:r>
              <a:rPr lang="en-US" altLang="en-US" dirty="0" err="1" smtClean="0"/>
              <a:t>num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.enumeratorlist</a:t>
            </a:r>
            <a:endParaRPr lang="en-US" altLang="ja-JP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4487954" y="2745613"/>
            <a:ext cx="3076016" cy="1288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altLang="ja-JP" dirty="0" err="1"/>
              <a:t>s</a:t>
            </a:r>
            <a:r>
              <a:rPr lang="en-US" altLang="ja-JP" dirty="0" err="1" smtClean="0"/>
              <a:t>izeof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.sizeof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.typename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09599" y="2845231"/>
            <a:ext cx="3848003" cy="125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ja-JP" altLang="en-US" dirty="0" smtClean="0"/>
              <a:t>代入演算子</a:t>
            </a:r>
            <a:endParaRPr lang="en-US" altLang="ja-JP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ja-JP" dirty="0" err="1"/>
              <a:t>c</a:t>
            </a:r>
            <a:r>
              <a:rPr lang="en-US" altLang="ja-JP" dirty="0" err="1" smtClean="0"/>
              <a:t>.assignmentoperator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174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Bun </a:t>
            </a:r>
            <a:r>
              <a:rPr kumimoji="1" lang="ja-JP" altLang="en-US" dirty="0" smtClean="0"/>
              <a:t>言語は多相型に対応したテンプレート言語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type 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r>
              <a:rPr lang="ja-JP" altLang="en-US" dirty="0" smtClean="0"/>
              <a:t>ターゲット</a:t>
            </a:r>
            <a:r>
              <a:rPr kumimoji="1" lang="ja-JP" altLang="en-US" dirty="0" smtClean="0"/>
              <a:t>の型名を定義する</a:t>
            </a:r>
            <a:endParaRPr kumimoji="1" lang="en-US" altLang="ja-JP" dirty="0" smtClean="0"/>
          </a:p>
          <a:p>
            <a:r>
              <a:rPr lang="en-US" altLang="ja-JP" dirty="0" smtClean="0"/>
              <a:t>type int32;</a:t>
            </a:r>
          </a:p>
          <a:p>
            <a:endParaRPr lang="en-US" altLang="ja-JP" dirty="0"/>
          </a:p>
          <a:p>
            <a:r>
              <a:rPr lang="en-US" altLang="ja-JP" dirty="0" smtClean="0"/>
              <a:t>template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template #add(x: int32, y: int32): int32 {</a:t>
            </a:r>
          </a:p>
          <a:p>
            <a:r>
              <a:rPr lang="en-US" altLang="ja-JP" dirty="0" smtClean="0"/>
              <a:t>	${x} + ${y}</a:t>
            </a:r>
          </a:p>
          <a:p>
            <a:r>
              <a:rPr kumimoji="1" lang="en-US" altLang="ja-JP" dirty="0" smtClean="0"/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733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</a:t>
            </a:r>
            <a:r>
              <a:rPr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    #</a:t>
            </a:r>
            <a:r>
              <a:rPr lang="en-US" altLang="ja-JP" dirty="0" smtClean="0">
                <a:latin typeface="Arial"/>
                <a:cs typeface="Arial"/>
              </a:rPr>
              <a:t>function </a:t>
            </a:r>
            <a:r>
              <a:rPr lang="en-US" altLang="ja-JP" dirty="0" smtClean="0">
                <a:latin typeface="Arial"/>
                <a:cs typeface="Arial"/>
              </a:rPr>
              <a:t>{</a:t>
            </a:r>
          </a:p>
          <a:p>
            <a:r>
              <a:rPr lang="en-US" altLang="ja-JP" dirty="0" smtClean="0">
                <a:latin typeface="Arial"/>
                <a:cs typeface="Arial"/>
              </a:rPr>
              <a:t>         </a:t>
            </a:r>
            <a:r>
              <a:rPr lang="en-US" altLang="ja-JP" dirty="0" smtClean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dirty="0" err="1" smtClean="0">
                <a:solidFill>
                  <a:srgbClr val="FF6600"/>
                </a:solidFill>
                <a:latin typeface="Arial"/>
                <a:cs typeface="Arial"/>
              </a:rPr>
              <a:t>c.declarationspecifier</a:t>
            </a:r>
            <a:r>
              <a:rPr lang="en-US" altLang="ja-JP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{</a:t>
            </a:r>
          </a:p>
          <a:p>
            <a:r>
              <a:rPr lang="en-US" altLang="ja-JP" dirty="0" smtClean="0">
                <a:latin typeface="Arial"/>
                <a:cs typeface="Arial"/>
              </a:rPr>
              <a:t>             </a:t>
            </a:r>
            <a:r>
              <a:rPr lang="en-US" altLang="ja-JP" dirty="0" smtClean="0">
                <a:latin typeface="Arial"/>
                <a:cs typeface="Arial"/>
              </a:rPr>
              <a:t>#</a:t>
            </a:r>
            <a:r>
              <a:rPr lang="en-US" altLang="ja-JP" dirty="0" err="1" smtClean="0">
                <a:latin typeface="Arial"/>
                <a:cs typeface="Arial"/>
              </a:rPr>
              <a:t>c.typespecifier</a:t>
            </a:r>
            <a:r>
              <a:rPr lang="en-US" altLang="ja-JP" dirty="0">
                <a:latin typeface="Arial"/>
                <a:cs typeface="Arial"/>
              </a:rPr>
              <a:t>: </a:t>
            </a:r>
            <a:r>
              <a:rPr lang="en-US" altLang="ja-JP" dirty="0" err="1" smtClean="0">
                <a:latin typeface="Arial"/>
                <a:cs typeface="Arial"/>
              </a:rPr>
              <a:t>int</a:t>
            </a:r>
            <a:endParaRPr lang="en-US" altLang="ja-JP" dirty="0" smtClean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         }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</a:t>
            </a:r>
            <a:r>
              <a:rPr lang="en-US" altLang="ja-JP" dirty="0" smtClean="0">
                <a:latin typeface="Arial"/>
                <a:cs typeface="Arial"/>
              </a:rPr>
              <a:t>   </a:t>
            </a:r>
            <a:r>
              <a:rPr lang="en-US" altLang="ja-JP" dirty="0" smtClean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dirty="0" err="1" smtClean="0">
                <a:solidFill>
                  <a:srgbClr val="FF6600"/>
                </a:solidFill>
                <a:latin typeface="Arial"/>
                <a:cs typeface="Arial"/>
              </a:rPr>
              <a:t>c.declarator</a:t>
            </a:r>
            <a:r>
              <a:rPr lang="en-US" altLang="ja-JP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{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   </a:t>
            </a:r>
            <a:r>
              <a:rPr lang="en-US" altLang="ja-JP" dirty="0" smtClean="0">
                <a:latin typeface="Arial"/>
                <a:cs typeface="Arial"/>
              </a:rPr>
              <a:t>    </a:t>
            </a:r>
            <a:r>
              <a:rPr lang="en-US" altLang="ja-JP" dirty="0" smtClean="0">
                <a:latin typeface="Arial"/>
                <a:cs typeface="Arial"/>
              </a:rPr>
              <a:t>#</a:t>
            </a:r>
            <a:r>
              <a:rPr lang="en-US" altLang="ja-JP" dirty="0" smtClean="0">
                <a:latin typeface="Arial"/>
                <a:cs typeface="Arial"/>
              </a:rPr>
              <a:t>name</a:t>
            </a:r>
            <a:r>
              <a:rPr lang="en-US" altLang="ja-JP" dirty="0" smtClean="0">
                <a:latin typeface="Arial"/>
                <a:cs typeface="Arial"/>
              </a:rPr>
              <a:t>: </a:t>
            </a:r>
            <a:r>
              <a:rPr lang="en-US" altLang="ja-JP" dirty="0">
                <a:latin typeface="Arial"/>
                <a:cs typeface="Arial"/>
              </a:rPr>
              <a:t>main </a:t>
            </a:r>
            <a:endParaRPr lang="en-US" altLang="ja-JP" dirty="0" smtClean="0">
              <a:latin typeface="Arial"/>
              <a:cs typeface="Arial"/>
            </a:endParaRPr>
          </a:p>
          <a:p>
            <a:r>
              <a:rPr lang="fi-FI" altLang="ja-JP" dirty="0" smtClean="0">
                <a:latin typeface="Arial"/>
                <a:cs typeface="Arial"/>
              </a:rPr>
              <a:t>             </a:t>
            </a:r>
            <a:r>
              <a:rPr lang="fi-FI" altLang="ja-JP" dirty="0" smtClean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fi-FI" altLang="ja-JP" dirty="0" err="1" smtClean="0">
                <a:solidFill>
                  <a:srgbClr val="FF6600"/>
                </a:solidFill>
                <a:latin typeface="Arial"/>
                <a:cs typeface="Arial"/>
              </a:rPr>
              <a:t>c.typespecifier</a:t>
            </a:r>
            <a:r>
              <a:rPr lang="fi-FI" altLang="ja-JP" dirty="0" smtClean="0">
                <a:latin typeface="Arial"/>
                <a:cs typeface="Arial"/>
              </a:rPr>
              <a:t>: </a:t>
            </a:r>
            <a:r>
              <a:rPr lang="fi-FI" altLang="ja-JP" dirty="0" err="1" smtClean="0">
                <a:latin typeface="Arial"/>
                <a:cs typeface="Arial"/>
              </a:rPr>
              <a:t>void</a:t>
            </a:r>
            <a:endParaRPr lang="fi-FI" altLang="ja-JP" dirty="0" smtClean="0">
              <a:latin typeface="Arial"/>
              <a:cs typeface="Arial"/>
            </a:endParaRPr>
          </a:p>
          <a:p>
            <a:r>
              <a:rPr lang="fi-FI" altLang="ja-JP" dirty="0" smtClean="0">
                <a:latin typeface="Arial"/>
                <a:cs typeface="Arial"/>
              </a:rPr>
              <a:t>         }</a:t>
            </a:r>
          </a:p>
          <a:p>
            <a:r>
              <a:rPr lang="en-US" altLang="ja-JP" dirty="0" smtClean="0">
                <a:latin typeface="Arial"/>
                <a:cs typeface="Arial"/>
              </a:rPr>
              <a:t>         </a:t>
            </a:r>
            <a:r>
              <a:rPr lang="en-US" altLang="ja-JP" dirty="0" smtClean="0">
                <a:latin typeface="Arial"/>
                <a:cs typeface="Arial"/>
              </a:rPr>
              <a:t>#</a:t>
            </a:r>
            <a:r>
              <a:rPr lang="en-US" altLang="ja-JP" dirty="0" smtClean="0">
                <a:latin typeface="Arial"/>
                <a:cs typeface="Arial"/>
              </a:rPr>
              <a:t>block</a:t>
            </a:r>
            <a:r>
              <a:rPr lang="en-US" altLang="ja-JP" dirty="0" smtClean="0">
                <a:latin typeface="Arial"/>
                <a:cs typeface="Arial"/>
              </a:rPr>
              <a:t> </a:t>
            </a:r>
            <a:r>
              <a:rPr lang="en-US" altLang="ja-JP" dirty="0">
                <a:latin typeface="Arial"/>
                <a:cs typeface="Arial"/>
              </a:rPr>
              <a:t>{ </a:t>
            </a:r>
            <a:r>
              <a:rPr lang="en-US" altLang="ja-JP" dirty="0" smtClean="0">
                <a:latin typeface="Arial"/>
                <a:cs typeface="Arial"/>
              </a:rPr>
              <a:t> 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   </a:t>
            </a:r>
            <a:r>
              <a:rPr lang="en-US" altLang="ja-JP" dirty="0" smtClean="0">
                <a:latin typeface="Arial"/>
                <a:cs typeface="Arial"/>
              </a:rPr>
              <a:t>    #</a:t>
            </a:r>
            <a:r>
              <a:rPr lang="en-US" altLang="ja-JP" dirty="0" smtClean="0">
                <a:latin typeface="Arial"/>
                <a:cs typeface="Arial"/>
              </a:rPr>
              <a:t>return </a:t>
            </a:r>
            <a:r>
              <a:rPr lang="en-US" altLang="ja-JP" dirty="0" smtClean="0">
                <a:latin typeface="Arial"/>
                <a:cs typeface="Arial"/>
              </a:rPr>
              <a:t>{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      </a:t>
            </a:r>
            <a:r>
              <a:rPr lang="en-US" altLang="ja-JP" dirty="0" smtClean="0">
                <a:latin typeface="Arial"/>
                <a:cs typeface="Arial"/>
              </a:rPr>
              <a:t>    #</a:t>
            </a:r>
            <a:r>
              <a:rPr lang="en-US" altLang="ja-JP" dirty="0" smtClean="0">
                <a:latin typeface="Arial"/>
                <a:cs typeface="Arial"/>
              </a:rPr>
              <a:t>integer: </a:t>
            </a:r>
            <a:r>
              <a:rPr lang="en-US" altLang="ja-JP" dirty="0" smtClean="0">
                <a:latin typeface="Arial"/>
                <a:cs typeface="Arial"/>
              </a:rPr>
              <a:t>0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   </a:t>
            </a:r>
            <a:r>
              <a:rPr lang="en-US" altLang="ja-JP" dirty="0" smtClean="0">
                <a:latin typeface="Arial"/>
                <a:cs typeface="Arial"/>
              </a:rPr>
              <a:t>    }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   </a:t>
            </a:r>
            <a:r>
              <a:rPr lang="en-US" altLang="ja-JP" dirty="0" smtClean="0">
                <a:latin typeface="Arial"/>
                <a:cs typeface="Arial"/>
              </a:rPr>
              <a:t>   } </a:t>
            </a:r>
            <a:endParaRPr lang="en-US" altLang="ja-JP" dirty="0">
              <a:latin typeface="Arial"/>
              <a:cs typeface="Arial"/>
            </a:endParaRPr>
          </a:p>
          <a:p>
            <a:r>
              <a:rPr lang="en-US" altLang="ja-JP" dirty="0">
                <a:latin typeface="Arial"/>
                <a:cs typeface="Arial"/>
              </a:rPr>
              <a:t>   </a:t>
            </a:r>
            <a:r>
              <a:rPr lang="en-US" altLang="ja-JP" dirty="0" smtClean="0">
                <a:latin typeface="Arial"/>
                <a:cs typeface="Arial"/>
              </a:rPr>
              <a:t>  } 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711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Arial"/>
                <a:cs typeface="Arial"/>
              </a:rPr>
              <a:t>int</a:t>
            </a:r>
            <a:r>
              <a:rPr lang="en-US" altLang="ja-JP" dirty="0">
                <a:latin typeface="Arial"/>
                <a:cs typeface="Arial"/>
              </a:rPr>
              <a:t> main(void) {</a:t>
            </a:r>
          </a:p>
          <a:p>
            <a:r>
              <a:rPr lang="en-US" altLang="ja-JP" dirty="0">
                <a:latin typeface="Arial"/>
                <a:cs typeface="Arial"/>
              </a:rPr>
              <a:t>	return 0;</a:t>
            </a:r>
          </a:p>
          <a:p>
            <a:r>
              <a:rPr lang="en-US" altLang="ja-JP" dirty="0">
                <a:latin typeface="Arial"/>
                <a:cs typeface="Arial"/>
              </a:rPr>
              <a:t>}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2009103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変数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c.declaration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</a:t>
            </a:r>
          </a:p>
          <a:p>
            <a:r>
              <a:rPr lang="tr-TR" altLang="ja-JP" sz="1400" dirty="0">
                <a:latin typeface="Arial"/>
                <a:cs typeface="Arial"/>
              </a:rPr>
              <a:t>   #</a:t>
            </a:r>
            <a:r>
              <a:rPr lang="tr-TR" altLang="ja-JP" sz="1400" dirty="0" err="1">
                <a:latin typeface="Arial"/>
                <a:cs typeface="Arial"/>
              </a:rPr>
              <a:t>c.declarationspecifier</a:t>
            </a:r>
            <a:r>
              <a:rPr lang="tr-TR" altLang="ja-JP" sz="1400" dirty="0">
                <a:latin typeface="Arial"/>
                <a:cs typeface="Arial"/>
              </a:rPr>
              <a:t> {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#</a:t>
            </a:r>
            <a:r>
              <a:rPr lang="tr-TR" altLang="ja-JP" sz="1400" dirty="0" err="1">
                <a:latin typeface="Arial"/>
                <a:cs typeface="Arial"/>
              </a:rPr>
              <a:t>c.typespecifier</a:t>
            </a:r>
            <a:r>
              <a:rPr lang="tr-TR" altLang="ja-JP" sz="1400" dirty="0">
                <a:latin typeface="Arial"/>
                <a:cs typeface="Arial"/>
              </a:rPr>
              <a:t>: </a:t>
            </a:r>
            <a:r>
              <a:rPr lang="tr-TR" altLang="ja-JP" sz="1400" dirty="0" err="1">
                <a:latin typeface="Arial"/>
                <a:cs typeface="Arial"/>
              </a:rPr>
              <a:t>int</a:t>
            </a:r>
            <a:endParaRPr lang="tr-TR" altLang="ja-JP" sz="1400" dirty="0">
              <a:latin typeface="Arial"/>
              <a:cs typeface="Arial"/>
            </a:endParaRPr>
          </a:p>
          <a:p>
            <a:r>
              <a:rPr lang="tr-TR" altLang="ja-JP" sz="1400" dirty="0">
                <a:latin typeface="Arial"/>
                <a:cs typeface="Arial"/>
              </a:rPr>
              <a:t>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c.initdeclaratorlist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c.initdeclarator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#</a:t>
            </a:r>
            <a:r>
              <a:rPr lang="tr-TR" altLang="ja-JP" sz="1400" dirty="0" err="1">
                <a:latin typeface="Arial"/>
                <a:cs typeface="Arial"/>
              </a:rPr>
              <a:t>c.declarator</a:t>
            </a:r>
            <a:r>
              <a:rPr lang="tr-TR" altLang="ja-JP" sz="1400" dirty="0">
                <a:latin typeface="Arial"/>
                <a:cs typeface="Arial"/>
              </a:rPr>
              <a:t> { 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   #name: a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c.initializer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   #</a:t>
            </a:r>
            <a:r>
              <a:rPr lang="tr-TR" altLang="ja-JP" sz="1400" dirty="0" err="1">
                <a:latin typeface="Arial"/>
                <a:cs typeface="Arial"/>
              </a:rPr>
              <a:t>integer</a:t>
            </a:r>
            <a:r>
              <a:rPr lang="tr-TR" altLang="ja-JP" sz="1400" dirty="0">
                <a:latin typeface="Arial"/>
                <a:cs typeface="Arial"/>
              </a:rPr>
              <a:t>: 1 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c.initdeclarator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#</a:t>
            </a:r>
            <a:r>
              <a:rPr lang="tr-TR" altLang="ja-JP" sz="1400" dirty="0" err="1">
                <a:latin typeface="Arial"/>
                <a:cs typeface="Arial"/>
              </a:rPr>
              <a:t>c.declarator</a:t>
            </a:r>
            <a:r>
              <a:rPr lang="tr-TR" altLang="ja-JP" sz="1400" dirty="0">
                <a:latin typeface="Arial"/>
                <a:cs typeface="Arial"/>
              </a:rPr>
              <a:t> {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   #name: b   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sz="1400" dirty="0" err="1">
                <a:solidFill>
                  <a:srgbClr val="FF6600"/>
                </a:solidFill>
                <a:latin typeface="Arial"/>
                <a:cs typeface="Arial"/>
              </a:rPr>
              <a:t>c.initializer</a:t>
            </a:r>
            <a:r>
              <a:rPr lang="tr-TR" altLang="ja-JP" sz="14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sz="1400" dirty="0">
                <a:latin typeface="Arial"/>
                <a:cs typeface="Arial"/>
              </a:rPr>
              <a:t>{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   #</a:t>
            </a:r>
            <a:r>
              <a:rPr lang="tr-TR" altLang="ja-JP" sz="1400" dirty="0" err="1">
                <a:latin typeface="Arial"/>
                <a:cs typeface="Arial"/>
              </a:rPr>
              <a:t>integer</a:t>
            </a:r>
            <a:r>
              <a:rPr lang="tr-TR" altLang="ja-JP" sz="1400" dirty="0">
                <a:latin typeface="Arial"/>
                <a:cs typeface="Arial"/>
              </a:rPr>
              <a:t>: 2  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   }</a:t>
            </a:r>
          </a:p>
          <a:p>
            <a:r>
              <a:rPr lang="tr-TR" altLang="ja-JP" sz="1400" dirty="0">
                <a:latin typeface="Arial"/>
                <a:cs typeface="Arial"/>
              </a:rPr>
              <a:t>   }</a:t>
            </a:r>
          </a:p>
          <a:p>
            <a:r>
              <a:rPr lang="tr-TR" altLang="ja-JP" sz="1400" dirty="0">
                <a:latin typeface="Arial"/>
                <a:cs typeface="Arial"/>
              </a:rPr>
              <a:t>}</a:t>
            </a:r>
            <a:endParaRPr lang="tr-TR" altLang="ja-JP" sz="1400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66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Arial"/>
                <a:cs typeface="Arial"/>
              </a:rPr>
              <a:t>int</a:t>
            </a:r>
            <a:r>
              <a:rPr lang="en-US" altLang="ja-JP" dirty="0" smtClean="0">
                <a:latin typeface="Arial"/>
                <a:cs typeface="Arial"/>
              </a:rPr>
              <a:t> a =1, b = 2;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2666124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nl-NL" altLang="ja-JP" dirty="0" err="1">
                <a:solidFill>
                  <a:srgbClr val="FF6600"/>
                </a:solidFill>
                <a:latin typeface="Arial"/>
                <a:cs typeface="Arial"/>
              </a:rPr>
              <a:t>c.expressionstatement</a:t>
            </a:r>
            <a:r>
              <a:rPr lang="nl-NL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nl-NL" altLang="ja-JP" dirty="0">
                <a:latin typeface="Arial"/>
                <a:cs typeface="Arial"/>
              </a:rPr>
              <a:t>{</a:t>
            </a:r>
          </a:p>
          <a:p>
            <a:r>
              <a:rPr lang="nl-NL" altLang="ja-JP" dirty="0">
                <a:latin typeface="Arial"/>
                <a:cs typeface="Arial"/>
              </a:rPr>
              <a:t>   #</a:t>
            </a:r>
            <a:r>
              <a:rPr lang="nl-NL" altLang="ja-JP" dirty="0" err="1">
                <a:latin typeface="Arial"/>
                <a:cs typeface="Arial"/>
              </a:rPr>
              <a:t>apply</a:t>
            </a:r>
            <a:r>
              <a:rPr lang="nl-NL" altLang="ja-JP" dirty="0">
                <a:latin typeface="Arial"/>
                <a:cs typeface="Arial"/>
              </a:rPr>
              <a:t> {</a:t>
            </a:r>
          </a:p>
          <a:p>
            <a:r>
              <a:rPr lang="nl-NL" altLang="ja-JP" dirty="0">
                <a:latin typeface="Arial"/>
                <a:cs typeface="Arial"/>
              </a:rPr>
              <a:t>      #name: </a:t>
            </a:r>
            <a:r>
              <a:rPr lang="nl-NL" altLang="ja-JP" dirty="0" err="1">
                <a:latin typeface="Arial"/>
                <a:cs typeface="Arial"/>
              </a:rPr>
              <a:t>func</a:t>
            </a:r>
            <a:endParaRPr lang="nl-NL" altLang="ja-JP" dirty="0">
              <a:latin typeface="Arial"/>
              <a:cs typeface="Arial"/>
            </a:endParaRPr>
          </a:p>
          <a:p>
            <a:r>
              <a:rPr lang="nl-NL" altLang="ja-JP" dirty="0">
                <a:latin typeface="Arial"/>
                <a:cs typeface="Arial"/>
              </a:rPr>
              <a:t>      #</a:t>
            </a:r>
            <a:r>
              <a:rPr lang="nl-NL" altLang="ja-JP" dirty="0" err="1">
                <a:latin typeface="Arial"/>
                <a:cs typeface="Arial"/>
              </a:rPr>
              <a:t>args</a:t>
            </a:r>
            <a:r>
              <a:rPr lang="nl-NL" altLang="ja-JP" dirty="0">
                <a:latin typeface="Arial"/>
                <a:cs typeface="Arial"/>
              </a:rPr>
              <a:t> {</a:t>
            </a:r>
          </a:p>
          <a:p>
            <a:r>
              <a:rPr lang="nl-NL" altLang="ja-JP" dirty="0">
                <a:latin typeface="Arial"/>
                <a:cs typeface="Arial"/>
              </a:rPr>
              <a:t>         #integer: 2</a:t>
            </a:r>
          </a:p>
          <a:p>
            <a:r>
              <a:rPr lang="nl-NL" altLang="ja-JP" dirty="0">
                <a:latin typeface="Arial"/>
                <a:cs typeface="Arial"/>
              </a:rPr>
              <a:t>         #integer: 3</a:t>
            </a:r>
          </a:p>
          <a:p>
            <a:r>
              <a:rPr lang="nl-NL" altLang="ja-JP" dirty="0">
                <a:latin typeface="Arial"/>
                <a:cs typeface="Arial"/>
              </a:rPr>
              <a:t>      }</a:t>
            </a:r>
          </a:p>
          <a:p>
            <a:r>
              <a:rPr lang="nl-NL" altLang="ja-JP" dirty="0">
                <a:latin typeface="Arial"/>
                <a:cs typeface="Arial"/>
              </a:rPr>
              <a:t>   }</a:t>
            </a:r>
          </a:p>
          <a:p>
            <a:r>
              <a:rPr lang="nl-NL" altLang="ja-JP" dirty="0">
                <a:latin typeface="Arial"/>
                <a:cs typeface="Arial"/>
              </a:rPr>
              <a:t>}</a:t>
            </a:r>
            <a:endParaRPr lang="nl-NL" altLang="ja-JP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22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Arial"/>
                <a:cs typeface="Arial"/>
              </a:rPr>
              <a:t>func</a:t>
            </a:r>
            <a:r>
              <a:rPr lang="en-US" altLang="ja-JP" dirty="0" smtClean="0">
                <a:latin typeface="Arial"/>
                <a:cs typeface="Arial"/>
              </a:rPr>
              <a:t>(2, 3);</a:t>
            </a:r>
            <a:endParaRPr kumimoji="1" lang="ja-JP" altLang="en-US" dirty="0" smtClean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3402529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構造体、共用</a:t>
            </a:r>
            <a:r>
              <a:rPr lang="ja-JP" altLang="en-US" dirty="0"/>
              <a:t>体、</a:t>
            </a:r>
            <a:r>
              <a:rPr lang="en-US" altLang="ja-JP" dirty="0" err="1" smtClean="0"/>
              <a:t>typedef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89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Arial"/>
                <a:cs typeface="Arial"/>
              </a:rPr>
              <a:t>typdef</a:t>
            </a:r>
            <a:r>
              <a:rPr lang="en-US" altLang="ja-JP" dirty="0" smtClean="0">
                <a:latin typeface="Arial"/>
                <a:cs typeface="Arial"/>
              </a:rPr>
              <a:t> </a:t>
            </a:r>
            <a:r>
              <a:rPr lang="en-US" altLang="ja-JP" dirty="0" err="1" smtClean="0">
                <a:latin typeface="Arial"/>
                <a:cs typeface="Arial"/>
              </a:rPr>
              <a:t>struct</a:t>
            </a:r>
            <a:r>
              <a:rPr lang="en-US" altLang="ja-JP" dirty="0" smtClean="0">
                <a:latin typeface="Arial"/>
                <a:cs typeface="Arial"/>
              </a:rPr>
              <a:t> {</a:t>
            </a:r>
          </a:p>
          <a:p>
            <a:r>
              <a:rPr lang="en-US" altLang="ja-JP" dirty="0">
                <a:latin typeface="Arial"/>
                <a:cs typeface="Arial"/>
              </a:rPr>
              <a:t>	</a:t>
            </a:r>
            <a:r>
              <a:rPr lang="en-US" altLang="ja-JP" dirty="0" err="1" smtClean="0">
                <a:latin typeface="Arial"/>
                <a:cs typeface="Arial"/>
              </a:rPr>
              <a:t>int</a:t>
            </a:r>
            <a:r>
              <a:rPr lang="en-US" altLang="ja-JP" dirty="0" smtClean="0">
                <a:latin typeface="Arial"/>
                <a:cs typeface="Arial"/>
              </a:rPr>
              <a:t> number;</a:t>
            </a:r>
          </a:p>
          <a:p>
            <a:r>
              <a:rPr lang="en-US" altLang="ja-JP" dirty="0">
                <a:latin typeface="Arial"/>
                <a:cs typeface="Arial"/>
              </a:rPr>
              <a:t>	</a:t>
            </a:r>
            <a:r>
              <a:rPr lang="en-US" altLang="ja-JP" dirty="0" smtClean="0">
                <a:latin typeface="Arial"/>
                <a:cs typeface="Arial"/>
              </a:rPr>
              <a:t>char *name;</a:t>
            </a:r>
          </a:p>
          <a:p>
            <a:r>
              <a:rPr lang="en-US" altLang="ja-JP" dirty="0" smtClean="0">
                <a:latin typeface="Arial"/>
                <a:cs typeface="Arial"/>
              </a:rPr>
              <a:t>} student;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852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603506" y="1717741"/>
            <a:ext cx="4540494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Arial"/>
                <a:cs typeface="Arial"/>
              </a:rPr>
              <a:t>#</a:t>
            </a:r>
            <a:r>
              <a:rPr lang="en-US" altLang="ja-JP" sz="1200" dirty="0" err="1">
                <a:latin typeface="Arial"/>
                <a:cs typeface="Arial"/>
              </a:rPr>
              <a:t>c.declaration</a:t>
            </a:r>
            <a:r>
              <a:rPr lang="en-US" altLang="ja-JP" sz="1200" dirty="0">
                <a:latin typeface="Arial"/>
                <a:cs typeface="Arial"/>
              </a:rPr>
              <a:t> {</a:t>
            </a:r>
          </a:p>
          <a:p>
            <a:r>
              <a:rPr lang="en-US" altLang="ja-JP" sz="1200" dirty="0">
                <a:latin typeface="Arial"/>
                <a:cs typeface="Arial"/>
              </a:rPr>
              <a:t>   #</a:t>
            </a:r>
            <a:r>
              <a:rPr lang="en-US" altLang="ja-JP" sz="1200" dirty="0" err="1">
                <a:latin typeface="Arial"/>
                <a:cs typeface="Arial"/>
              </a:rPr>
              <a:t>c.declarationspecifier</a:t>
            </a:r>
            <a:r>
              <a:rPr lang="en-US" altLang="ja-JP" sz="1200" dirty="0">
                <a:latin typeface="Arial"/>
                <a:cs typeface="Arial"/>
              </a:rPr>
              <a:t> {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c.storageclassspecifier</a:t>
            </a:r>
            <a:r>
              <a:rPr lang="en-US" altLang="ja-JP" sz="1200" dirty="0">
                <a:latin typeface="Arial"/>
                <a:cs typeface="Arial"/>
              </a:rPr>
              <a:t>: </a:t>
            </a:r>
            <a:r>
              <a:rPr lang="en-US" altLang="ja-JP" sz="1200" dirty="0" err="1">
                <a:latin typeface="Arial"/>
                <a:cs typeface="Arial"/>
              </a:rPr>
              <a:t>typedef</a:t>
            </a:r>
            <a:endParaRPr lang="en-US" altLang="ja-JP" sz="1200" dirty="0">
              <a:latin typeface="Arial"/>
              <a:cs typeface="Arial"/>
            </a:endParaRPr>
          </a:p>
          <a:p>
            <a:r>
              <a:rPr lang="en-US" altLang="ja-JP" sz="1200" dirty="0">
                <a:latin typeface="Arial"/>
                <a:cs typeface="Arial"/>
              </a:rPr>
              <a:t>      #</a:t>
            </a:r>
            <a:r>
              <a:rPr lang="en-US" altLang="ja-JP" sz="1200" dirty="0" err="1">
                <a:latin typeface="Arial"/>
                <a:cs typeface="Arial"/>
              </a:rPr>
              <a:t>c.typespecifier</a:t>
            </a:r>
            <a:r>
              <a:rPr lang="en-US" altLang="ja-JP" sz="1200" dirty="0">
                <a:latin typeface="Arial"/>
                <a:cs typeface="Arial"/>
              </a:rPr>
              <a:t> {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c.struct</a:t>
            </a:r>
            <a:r>
              <a:rPr lang="en-US" altLang="ja-JP" sz="1200" dirty="0">
                <a:latin typeface="Arial"/>
                <a:cs typeface="Arial"/>
              </a:rPr>
              <a:t>: </a:t>
            </a:r>
            <a:r>
              <a:rPr lang="en-US" altLang="ja-JP" sz="1200" dirty="0" err="1">
                <a:latin typeface="Arial"/>
                <a:cs typeface="Arial"/>
              </a:rPr>
              <a:t>struct</a:t>
            </a:r>
            <a:endParaRPr lang="en-US" altLang="ja-JP" sz="1200" dirty="0">
              <a:latin typeface="Arial"/>
              <a:cs typeface="Arial"/>
            </a:endParaRPr>
          </a:p>
          <a:p>
            <a:r>
              <a:rPr lang="en-US" altLang="ja-JP" sz="1200" dirty="0">
                <a:latin typeface="Arial"/>
                <a:cs typeface="Arial"/>
              </a:rPr>
              <a:t>   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c.structdeclaration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sz="1200" dirty="0">
                <a:latin typeface="Arial"/>
                <a:cs typeface="Arial"/>
              </a:rPr>
              <a:t>{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#</a:t>
            </a:r>
            <a:r>
              <a:rPr lang="en-US" altLang="ja-JP" sz="1200" dirty="0" err="1">
                <a:latin typeface="Arial"/>
                <a:cs typeface="Arial"/>
              </a:rPr>
              <a:t>c.typespecifier</a:t>
            </a:r>
            <a:r>
              <a:rPr lang="en-US" altLang="ja-JP" sz="1200" dirty="0">
                <a:latin typeface="Arial"/>
                <a:cs typeface="Arial"/>
              </a:rPr>
              <a:t>: </a:t>
            </a:r>
            <a:r>
              <a:rPr lang="en-US" altLang="ja-JP" sz="1200" dirty="0" err="1">
                <a:latin typeface="Arial"/>
                <a:cs typeface="Arial"/>
              </a:rPr>
              <a:t>int</a:t>
            </a:r>
            <a:endParaRPr lang="en-US" altLang="ja-JP" sz="1200" dirty="0">
              <a:latin typeface="Arial"/>
              <a:cs typeface="Arial"/>
            </a:endParaRPr>
          </a:p>
          <a:p>
            <a:r>
              <a:rPr lang="en-US" altLang="ja-JP" sz="1200" dirty="0">
                <a:latin typeface="Arial"/>
                <a:cs typeface="Arial"/>
              </a:rPr>
              <a:t>      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c.structdeclaratorlist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sz="1200" dirty="0">
                <a:latin typeface="Arial"/>
                <a:cs typeface="Arial"/>
              </a:rPr>
              <a:t>{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#</a:t>
            </a:r>
            <a:r>
              <a:rPr lang="en-US" altLang="ja-JP" sz="1200" dirty="0" err="1">
                <a:latin typeface="Arial"/>
                <a:cs typeface="Arial"/>
              </a:rPr>
              <a:t>c.declarator</a:t>
            </a:r>
            <a:r>
              <a:rPr lang="en-US" altLang="ja-JP" sz="1200" dirty="0">
                <a:latin typeface="Arial"/>
                <a:cs typeface="Arial"/>
              </a:rPr>
              <a:t> {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   #name: number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c.structdeclaration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sz="1200" dirty="0">
                <a:latin typeface="Arial"/>
                <a:cs typeface="Arial"/>
              </a:rPr>
              <a:t>{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#</a:t>
            </a:r>
            <a:r>
              <a:rPr lang="en-US" altLang="ja-JP" sz="1200" dirty="0" err="1">
                <a:latin typeface="Arial"/>
                <a:cs typeface="Arial"/>
              </a:rPr>
              <a:t>c.typespecifier</a:t>
            </a:r>
            <a:r>
              <a:rPr lang="en-US" altLang="ja-JP" sz="1200" dirty="0">
                <a:latin typeface="Arial"/>
                <a:cs typeface="Arial"/>
              </a:rPr>
              <a:t>: char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sz="1200" dirty="0" err="1">
                <a:solidFill>
                  <a:srgbClr val="FF6600"/>
                </a:solidFill>
                <a:latin typeface="Arial"/>
                <a:cs typeface="Arial"/>
              </a:rPr>
              <a:t>c.structdeclaratorlist</a:t>
            </a:r>
            <a:r>
              <a:rPr lang="en-US" altLang="ja-JP" sz="12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sz="1200" dirty="0">
                <a:latin typeface="Arial"/>
                <a:cs typeface="Arial"/>
              </a:rPr>
              <a:t>{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#</a:t>
            </a:r>
            <a:r>
              <a:rPr lang="en-US" altLang="ja-JP" sz="1200" dirty="0" err="1">
                <a:latin typeface="Arial"/>
                <a:cs typeface="Arial"/>
              </a:rPr>
              <a:t>c.declarator</a:t>
            </a:r>
            <a:r>
              <a:rPr lang="en-US" altLang="ja-JP" sz="1200" dirty="0">
                <a:latin typeface="Arial"/>
                <a:cs typeface="Arial"/>
              </a:rPr>
              <a:t> { 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   #</a:t>
            </a:r>
            <a:r>
              <a:rPr lang="en-US" altLang="ja-JP" sz="1200" dirty="0" err="1">
                <a:latin typeface="Arial"/>
                <a:cs typeface="Arial"/>
              </a:rPr>
              <a:t>c.pointer</a:t>
            </a:r>
            <a:r>
              <a:rPr lang="en-US" altLang="ja-JP" sz="1200" dirty="0">
                <a:latin typeface="Arial"/>
                <a:cs typeface="Arial"/>
              </a:rPr>
              <a:t>: *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   #name: name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}</a:t>
            </a:r>
          </a:p>
          <a:p>
            <a:r>
              <a:rPr lang="en-US" altLang="ja-JP" sz="1200" dirty="0">
                <a:latin typeface="Arial"/>
                <a:cs typeface="Arial"/>
              </a:rPr>
              <a:t>   #</a:t>
            </a:r>
            <a:r>
              <a:rPr lang="en-US" altLang="ja-JP" sz="1200" dirty="0" err="1">
                <a:latin typeface="Arial"/>
                <a:cs typeface="Arial"/>
              </a:rPr>
              <a:t>c.declarator</a:t>
            </a:r>
            <a:r>
              <a:rPr lang="en-US" altLang="ja-JP" sz="1200" dirty="0">
                <a:latin typeface="Arial"/>
                <a:cs typeface="Arial"/>
              </a:rPr>
              <a:t> { </a:t>
            </a:r>
          </a:p>
          <a:p>
            <a:r>
              <a:rPr lang="en-US" altLang="ja-JP" sz="1200" dirty="0">
                <a:latin typeface="Arial"/>
                <a:cs typeface="Arial"/>
              </a:rPr>
              <a:t>      #name: Student</a:t>
            </a:r>
          </a:p>
          <a:p>
            <a:r>
              <a:rPr lang="en-US" altLang="ja-JP" sz="1200" dirty="0">
                <a:latin typeface="Arial"/>
                <a:cs typeface="Arial"/>
              </a:rPr>
              <a:t>   }</a:t>
            </a:r>
          </a:p>
          <a:p>
            <a:r>
              <a:rPr lang="en-US" altLang="ja-JP" sz="1200" dirty="0">
                <a:latin typeface="Arial"/>
                <a:cs typeface="Arial"/>
              </a:rPr>
              <a:t>}</a:t>
            </a:r>
            <a:endParaRPr lang="en-US" altLang="ja-JP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193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ポインタ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/>
                <a:cs typeface="Arial"/>
              </a:rPr>
              <a:t>#</a:t>
            </a:r>
            <a:r>
              <a:rPr lang="en-US" altLang="ja-JP" dirty="0" err="1">
                <a:latin typeface="Arial"/>
                <a:cs typeface="Arial"/>
              </a:rPr>
              <a:t>c.declaration</a:t>
            </a:r>
            <a:r>
              <a:rPr lang="en-US" altLang="ja-JP" dirty="0">
                <a:latin typeface="Arial"/>
                <a:cs typeface="Arial"/>
              </a:rPr>
              <a:t> {</a:t>
            </a:r>
          </a:p>
          <a:p>
            <a:r>
              <a:rPr lang="en-US" altLang="ja-JP" dirty="0">
                <a:latin typeface="Arial"/>
                <a:cs typeface="Arial"/>
              </a:rPr>
              <a:t>   #</a:t>
            </a:r>
            <a:r>
              <a:rPr lang="en-US" altLang="ja-JP" dirty="0" err="1">
                <a:latin typeface="Arial"/>
                <a:cs typeface="Arial"/>
              </a:rPr>
              <a:t>c.declarationspecifier</a:t>
            </a:r>
            <a:r>
              <a:rPr lang="en-US" altLang="ja-JP" dirty="0">
                <a:latin typeface="Arial"/>
                <a:cs typeface="Arial"/>
              </a:rPr>
              <a:t> {</a:t>
            </a:r>
          </a:p>
          <a:p>
            <a:r>
              <a:rPr lang="en-US" altLang="ja-JP" dirty="0">
                <a:latin typeface="Arial"/>
                <a:cs typeface="Arial"/>
              </a:rPr>
              <a:t>      #</a:t>
            </a:r>
            <a:r>
              <a:rPr lang="en-US" altLang="ja-JP" dirty="0" err="1">
                <a:latin typeface="Arial"/>
                <a:cs typeface="Arial"/>
              </a:rPr>
              <a:t>c.typespecifier</a:t>
            </a:r>
            <a:r>
              <a:rPr lang="en-US" altLang="ja-JP" dirty="0">
                <a:latin typeface="Arial"/>
                <a:cs typeface="Arial"/>
              </a:rPr>
              <a:t>: char</a:t>
            </a:r>
          </a:p>
          <a:p>
            <a:r>
              <a:rPr lang="en-US" altLang="ja-JP" dirty="0">
                <a:latin typeface="Arial"/>
                <a:cs typeface="Arial"/>
              </a:rPr>
              <a:t>   }</a:t>
            </a:r>
          </a:p>
          <a:p>
            <a:r>
              <a:rPr lang="en-US" altLang="ja-JP" dirty="0">
                <a:latin typeface="Arial"/>
                <a:cs typeface="Arial"/>
              </a:rPr>
              <a:t>   #</a:t>
            </a:r>
            <a:r>
              <a:rPr lang="en-US" altLang="ja-JP" dirty="0" err="1">
                <a:latin typeface="Arial"/>
                <a:cs typeface="Arial"/>
              </a:rPr>
              <a:t>c.declarator</a:t>
            </a:r>
            <a:r>
              <a:rPr lang="en-US" altLang="ja-JP" dirty="0">
                <a:latin typeface="Arial"/>
                <a:cs typeface="Arial"/>
              </a:rPr>
              <a:t> { </a:t>
            </a:r>
          </a:p>
          <a:p>
            <a:r>
              <a:rPr lang="en-US" altLang="ja-JP" dirty="0">
                <a:latin typeface="Arial"/>
                <a:cs typeface="Arial"/>
              </a:rPr>
              <a:t>      </a:t>
            </a:r>
            <a:r>
              <a:rPr lang="en-US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dirty="0" err="1">
                <a:solidFill>
                  <a:srgbClr val="FF6600"/>
                </a:solidFill>
                <a:latin typeface="Arial"/>
                <a:cs typeface="Arial"/>
              </a:rPr>
              <a:t>c.pointer</a:t>
            </a:r>
            <a:r>
              <a:rPr lang="en-US" altLang="ja-JP" dirty="0">
                <a:latin typeface="Arial"/>
                <a:cs typeface="Arial"/>
              </a:rPr>
              <a:t>: *</a:t>
            </a:r>
          </a:p>
          <a:p>
            <a:r>
              <a:rPr lang="en-US" altLang="ja-JP" dirty="0">
                <a:latin typeface="Arial"/>
                <a:cs typeface="Arial"/>
              </a:rPr>
              <a:t>      #name: p </a:t>
            </a:r>
          </a:p>
          <a:p>
            <a:r>
              <a:rPr lang="en-US" altLang="ja-JP" dirty="0">
                <a:latin typeface="Arial"/>
                <a:cs typeface="Arial"/>
              </a:rPr>
              <a:t>   }</a:t>
            </a:r>
          </a:p>
          <a:p>
            <a:r>
              <a:rPr lang="en-US" altLang="ja-JP" dirty="0">
                <a:latin typeface="Arial"/>
                <a:cs typeface="Arial"/>
              </a:rPr>
              <a:t>}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61683" y="1962080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/>
                <a:cs typeface="Arial"/>
              </a:rPr>
              <a:t>char *p;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346" y="14362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8420" y="5366597"/>
            <a:ext cx="187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/>
                <a:cs typeface="Arial"/>
              </a:rPr>
              <a:t>s-&gt;number = 10;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14083" y="4840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8113" y="4272677"/>
            <a:ext cx="3901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6600"/>
                </a:solidFill>
                <a:latin typeface="Arial"/>
                <a:cs typeface="Arial"/>
              </a:rPr>
              <a:t>#assign </a:t>
            </a:r>
            <a:r>
              <a:rPr lang="en-US" altLang="ja-JP" dirty="0">
                <a:latin typeface="Arial"/>
                <a:cs typeface="Arial"/>
              </a:rPr>
              <a:t>{</a:t>
            </a:r>
          </a:p>
          <a:p>
            <a:r>
              <a:rPr lang="en-US" altLang="ja-JP" dirty="0">
                <a:latin typeface="Arial"/>
                <a:cs typeface="Arial"/>
              </a:rPr>
              <a:t>   </a:t>
            </a:r>
            <a:r>
              <a:rPr lang="en-US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dirty="0" err="1">
                <a:solidFill>
                  <a:srgbClr val="FF6600"/>
                </a:solidFill>
                <a:latin typeface="Arial"/>
                <a:cs typeface="Arial"/>
              </a:rPr>
              <a:t>c.ptr</a:t>
            </a:r>
            <a:r>
              <a:rPr lang="en-US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ja-JP" dirty="0">
                <a:latin typeface="Arial"/>
                <a:cs typeface="Arial"/>
              </a:rPr>
              <a:t>{</a:t>
            </a:r>
          </a:p>
          <a:p>
            <a:r>
              <a:rPr lang="en-US" altLang="ja-JP" dirty="0">
                <a:latin typeface="Arial"/>
                <a:cs typeface="Arial"/>
              </a:rPr>
              <a:t>      #name: s </a:t>
            </a:r>
          </a:p>
          <a:p>
            <a:r>
              <a:rPr lang="en-US" altLang="ja-JP" dirty="0">
                <a:latin typeface="Arial"/>
                <a:cs typeface="Arial"/>
              </a:rPr>
              <a:t>      #name: number</a:t>
            </a:r>
          </a:p>
          <a:p>
            <a:r>
              <a:rPr lang="en-US" altLang="ja-JP" dirty="0">
                <a:latin typeface="Arial"/>
                <a:cs typeface="Arial"/>
              </a:rPr>
              <a:t>   }</a:t>
            </a:r>
          </a:p>
          <a:p>
            <a:r>
              <a:rPr lang="en-US" altLang="ja-JP" dirty="0">
                <a:latin typeface="Arial"/>
                <a:cs typeface="Arial"/>
              </a:rPr>
              <a:t>   </a:t>
            </a:r>
            <a:r>
              <a:rPr lang="en-US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en-US" altLang="ja-JP" dirty="0" err="1">
                <a:solidFill>
                  <a:srgbClr val="FF6600"/>
                </a:solidFill>
                <a:latin typeface="Arial"/>
                <a:cs typeface="Arial"/>
              </a:rPr>
              <a:t>c.assignmentoperator</a:t>
            </a:r>
            <a:r>
              <a:rPr lang="en-US" altLang="ja-JP" dirty="0">
                <a:latin typeface="Arial"/>
                <a:cs typeface="Arial"/>
              </a:rPr>
              <a:t>: =</a:t>
            </a:r>
          </a:p>
          <a:p>
            <a:r>
              <a:rPr lang="en-US" altLang="ja-JP" dirty="0">
                <a:latin typeface="Arial"/>
                <a:cs typeface="Arial"/>
              </a:rPr>
              <a:t>   #integer: 10</a:t>
            </a:r>
          </a:p>
          <a:p>
            <a:r>
              <a:rPr lang="en-US" altLang="ja-JP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19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キャスト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ja-JP" dirty="0">
                <a:latin typeface="Arial"/>
                <a:cs typeface="Arial"/>
              </a:rPr>
              <a:t>#</a:t>
            </a:r>
            <a:r>
              <a:rPr lang="tr-TR" altLang="ja-JP" dirty="0" err="1">
                <a:latin typeface="Arial"/>
                <a:cs typeface="Arial"/>
              </a:rPr>
              <a:t>c.declaration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#</a:t>
            </a:r>
            <a:r>
              <a:rPr lang="tr-TR" altLang="ja-JP" dirty="0" err="1">
                <a:latin typeface="Arial"/>
                <a:cs typeface="Arial"/>
              </a:rPr>
              <a:t>c.declarationspecifier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c.typespecifier</a:t>
            </a:r>
            <a:r>
              <a:rPr lang="tr-TR" altLang="ja-JP" dirty="0">
                <a:latin typeface="Arial"/>
                <a:cs typeface="Arial"/>
              </a:rPr>
              <a:t>: </a:t>
            </a:r>
            <a:r>
              <a:rPr lang="tr-TR" altLang="ja-JP" dirty="0" err="1">
                <a:latin typeface="Arial"/>
                <a:cs typeface="Arial"/>
              </a:rPr>
              <a:t>char</a:t>
            </a:r>
            <a:endParaRPr lang="tr-TR" altLang="ja-JP" dirty="0">
              <a:latin typeface="Arial"/>
              <a:cs typeface="Arial"/>
            </a:endParaRPr>
          </a:p>
          <a:p>
            <a:r>
              <a:rPr lang="tr-TR" altLang="ja-JP" dirty="0">
                <a:latin typeface="Arial"/>
                <a:cs typeface="Arial"/>
              </a:rPr>
              <a:t>   }</a:t>
            </a:r>
          </a:p>
          <a:p>
            <a:r>
              <a:rPr lang="tr-TR" altLang="ja-JP" dirty="0">
                <a:latin typeface="Arial"/>
                <a:cs typeface="Arial"/>
              </a:rPr>
              <a:t>   #</a:t>
            </a:r>
            <a:r>
              <a:rPr lang="tr-TR" altLang="ja-JP" dirty="0" err="1">
                <a:latin typeface="Arial"/>
                <a:cs typeface="Arial"/>
              </a:rPr>
              <a:t>c.initdeclarator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c.declarator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#name: n</a:t>
            </a:r>
          </a:p>
          <a:p>
            <a:r>
              <a:rPr lang="tr-TR" altLang="ja-JP" dirty="0">
                <a:latin typeface="Arial"/>
                <a:cs typeface="Arial"/>
              </a:rPr>
              <a:t>      }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c.initializer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dirty="0" err="1">
                <a:solidFill>
                  <a:srgbClr val="FF6600"/>
                </a:solidFill>
                <a:latin typeface="Arial"/>
                <a:cs typeface="Arial"/>
              </a:rPr>
              <a:t>c.castexpression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dirty="0">
                <a:latin typeface="Arial"/>
                <a:cs typeface="Arial"/>
              </a:rPr>
              <a:t>{</a:t>
            </a:r>
          </a:p>
          <a:p>
            <a:r>
              <a:rPr lang="tr-TR" altLang="ja-JP" dirty="0">
                <a:latin typeface="Arial"/>
                <a:cs typeface="Arial"/>
              </a:rPr>
              <a:t>            #</a:t>
            </a:r>
            <a:r>
              <a:rPr lang="tr-TR" altLang="ja-JP" dirty="0" err="1">
                <a:latin typeface="Arial"/>
                <a:cs typeface="Arial"/>
              </a:rPr>
              <a:t>c.typename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      #</a:t>
            </a:r>
            <a:r>
              <a:rPr lang="tr-TR" altLang="ja-JP" dirty="0" err="1">
                <a:latin typeface="Arial"/>
                <a:cs typeface="Arial"/>
              </a:rPr>
              <a:t>c.typespecifier</a:t>
            </a:r>
            <a:r>
              <a:rPr lang="tr-TR" altLang="ja-JP" dirty="0">
                <a:latin typeface="Arial"/>
                <a:cs typeface="Arial"/>
              </a:rPr>
              <a:t>: </a:t>
            </a:r>
            <a:r>
              <a:rPr lang="tr-TR" altLang="ja-JP" dirty="0" err="1">
                <a:latin typeface="Arial"/>
                <a:cs typeface="Arial"/>
              </a:rPr>
              <a:t>char</a:t>
            </a:r>
            <a:endParaRPr lang="tr-TR" altLang="ja-JP" dirty="0">
              <a:latin typeface="Arial"/>
              <a:cs typeface="Arial"/>
            </a:endParaRPr>
          </a:p>
          <a:p>
            <a:r>
              <a:rPr lang="tr-TR" altLang="ja-JP" dirty="0">
                <a:latin typeface="Arial"/>
                <a:cs typeface="Arial"/>
              </a:rPr>
              <a:t>            }</a:t>
            </a:r>
          </a:p>
          <a:p>
            <a:r>
              <a:rPr lang="tr-TR" altLang="ja-JP" dirty="0">
                <a:latin typeface="Arial"/>
                <a:cs typeface="Arial"/>
              </a:rPr>
              <a:t>            #name: p</a:t>
            </a:r>
          </a:p>
          <a:p>
            <a:r>
              <a:rPr lang="tr-TR" altLang="ja-JP" dirty="0">
                <a:latin typeface="Arial"/>
                <a:cs typeface="Arial"/>
              </a:rPr>
              <a:t>         }</a:t>
            </a:r>
          </a:p>
          <a:p>
            <a:r>
              <a:rPr lang="tr-TR" altLang="ja-JP" dirty="0">
                <a:latin typeface="Arial"/>
                <a:cs typeface="Arial"/>
              </a:rPr>
              <a:t>      }</a:t>
            </a:r>
          </a:p>
          <a:p>
            <a:r>
              <a:rPr lang="tr-TR" altLang="ja-JP" dirty="0">
                <a:latin typeface="Arial"/>
                <a:cs typeface="Arial"/>
              </a:rPr>
              <a:t>   }</a:t>
            </a:r>
          </a:p>
          <a:p>
            <a:r>
              <a:rPr lang="tr-TR" altLang="ja-JP" dirty="0">
                <a:latin typeface="Arial"/>
                <a:cs typeface="Arial"/>
              </a:rPr>
              <a:t>}</a:t>
            </a:r>
            <a:endParaRPr lang="tr-TR" altLang="ja-JP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9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/>
                <a:cs typeface="Arial"/>
              </a:rPr>
              <a:t>char n = (char) p;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502000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enum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ja-JP" dirty="0">
                <a:latin typeface="Arial"/>
                <a:cs typeface="Arial"/>
              </a:rPr>
              <a:t>#</a:t>
            </a:r>
            <a:r>
              <a:rPr lang="tr-TR" altLang="ja-JP" dirty="0" err="1">
                <a:latin typeface="Arial"/>
                <a:cs typeface="Arial"/>
              </a:rPr>
              <a:t>c.declaration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#</a:t>
            </a:r>
            <a:r>
              <a:rPr lang="tr-TR" altLang="ja-JP" dirty="0" err="1">
                <a:latin typeface="Arial"/>
                <a:cs typeface="Arial"/>
              </a:rPr>
              <a:t>c.declarationspecifier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c.typespecifier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#name: </a:t>
            </a:r>
            <a:r>
              <a:rPr lang="tr-TR" altLang="ja-JP" dirty="0" err="1">
                <a:latin typeface="Arial"/>
                <a:cs typeface="Arial"/>
              </a:rPr>
              <a:t>Type</a:t>
            </a:r>
            <a:endParaRPr lang="tr-TR" altLang="ja-JP" dirty="0">
              <a:latin typeface="Arial"/>
              <a:cs typeface="Arial"/>
            </a:endParaRPr>
          </a:p>
          <a:p>
            <a:r>
              <a:rPr lang="tr-TR" altLang="ja-JP" dirty="0">
                <a:latin typeface="Arial"/>
                <a:cs typeface="Arial"/>
              </a:rPr>
              <a:t>         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dirty="0" err="1">
                <a:solidFill>
                  <a:srgbClr val="FF6600"/>
                </a:solidFill>
                <a:latin typeface="Arial"/>
                <a:cs typeface="Arial"/>
              </a:rPr>
              <a:t>c.enumeratorlist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dirty="0">
                <a:latin typeface="Arial"/>
                <a:cs typeface="Arial"/>
              </a:rPr>
              <a:t>{</a:t>
            </a:r>
          </a:p>
          <a:p>
            <a:r>
              <a:rPr lang="tr-TR" altLang="ja-JP" dirty="0">
                <a:latin typeface="Arial"/>
                <a:cs typeface="Arial"/>
              </a:rPr>
              <a:t>            #name: VOID</a:t>
            </a:r>
          </a:p>
          <a:p>
            <a:r>
              <a:rPr lang="tr-TR" altLang="ja-JP" dirty="0">
                <a:latin typeface="Arial"/>
                <a:cs typeface="Arial"/>
              </a:rPr>
              <a:t>            #name: INT</a:t>
            </a:r>
          </a:p>
          <a:p>
            <a:r>
              <a:rPr lang="tr-TR" altLang="ja-JP" dirty="0">
                <a:latin typeface="Arial"/>
                <a:cs typeface="Arial"/>
              </a:rPr>
              <a:t>            #name: CHAR</a:t>
            </a:r>
          </a:p>
          <a:p>
            <a:r>
              <a:rPr lang="tr-TR" altLang="ja-JP" dirty="0">
                <a:latin typeface="Arial"/>
                <a:cs typeface="Arial"/>
              </a:rPr>
              <a:t>         }</a:t>
            </a:r>
          </a:p>
          <a:p>
            <a:r>
              <a:rPr lang="tr-TR" altLang="ja-JP" dirty="0">
                <a:latin typeface="Arial"/>
                <a:cs typeface="Arial"/>
              </a:rPr>
              <a:t>      }</a:t>
            </a:r>
          </a:p>
          <a:p>
            <a:r>
              <a:rPr lang="tr-TR" altLang="ja-JP" dirty="0">
                <a:latin typeface="Arial"/>
                <a:cs typeface="Arial"/>
              </a:rPr>
              <a:t>   }</a:t>
            </a:r>
          </a:p>
          <a:p>
            <a:r>
              <a:rPr lang="tr-TR" altLang="ja-JP" dirty="0">
                <a:latin typeface="Arial"/>
                <a:cs typeface="Arial"/>
              </a:rPr>
              <a:t>}</a:t>
            </a:r>
            <a:endParaRPr lang="tr-TR" altLang="ja-JP" dirty="0">
              <a:latin typeface="Arial"/>
              <a:cs typeface="Arial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Arial"/>
                <a:cs typeface="Arial"/>
              </a:rPr>
              <a:t>enum</a:t>
            </a:r>
            <a:r>
              <a:rPr lang="en-US" altLang="ja-JP" dirty="0">
                <a:latin typeface="Arial"/>
                <a:cs typeface="Arial"/>
              </a:rPr>
              <a:t> Type {</a:t>
            </a:r>
          </a:p>
          <a:p>
            <a:r>
              <a:rPr lang="en-US" altLang="ja-JP" dirty="0">
                <a:latin typeface="Arial"/>
                <a:cs typeface="Arial"/>
              </a:rPr>
              <a:t>	VOID,</a:t>
            </a:r>
          </a:p>
          <a:p>
            <a:r>
              <a:rPr lang="en-US" altLang="ja-JP" dirty="0">
                <a:latin typeface="Arial"/>
                <a:cs typeface="Arial"/>
              </a:rPr>
              <a:t>	INT,</a:t>
            </a:r>
          </a:p>
          <a:p>
            <a:r>
              <a:rPr lang="en-US" altLang="ja-JP" dirty="0">
                <a:latin typeface="Arial"/>
                <a:cs typeface="Arial"/>
              </a:rPr>
              <a:t>	CHAR</a:t>
            </a:r>
          </a:p>
          <a:p>
            <a:r>
              <a:rPr lang="en-US" altLang="ja-JP" dirty="0">
                <a:latin typeface="Arial"/>
                <a:cs typeface="Arial"/>
              </a:rPr>
              <a:t>};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900765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sizeof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55713" y="1741506"/>
            <a:ext cx="390179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ja-JP" dirty="0">
                <a:latin typeface="Arial"/>
                <a:cs typeface="Arial"/>
              </a:rPr>
              <a:t>#</a:t>
            </a:r>
            <a:r>
              <a:rPr lang="tr-TR" altLang="ja-JP" dirty="0" err="1">
                <a:latin typeface="Arial"/>
                <a:cs typeface="Arial"/>
              </a:rPr>
              <a:t>c.declaration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#</a:t>
            </a:r>
            <a:r>
              <a:rPr lang="tr-TR" altLang="ja-JP" dirty="0" err="1">
                <a:latin typeface="Arial"/>
                <a:cs typeface="Arial"/>
              </a:rPr>
              <a:t>c.declarationspecifier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c.typespecifier</a:t>
            </a:r>
            <a:r>
              <a:rPr lang="tr-TR" altLang="ja-JP" dirty="0">
                <a:latin typeface="Arial"/>
                <a:cs typeface="Arial"/>
              </a:rPr>
              <a:t>: </a:t>
            </a:r>
            <a:r>
              <a:rPr lang="tr-TR" altLang="ja-JP" dirty="0" err="1">
                <a:latin typeface="Arial"/>
                <a:cs typeface="Arial"/>
              </a:rPr>
              <a:t>int</a:t>
            </a:r>
            <a:endParaRPr lang="tr-TR" altLang="ja-JP" dirty="0">
              <a:latin typeface="Arial"/>
              <a:cs typeface="Arial"/>
            </a:endParaRPr>
          </a:p>
          <a:p>
            <a:r>
              <a:rPr lang="tr-TR" altLang="ja-JP" dirty="0">
                <a:latin typeface="Arial"/>
                <a:cs typeface="Arial"/>
              </a:rPr>
              <a:t>   }</a:t>
            </a:r>
          </a:p>
          <a:p>
            <a:r>
              <a:rPr lang="tr-TR" altLang="ja-JP" dirty="0">
                <a:latin typeface="Arial"/>
                <a:cs typeface="Arial"/>
              </a:rPr>
              <a:t>   #</a:t>
            </a:r>
            <a:r>
              <a:rPr lang="tr-TR" altLang="ja-JP" dirty="0" err="1">
                <a:latin typeface="Arial"/>
                <a:cs typeface="Arial"/>
              </a:rPr>
              <a:t>c.initdeclarator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c.declarator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#</a:t>
            </a:r>
            <a:r>
              <a:rPr lang="tr-TR" altLang="ja-JP" dirty="0" err="1">
                <a:latin typeface="Arial"/>
                <a:cs typeface="Arial"/>
              </a:rPr>
              <a:t>c.name</a:t>
            </a:r>
            <a:r>
              <a:rPr lang="tr-TR" altLang="ja-JP" dirty="0">
                <a:latin typeface="Arial"/>
                <a:cs typeface="Arial"/>
              </a:rPr>
              <a:t>: n</a:t>
            </a:r>
          </a:p>
          <a:p>
            <a:r>
              <a:rPr lang="tr-TR" altLang="ja-JP" dirty="0">
                <a:latin typeface="Arial"/>
                <a:cs typeface="Arial"/>
              </a:rPr>
              <a:t>      }</a:t>
            </a:r>
          </a:p>
          <a:p>
            <a:r>
              <a:rPr lang="tr-TR" altLang="ja-JP" dirty="0">
                <a:latin typeface="Arial"/>
                <a:cs typeface="Arial"/>
              </a:rPr>
              <a:t>      #</a:t>
            </a:r>
            <a:r>
              <a:rPr lang="tr-TR" altLang="ja-JP" dirty="0" err="1">
                <a:latin typeface="Arial"/>
                <a:cs typeface="Arial"/>
              </a:rPr>
              <a:t>c.initializer</a:t>
            </a:r>
            <a:r>
              <a:rPr lang="tr-TR" altLang="ja-JP" dirty="0">
                <a:latin typeface="Arial"/>
                <a:cs typeface="Arial"/>
              </a:rPr>
              <a:t> {</a:t>
            </a:r>
          </a:p>
          <a:p>
            <a:r>
              <a:rPr lang="tr-TR" altLang="ja-JP" dirty="0">
                <a:latin typeface="Arial"/>
                <a:cs typeface="Arial"/>
              </a:rPr>
              <a:t>         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dirty="0" err="1">
                <a:solidFill>
                  <a:srgbClr val="FF6600"/>
                </a:solidFill>
                <a:latin typeface="Arial"/>
                <a:cs typeface="Arial"/>
              </a:rPr>
              <a:t>c.sizeof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dirty="0">
                <a:latin typeface="Arial"/>
                <a:cs typeface="Arial"/>
              </a:rPr>
              <a:t>{ </a:t>
            </a:r>
          </a:p>
          <a:p>
            <a:r>
              <a:rPr lang="tr-TR" altLang="ja-JP" dirty="0">
                <a:latin typeface="Arial"/>
                <a:cs typeface="Arial"/>
              </a:rPr>
              <a:t>            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#</a:t>
            </a:r>
            <a:r>
              <a:rPr lang="tr-TR" altLang="ja-JP" dirty="0" err="1">
                <a:solidFill>
                  <a:srgbClr val="FF6600"/>
                </a:solidFill>
                <a:latin typeface="Arial"/>
                <a:cs typeface="Arial"/>
              </a:rPr>
              <a:t>c.typename</a:t>
            </a:r>
            <a:r>
              <a:rPr lang="tr-TR" altLang="ja-JP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tr-TR" altLang="ja-JP" dirty="0">
                <a:latin typeface="Arial"/>
                <a:cs typeface="Arial"/>
              </a:rPr>
              <a:t>{</a:t>
            </a:r>
          </a:p>
          <a:p>
            <a:r>
              <a:rPr lang="tr-TR" altLang="ja-JP" dirty="0">
                <a:latin typeface="Arial"/>
                <a:cs typeface="Arial"/>
              </a:rPr>
              <a:t>               #</a:t>
            </a:r>
            <a:r>
              <a:rPr lang="tr-TR" altLang="ja-JP" dirty="0" err="1">
                <a:latin typeface="Arial"/>
                <a:cs typeface="Arial"/>
              </a:rPr>
              <a:t>c.name</a:t>
            </a:r>
            <a:r>
              <a:rPr lang="tr-TR" altLang="ja-JP" dirty="0">
                <a:latin typeface="Arial"/>
                <a:cs typeface="Arial"/>
              </a:rPr>
              <a:t>: </a:t>
            </a:r>
            <a:r>
              <a:rPr lang="tr-TR" altLang="ja-JP" dirty="0" err="1">
                <a:latin typeface="Arial"/>
                <a:cs typeface="Arial"/>
              </a:rPr>
              <a:t>int</a:t>
            </a:r>
            <a:endParaRPr lang="tr-TR" altLang="ja-JP" dirty="0">
              <a:latin typeface="Arial"/>
              <a:cs typeface="Arial"/>
            </a:endParaRPr>
          </a:p>
          <a:p>
            <a:r>
              <a:rPr lang="tr-TR" altLang="ja-JP" dirty="0">
                <a:latin typeface="Arial"/>
                <a:cs typeface="Arial"/>
              </a:rPr>
              <a:t>            }</a:t>
            </a:r>
          </a:p>
          <a:p>
            <a:r>
              <a:rPr lang="tr-TR" altLang="ja-JP" dirty="0">
                <a:latin typeface="Arial"/>
                <a:cs typeface="Arial"/>
              </a:rPr>
              <a:t>         }</a:t>
            </a:r>
          </a:p>
          <a:p>
            <a:r>
              <a:rPr lang="tr-TR" altLang="ja-JP" dirty="0">
                <a:latin typeface="Arial"/>
                <a:cs typeface="Arial"/>
              </a:rPr>
              <a:t>      }</a:t>
            </a:r>
          </a:p>
          <a:p>
            <a:r>
              <a:rPr lang="tr-TR" altLang="ja-JP" dirty="0">
                <a:latin typeface="Arial"/>
                <a:cs typeface="Arial"/>
              </a:rPr>
              <a:t>   }</a:t>
            </a:r>
          </a:p>
          <a:p>
            <a:r>
              <a:rPr lang="tr-TR" altLang="ja-JP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6020" y="1777414"/>
            <a:ext cx="248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/>
                <a:cs typeface="Arial"/>
              </a:rPr>
              <a:t>	</a:t>
            </a:r>
            <a:r>
              <a:rPr lang="en-US" altLang="ja-JP" dirty="0" err="1">
                <a:latin typeface="Arial"/>
                <a:cs typeface="Arial"/>
              </a:rPr>
              <a:t>int</a:t>
            </a:r>
            <a:r>
              <a:rPr lang="en-US" altLang="ja-JP" dirty="0">
                <a:latin typeface="Arial"/>
                <a:cs typeface="Arial"/>
              </a:rPr>
              <a:t> n = </a:t>
            </a:r>
            <a:r>
              <a:rPr lang="en-US" altLang="ja-JP" dirty="0" err="1">
                <a:latin typeface="Arial"/>
                <a:cs typeface="Arial"/>
              </a:rPr>
              <a:t>sizeof</a:t>
            </a:r>
            <a:r>
              <a:rPr lang="en-US" altLang="ja-JP" dirty="0">
                <a:latin typeface="Arial"/>
                <a:cs typeface="Arial"/>
              </a:rPr>
              <a:t>(</a:t>
            </a:r>
            <a:r>
              <a:rPr lang="en-US" altLang="ja-JP" dirty="0" err="1">
                <a:latin typeface="Arial"/>
                <a:cs typeface="Arial"/>
              </a:rPr>
              <a:t>int</a:t>
            </a:r>
            <a:r>
              <a:rPr lang="en-US" altLang="ja-JP" dirty="0">
                <a:latin typeface="Arial"/>
                <a:cs typeface="Arial"/>
              </a:rPr>
              <a:t>)</a:t>
            </a:r>
            <a:r>
              <a:rPr lang="en-US" altLang="ja-JP" dirty="0" smtClean="0">
                <a:latin typeface="Arial"/>
                <a:cs typeface="Arial"/>
              </a:rPr>
              <a:t>;</a:t>
            </a:r>
            <a:endParaRPr lang="en-US" altLang="ja-JP" dirty="0">
              <a:latin typeface="Arial"/>
              <a:cs typeface="Aria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61683" y="125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Arial"/>
                <a:cs typeface="Arial"/>
              </a:rPr>
              <a:t>入力</a:t>
            </a:r>
            <a:endParaRPr kumimoji="1" lang="ja-JP" altLang="en-US" b="1" dirty="0" smtClean="0">
              <a:latin typeface="Arial"/>
              <a:cs typeface="Arial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30110" y="125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Arial"/>
                <a:cs typeface="Arial"/>
              </a:rPr>
              <a:t>ラベル</a:t>
            </a:r>
          </a:p>
        </p:txBody>
      </p:sp>
    </p:spTree>
    <p:extLst>
      <p:ext uri="{BB962C8B-B14F-4D97-AF65-F5344CB8AC3E}">
        <p14:creationId xmlns:p14="http://schemas.microsoft.com/office/powerpoint/2010/main" val="568648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319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en-US" altLang="ja-JP" dirty="0"/>
              <a:t>  </a:t>
            </a:r>
            <a:r>
              <a:rPr lang="en-US" altLang="ja-JP" dirty="0" smtClean="0"/>
              <a:t>AST</a:t>
            </a:r>
            <a:r>
              <a:rPr lang="ja-JP" altLang="en-US" dirty="0" smtClean="0"/>
              <a:t>独自</a:t>
            </a:r>
            <a:r>
              <a:rPr lang="ja-JP" altLang="en-US" dirty="0" smtClean="0"/>
              <a:t>ラベル一覧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83532"/>
            <a:ext cx="4122084" cy="539346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c.declaration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c.declarationspecifier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c.initdeclaratorlist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c.initdeclarator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c.storageclassspecifier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c.typespecifier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c.struct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c.union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c.structdeclaration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/>
              <a:t>c.structdeclaratorlist</a:t>
            </a:r>
            <a:endParaRPr lang="en-US" altLang="ja-JP" dirty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c.enumeratorlist</a:t>
            </a:r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744286" y="1235932"/>
            <a:ext cx="4122084" cy="539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c.declarator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c.pointer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c.parameterdeclaration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c.typename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c.typedefname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c.initializer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c.expressionstatement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c.ptr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c.castexpression</a:t>
            </a:r>
            <a:endParaRPr lang="en-US" altLang="ja-JP" dirty="0" smtClean="0"/>
          </a:p>
          <a:p>
            <a:pPr marL="342900" indent="-342900">
              <a:buFont typeface="Arial"/>
              <a:buChar char="•"/>
            </a:pPr>
            <a:r>
              <a:rPr lang="en-US" altLang="ja-JP" dirty="0" err="1" smtClean="0"/>
              <a:t>c.assignmentoperator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32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データ構造には型、もしくは意味を識別するタグをつける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型の名前には、</a:t>
            </a:r>
            <a:r>
              <a:rPr lang="en-US" altLang="ja-JP" dirty="0" smtClean="0">
                <a:latin typeface="Consolas"/>
                <a:cs typeface="Consolas"/>
              </a:rPr>
              <a:t>T</a:t>
            </a:r>
            <a:r>
              <a:rPr lang="ja-JP" altLang="en-US" dirty="0" smtClean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Type  = &lt;&lt; ‘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</a:t>
            </a:r>
            <a:r>
              <a:rPr lang="en-US" altLang="ja-JP" dirty="0" err="1" smtClean="0">
                <a:latin typeface="Consolas"/>
                <a:cs typeface="Consolas"/>
              </a:rPr>
              <a:t>bool</a:t>
            </a:r>
            <a:r>
              <a:rPr lang="en-US" altLang="ja-JP" dirty="0" smtClean="0">
                <a:latin typeface="Consolas"/>
                <a:cs typeface="Consolas"/>
              </a:rPr>
              <a:t>’ #</a:t>
            </a:r>
            <a:r>
              <a:rPr lang="en-US" altLang="ja-JP" dirty="0" err="1" smtClean="0">
                <a:latin typeface="Consolas"/>
                <a:cs typeface="Consolas"/>
              </a:rPr>
              <a:t>Tbool</a:t>
            </a:r>
            <a:r>
              <a:rPr lang="en-US" altLang="ja-JP" dirty="0" smtClean="0">
                <a:latin typeface="Consolas"/>
                <a:cs typeface="Consolas"/>
              </a:rPr>
              <a:t> &gt;&gt;;</a:t>
            </a:r>
          </a:p>
          <a:p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25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データ構造には型、もしくは意味を識別するタグをつける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Value = &lt;&lt; [0-9]+ #int32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    / &lt;&lt; ‘t’ #true &gt;&gt;  / &lt;&lt; ‘nil’ #false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type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#true() : </a:t>
            </a:r>
            <a:r>
              <a:rPr lang="en-US" altLang="ja-JP" dirty="0" err="1" smtClean="0">
                <a:latin typeface="Consolas"/>
                <a:cs typeface="Consolas"/>
              </a:rPr>
              <a:t>boolean</a:t>
            </a:r>
            <a:r>
              <a:rPr lang="en-US" altLang="ja-JP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true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2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方針：データ値と型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onsolas"/>
                <a:cs typeface="Consolas"/>
              </a:rPr>
              <a:t>型の名前には、</a:t>
            </a:r>
            <a:r>
              <a:rPr lang="en-US" altLang="ja-JP" dirty="0">
                <a:latin typeface="Consolas"/>
                <a:cs typeface="Consolas"/>
              </a:rPr>
              <a:t>T</a:t>
            </a:r>
            <a:r>
              <a:rPr lang="ja-JP" altLang="en-US" dirty="0">
                <a:latin typeface="Consolas"/>
                <a:cs typeface="Consolas"/>
              </a:rPr>
              <a:t>で始まる型の種類を識別する名前をつける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Type  = &lt;&lt; ‘</a:t>
            </a:r>
            <a:r>
              <a:rPr lang="en-US" altLang="ja-JP" dirty="0" err="1">
                <a:latin typeface="Consolas"/>
                <a:cs typeface="Consolas"/>
              </a:rPr>
              <a:t>int</a:t>
            </a:r>
            <a:r>
              <a:rPr lang="en-US" altLang="ja-JP" dirty="0">
                <a:latin typeface="Consolas"/>
                <a:cs typeface="Consolas"/>
              </a:rPr>
              <a:t>’  #Tint32 &gt;&gt;</a:t>
            </a:r>
          </a:p>
          <a:p>
            <a:r>
              <a:rPr lang="en-US" altLang="ja-JP" dirty="0">
                <a:latin typeface="Consolas"/>
                <a:cs typeface="Consolas"/>
              </a:rPr>
              <a:t>      / &lt;&lt; ‘</a:t>
            </a:r>
            <a:r>
              <a:rPr lang="en-US" altLang="ja-JP" dirty="0" err="1">
                <a:latin typeface="Consolas"/>
                <a:cs typeface="Consolas"/>
              </a:rPr>
              <a:t>bool</a:t>
            </a:r>
            <a:r>
              <a:rPr lang="en-US" altLang="ja-JP" dirty="0">
                <a:latin typeface="Consolas"/>
                <a:cs typeface="Consolas"/>
              </a:rPr>
              <a:t>’ #</a:t>
            </a:r>
            <a:r>
              <a:rPr lang="en-US" altLang="ja-JP" dirty="0" err="1">
                <a:latin typeface="Consolas"/>
                <a:cs typeface="Consolas"/>
              </a:rPr>
              <a:t>Tbool</a:t>
            </a:r>
            <a:r>
              <a:rPr lang="en-US" altLang="ja-JP" dirty="0">
                <a:latin typeface="Consolas"/>
                <a:cs typeface="Consolas"/>
              </a:rPr>
              <a:t> &gt;&gt;;</a:t>
            </a: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Bun Template </a:t>
            </a:r>
            <a:r>
              <a:rPr lang="ja-JP" altLang="en-US" dirty="0" smtClean="0">
                <a:latin typeface="Consolas"/>
                <a:cs typeface="Consolas"/>
              </a:rPr>
              <a:t>の方でターゲット言語の型付けは行う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err="1" smtClean="0">
                <a:latin typeface="Consolas"/>
                <a:cs typeface="Consolas"/>
              </a:rPr>
              <a:t>typedef</a:t>
            </a:r>
            <a:r>
              <a:rPr lang="en-US" altLang="ja-JP" dirty="0" smtClean="0">
                <a:latin typeface="Consolas"/>
                <a:cs typeface="Consolas"/>
              </a:rPr>
              <a:t> long;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template #Tint32() : long {</a:t>
            </a:r>
          </a:p>
          <a:p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 long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5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基本型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#null        // null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#true        // true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#false       // false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整数型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#int8        // 8</a:t>
            </a:r>
            <a:r>
              <a:rPr lang="ja-JP" altLang="en-US" dirty="0" smtClean="0">
                <a:latin typeface="Consolas"/>
                <a:cs typeface="Consolas"/>
              </a:rPr>
              <a:t>ビット整数に相当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#int16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#int32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#int64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</a:t>
            </a:r>
            <a:r>
              <a:rPr lang="en-US" altLang="ja-JP" dirty="0" err="1" smtClean="0">
                <a:latin typeface="Consolas"/>
                <a:cs typeface="Consolas"/>
              </a:rPr>
              <a:t>int</a:t>
            </a:r>
            <a:r>
              <a:rPr lang="en-US" altLang="ja-JP" dirty="0" smtClean="0">
                <a:latin typeface="Consolas"/>
                <a:cs typeface="Consolas"/>
              </a:rPr>
              <a:t>         // </a:t>
            </a:r>
            <a:r>
              <a:rPr lang="ja-JP" altLang="en-US" dirty="0" smtClean="0">
                <a:latin typeface="Consolas"/>
                <a:cs typeface="Consolas"/>
              </a:rPr>
              <a:t>ビット長は不明の整数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予約：</a:t>
            </a:r>
            <a:r>
              <a:rPr lang="en-US" altLang="ja-JP" dirty="0" smtClean="0">
                <a:latin typeface="Consolas"/>
                <a:cs typeface="Consolas"/>
              </a:rPr>
              <a:t> #</a:t>
            </a:r>
            <a:r>
              <a:rPr lang="en-US" altLang="ja-JP" dirty="0" err="1" smtClean="0">
                <a:latin typeface="Consolas"/>
                <a:cs typeface="Consolas"/>
              </a:rPr>
              <a:t>uint</a:t>
            </a:r>
            <a:r>
              <a:rPr lang="en-US" altLang="ja-JP" dirty="0" smtClean="0">
                <a:latin typeface="Consolas"/>
                <a:cs typeface="Consolas"/>
              </a:rPr>
              <a:t>, #uint8, #uint16, #uint32, #uint64, #</a:t>
            </a:r>
            <a:r>
              <a:rPr lang="en-US" altLang="ja-JP" dirty="0" err="1" smtClean="0">
                <a:latin typeface="Consolas"/>
                <a:cs typeface="Consolas"/>
              </a:rPr>
              <a:t>bigint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791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Consolas"/>
                <a:cs typeface="Consolas"/>
              </a:rPr>
              <a:t>浮動小数点数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#float        // float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#double       // double </a:t>
            </a:r>
            <a:r>
              <a:rPr lang="ja-JP" altLang="en-US" dirty="0" smtClean="0">
                <a:latin typeface="Consolas"/>
                <a:cs typeface="Consolas"/>
              </a:rPr>
              <a:t>に相当する文字列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#real         //</a:t>
            </a:r>
            <a:r>
              <a:rPr lang="en-US" altLang="ja-JP" dirty="0">
                <a:latin typeface="Consolas"/>
                <a:cs typeface="Consolas"/>
              </a:rPr>
              <a:t> </a:t>
            </a:r>
            <a:r>
              <a:rPr lang="en-US" altLang="ja-JP" dirty="0" smtClean="0">
                <a:latin typeface="Consolas"/>
                <a:cs typeface="Consolas"/>
              </a:rPr>
              <a:t>(</a:t>
            </a:r>
            <a:r>
              <a:rPr lang="ja-JP" altLang="en-US" dirty="0" smtClean="0">
                <a:latin typeface="Consolas"/>
                <a:cs typeface="Consolas"/>
              </a:rPr>
              <a:t>精度不明の</a:t>
            </a:r>
            <a:r>
              <a:rPr lang="en-US" altLang="ja-JP" dirty="0" smtClean="0">
                <a:latin typeface="Consolas"/>
                <a:cs typeface="Consolas"/>
              </a:rPr>
              <a:t>)</a:t>
            </a:r>
            <a:r>
              <a:rPr lang="ja-JP" altLang="en-US" dirty="0" smtClean="0">
                <a:latin typeface="Consolas"/>
                <a:cs typeface="Consolas"/>
              </a:rPr>
              <a:t>実数に相当</a:t>
            </a:r>
            <a:endParaRPr lang="en-US" altLang="ja-JP" dirty="0" smtClean="0">
              <a:latin typeface="Consolas"/>
              <a:cs typeface="Consolas"/>
            </a:endParaRPr>
          </a:p>
          <a:p>
            <a:endParaRPr lang="en-US" altLang="ja-JP" dirty="0">
              <a:latin typeface="Consolas"/>
              <a:cs typeface="Consolas"/>
            </a:endParaRPr>
          </a:p>
          <a:p>
            <a:r>
              <a:rPr lang="ja-JP" altLang="en-US" dirty="0" smtClean="0">
                <a:latin typeface="Consolas"/>
                <a:cs typeface="Consolas"/>
              </a:rPr>
              <a:t>文字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#char         // </a:t>
            </a:r>
            <a:r>
              <a:rPr lang="ja-JP" altLang="en-US" dirty="0" smtClean="0">
                <a:latin typeface="Consolas"/>
                <a:cs typeface="Consolas"/>
              </a:rPr>
              <a:t>文字に相当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#string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エスケープされた文字列</a:t>
            </a:r>
            <a:r>
              <a:rPr lang="en-US" altLang="ja-JP" dirty="0" smtClean="0">
                <a:latin typeface="Consolas"/>
                <a:cs typeface="Consolas"/>
              </a:rPr>
              <a:t> “” </a:t>
            </a:r>
            <a:r>
              <a:rPr lang="ja-JP" altLang="en-US" dirty="0" smtClean="0">
                <a:latin typeface="Consolas"/>
                <a:cs typeface="Consolas"/>
              </a:rPr>
              <a:t>は含まない</a:t>
            </a:r>
            <a:endParaRPr lang="en-US" altLang="ja-JP" dirty="0" smtClean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#text         // </a:t>
            </a:r>
            <a:r>
              <a:rPr lang="ja-JP" altLang="en-US" dirty="0" smtClean="0">
                <a:latin typeface="Consolas"/>
                <a:cs typeface="Consolas"/>
              </a:rPr>
              <a:t>エスケープされていない文字列</a:t>
            </a:r>
            <a:r>
              <a:rPr lang="en-US" altLang="ja-JP" dirty="0" smtClean="0">
                <a:latin typeface="Consolas"/>
                <a:cs typeface="Consolas"/>
              </a:rPr>
              <a:t> raw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#re 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      // </a:t>
            </a:r>
            <a:r>
              <a:rPr lang="ja-JP" altLang="en-US" dirty="0" smtClean="0">
                <a:latin typeface="Consolas"/>
                <a:cs typeface="Consolas"/>
              </a:rPr>
              <a:t>正規表現</a:t>
            </a:r>
            <a:r>
              <a:rPr lang="en-US" altLang="ja-JP" dirty="0" smtClean="0">
                <a:latin typeface="Consolas"/>
                <a:cs typeface="Consolas"/>
              </a:rPr>
              <a:t>    /</a:t>
            </a:r>
            <a:r>
              <a:rPr lang="ja-JP" altLang="en-US" dirty="0" smtClean="0">
                <a:latin typeface="Consolas"/>
                <a:cs typeface="Consolas"/>
              </a:rPr>
              <a:t>　　</a:t>
            </a:r>
            <a:r>
              <a:rPr lang="en-US" altLang="ja-JP" dirty="0" smtClean="0">
                <a:latin typeface="Consolas"/>
                <a:cs typeface="Consolas"/>
              </a:rPr>
              <a:t>/ </a:t>
            </a:r>
            <a:r>
              <a:rPr lang="ja-JP" altLang="en-US" dirty="0" smtClean="0">
                <a:latin typeface="Consolas"/>
                <a:cs typeface="Consolas"/>
              </a:rPr>
              <a:t>が含まない</a:t>
            </a:r>
            <a:endParaRPr lang="en-US" altLang="ja-JP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171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nu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Words>1943</Words>
  <Application>Microsoft Macintosh PowerPoint</Application>
  <PresentationFormat>画面に合わせる (4:3)</PresentationFormat>
  <Paragraphs>692</Paragraphs>
  <Slides>49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0" baseType="lpstr">
      <vt:lpstr>ynu01</vt:lpstr>
      <vt:lpstr>Bun Common タグ (旧 Python.peg ラベル仕様)</vt:lpstr>
      <vt:lpstr>目的</vt:lpstr>
      <vt:lpstr>タグの表記</vt:lpstr>
      <vt:lpstr>Bun 言語</vt:lpstr>
      <vt:lpstr>方針：データ値と型</vt:lpstr>
      <vt:lpstr>方針：データ値と型</vt:lpstr>
      <vt:lpstr>方針：データ値と型</vt:lpstr>
      <vt:lpstr>データ値</vt:lpstr>
      <vt:lpstr>データ値</vt:lpstr>
      <vt:lpstr>データ値</vt:lpstr>
      <vt:lpstr>データ値</vt:lpstr>
      <vt:lpstr>データ値</vt:lpstr>
      <vt:lpstr>データ値</vt:lpstr>
      <vt:lpstr>型定義</vt:lpstr>
      <vt:lpstr>var タグ名前と型を結びつける</vt:lpstr>
      <vt:lpstr>typealias 型の別名をつける</vt:lpstr>
      <vt:lpstr>PowerPoint プレゼンテーション</vt:lpstr>
      <vt:lpstr>Python の例に続く</vt:lpstr>
      <vt:lpstr>Python ASTラベル一覧(1/2)</vt:lpstr>
      <vt:lpstr>Python ASTラベル一覧(2/2)</vt:lpstr>
      <vt:lpstr>読み方</vt:lpstr>
      <vt:lpstr>配列、タプル、リスト内包表記</vt:lpstr>
      <vt:lpstr>マップ</vt:lpstr>
      <vt:lpstr>関数コール</vt:lpstr>
      <vt:lpstr>メソッドコール</vt:lpstr>
      <vt:lpstr>配列アクセス、フィールドアクセス</vt:lpstr>
      <vt:lpstr>代入</vt:lpstr>
      <vt:lpstr>グループ化</vt:lpstr>
      <vt:lpstr>if</vt:lpstr>
      <vt:lpstr>for</vt:lpstr>
      <vt:lpstr>While</vt:lpstr>
      <vt:lpstr>関数宣言</vt:lpstr>
      <vt:lpstr>クラス(継承なし)</vt:lpstr>
      <vt:lpstr>クラス(継承)</vt:lpstr>
      <vt:lpstr>print, import</vt:lpstr>
      <vt:lpstr>C言語 AST 共通ラベル一覧(1/2)</vt:lpstr>
      <vt:lpstr>C言語  AST共通ラベル一覧(2/2)</vt:lpstr>
      <vt:lpstr>C言語  AST独自ラベル一覧(1/2)</vt:lpstr>
      <vt:lpstr>C言語  AST独自ラベル一覧(2/2)</vt:lpstr>
      <vt:lpstr>関数定義</vt:lpstr>
      <vt:lpstr>変数宣言</vt:lpstr>
      <vt:lpstr>式</vt:lpstr>
      <vt:lpstr>構造体、共用体、typedef</vt:lpstr>
      <vt:lpstr>ポインタ</vt:lpstr>
      <vt:lpstr>キャスト</vt:lpstr>
      <vt:lpstr>enum</vt:lpstr>
      <vt:lpstr>sizeof</vt:lpstr>
      <vt:lpstr>PowerPoint プレゼンテーション</vt:lpstr>
      <vt:lpstr>C言語  AST独自ラベル一覧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Uchida Atsushi</dc:creator>
  <cp:lastModifiedBy>masaki ishii</cp:lastModifiedBy>
  <cp:revision>257</cp:revision>
  <dcterms:created xsi:type="dcterms:W3CDTF">2014-06-12T08:28:41Z</dcterms:created>
  <dcterms:modified xsi:type="dcterms:W3CDTF">2014-07-02T12:16:26Z</dcterms:modified>
</cp:coreProperties>
</file>