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5859"/>
  </p:normalViewPr>
  <p:slideViewPr>
    <p:cSldViewPr snapToGrid="0">
      <p:cViewPr>
        <p:scale>
          <a:sx n="94" d="100"/>
          <a:sy n="94" d="100"/>
        </p:scale>
        <p:origin x="10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5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0 </a:t>
            </a:r>
            <a:r>
              <a:rPr lang="en-US" altLang="zh-CN" b="1" dirty="0">
                <a:solidFill>
                  <a:schemeClr val="bg1"/>
                </a:solidFill>
              </a:rPr>
              <a:t>Final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56887"/>
                </a:solidFill>
              </a:rPr>
              <a:t>Zhuoqun</a:t>
            </a:r>
            <a:r>
              <a:rPr lang="en-US" sz="2000" b="1" dirty="0">
                <a:solidFill>
                  <a:srgbClr val="056887"/>
                </a:solidFill>
              </a:rPr>
              <a:t> </a:t>
            </a:r>
            <a:r>
              <a:rPr lang="en-US" altLang="zh-CN" sz="2000" b="1" dirty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Using the lasso regression, we could identify the ratio of variables have signification impact on the dependent variables.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21.7% of genres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None of actors, keywords, directors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That may because we use IMDb score as a categorical variable rather than numerical. This result could be improved if we change the attribute of the IMDb score in further research.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56887"/>
                </a:solidFill>
              </a:rPr>
              <a:t>Linear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Regression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>
                <a:solidFill>
                  <a:srgbClr val="056887"/>
                </a:solidFill>
              </a:rPr>
              <a:t>budget,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duration,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title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director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1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2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3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cast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total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movie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critic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reviews, face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in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56887"/>
                </a:solidFill>
              </a:rPr>
              <a:t>Budget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strong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effects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Duration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obvious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negative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staff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seems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little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slight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Lasso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>
              <a:solidFill>
                <a:srgbClr val="056887"/>
              </a:solidFill>
            </a:endParaRPr>
          </a:p>
          <a:p>
            <a:r>
              <a:rPr lang="en-US" altLang="zh-CN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dirty="0">
                <a:solidFill>
                  <a:srgbClr val="056887"/>
                </a:solidFill>
              </a:rPr>
              <a:t>Genres,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78.26%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1.24%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11.54%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1.63%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>
                <a:solidFill>
                  <a:srgbClr val="056887"/>
                </a:solidFill>
              </a:rPr>
              <a:t>Cross-analysis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into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IMDb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score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and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Procedures</a:t>
            </a: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Variables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IMDb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Score</a:t>
            </a:r>
          </a:p>
          <a:p>
            <a:endParaRPr lang="en-US" altLang="zh-CN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Chris Buck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mr-IN" altLang="zh-CN" sz="2000" dirty="0">
                <a:solidFill>
                  <a:srgbClr val="056887"/>
                </a:solidFill>
              </a:rPr>
              <a:t>–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Frozen/Tarzan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Toy 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err="1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Jackson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The 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Adamson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Chronicles 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Trevorrow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Jurassic 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Russo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Captain 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Lawrence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Hunger Games/ I Am Legend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/>
              <a:t>Stubenrauch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Frozen</a:t>
            </a:r>
          </a:p>
          <a:p>
            <a:r>
              <a:rPr lang="en-US" i="0" dirty="0"/>
              <a:t>Maurice </a:t>
            </a:r>
            <a:r>
              <a:rPr lang="en-US" i="0" dirty="0" err="1"/>
              <a:t>Lamarche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altLang="zh-CN" i="0" dirty="0" err="1"/>
              <a:t>Z</a:t>
            </a:r>
            <a:r>
              <a:rPr lang="en-US" i="0" dirty="0" err="1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/>
              <a:t>O’Donneil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A</a:t>
            </a:r>
            <a:r>
              <a:rPr lang="en-US" i="0" dirty="0"/>
              <a:t>merican </a:t>
            </a:r>
            <a:r>
              <a:rPr lang="en-US" altLang="zh-CN" i="0" dirty="0"/>
              <a:t>S</a:t>
            </a:r>
            <a:r>
              <a:rPr lang="en-US" i="0" dirty="0"/>
              <a:t>niper</a:t>
            </a:r>
          </a:p>
          <a:p>
            <a:r>
              <a:rPr lang="en-US" i="0" dirty="0"/>
              <a:t>Billy Boyd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T</a:t>
            </a:r>
            <a:r>
              <a:rPr lang="en-US" i="0" dirty="0"/>
              <a:t>he </a:t>
            </a:r>
            <a:r>
              <a:rPr lang="en-US" altLang="zh-CN" i="0" dirty="0"/>
              <a:t>L</a:t>
            </a:r>
            <a:r>
              <a:rPr lang="en-US" i="0" dirty="0"/>
              <a:t>ord of the </a:t>
            </a:r>
            <a:r>
              <a:rPr lang="en-US" altLang="zh-CN" i="0" dirty="0"/>
              <a:t>R</a:t>
            </a:r>
            <a:r>
              <a:rPr lang="en-US" i="0" dirty="0"/>
              <a:t>ings</a:t>
            </a:r>
          </a:p>
          <a:p>
            <a:r>
              <a:rPr lang="en-US" i="0" dirty="0"/>
              <a:t>Don </a:t>
            </a:r>
            <a:r>
              <a:rPr lang="en-US" i="0" dirty="0" err="1"/>
              <a:t>Rickles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Toy Story</a:t>
            </a:r>
          </a:p>
          <a:p>
            <a:r>
              <a:rPr lang="en-US" i="0" dirty="0"/>
              <a:t>John </a:t>
            </a:r>
            <a:r>
              <a:rPr lang="en-US" i="0" dirty="0" err="1"/>
              <a:t>Ratzenberger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Cars/ Toy Story/ Finding Nemo</a:t>
            </a:r>
          </a:p>
          <a:p>
            <a:r>
              <a:rPr lang="en-US" i="0" dirty="0"/>
              <a:t>Jess </a:t>
            </a:r>
            <a:r>
              <a:rPr lang="en-US" i="0" dirty="0" err="1"/>
              <a:t>Harnell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Up/ Car</a:t>
            </a:r>
          </a:p>
          <a:p>
            <a:r>
              <a:rPr lang="en-US" i="0" dirty="0"/>
              <a:t>Orlando Bloom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en-US" i="0" dirty="0"/>
              <a:t> The 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behaves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well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both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profit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Sci-Fi,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History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Biography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also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attractive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&amp;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actually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those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Overall,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have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stronger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influence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Program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Improvement</a:t>
            </a:r>
            <a:r>
              <a:rPr lang="en-US" b="1" dirty="0">
                <a:solidFill>
                  <a:srgbClr val="056887"/>
                </a:solidFill>
              </a:rPr>
              <a:t>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Dataset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excluding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should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identify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who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collecting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variable.</a:t>
            </a: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Background, Observations, and Procedures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goal is to analyze the relationship between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</a:t>
            </a:r>
            <a:r>
              <a:rPr lang="en-US" altLang="zh-CN" dirty="0">
                <a:solidFill>
                  <a:srgbClr val="056887"/>
                </a:solidFill>
              </a:rPr>
              <a:t>with</a:t>
            </a:r>
            <a:r>
              <a:rPr lang="en-US" dirty="0">
                <a:solidFill>
                  <a:srgbClr val="056887"/>
                </a:solidFill>
              </a:rPr>
              <a:t> the other variables. </a:t>
            </a: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Gross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popularity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in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movie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IMDb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score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public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praise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and gross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A categorical dependent variable was created using IMDB score – if </a:t>
            </a:r>
            <a:r>
              <a:rPr lang="en-US" dirty="0" err="1" smtClean="0">
                <a:solidFill>
                  <a:srgbClr val="056887"/>
                </a:solidFill>
              </a:rPr>
              <a:t>IMD</a:t>
            </a:r>
            <a:r>
              <a:rPr lang="en-US" altLang="zh-CN" dirty="0" err="1" smtClean="0">
                <a:solidFill>
                  <a:srgbClr val="056887"/>
                </a:solidFill>
              </a:rPr>
              <a:t>b</a:t>
            </a:r>
            <a:r>
              <a:rPr lang="en-US" dirty="0" err="1" smtClean="0">
                <a:solidFill>
                  <a:srgbClr val="056887"/>
                </a:solidFill>
              </a:rPr>
              <a:t>_score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Independent variables: </a:t>
            </a:r>
            <a:r>
              <a:rPr lang="en-US" altLang="zh-CN" dirty="0">
                <a:solidFill>
                  <a:srgbClr val="056887"/>
                </a:solidFill>
              </a:rPr>
              <a:t>budget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(numerical),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genre (categorical), plot keywords (categorical), title year (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en-US" dirty="0">
                <a:solidFill>
                  <a:srgbClr val="056887"/>
                </a:solidFill>
              </a:rPr>
              <a:t>), actor 1-3 (categorical)</a:t>
            </a:r>
            <a:r>
              <a:rPr lang="en-US" altLang="zh-CN" dirty="0">
                <a:solidFill>
                  <a:srgbClr val="056887"/>
                </a:solidFill>
              </a:rPr>
              <a:t>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(categorical)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Firstly, we separate  the original variables “Keywords”, “Genres”,  “Directors”, ”Actors” into several individual variables.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There are 23 genres, 3549 actors, 1445 directors, 5253 keywords in this dataset in total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4058CE2-4F0D-40B2-B495-04455ED5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52" y="2533651"/>
            <a:ext cx="1876615" cy="2878322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xmlns="" id="{7AFADE02-2E70-4C76-9AE5-1945EB21C3C3}"/>
              </a:ext>
            </a:extLst>
          </p:cNvPr>
          <p:cNvSpPr/>
          <p:nvPr/>
        </p:nvSpPr>
        <p:spPr>
          <a:xfrm>
            <a:off x="4719938" y="3429000"/>
            <a:ext cx="1217428" cy="64858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92ECD50-31FE-4085-9ECF-0145263F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66" y="2681355"/>
            <a:ext cx="5254256" cy="25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Secondly, we do some preparatory work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For example: (1) We calculate gross and budget in million, so that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budget will not be over-valued in this model.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(2)75% of whole dataset is regarded as </a:t>
            </a:r>
            <a:r>
              <a:rPr lang="en-US" sz="2400" dirty="0" err="1">
                <a:solidFill>
                  <a:srgbClr val="056887"/>
                </a:solidFill>
              </a:rPr>
              <a:t>train_data</a:t>
            </a:r>
            <a:r>
              <a:rPr lang="en-US" sz="2400" dirty="0">
                <a:solidFill>
                  <a:srgbClr val="056887"/>
                </a:solidFill>
              </a:rPr>
              <a:t> while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rest of them is used as </a:t>
            </a:r>
            <a:r>
              <a:rPr lang="en-US" sz="2400" dirty="0" err="1">
                <a:solidFill>
                  <a:srgbClr val="056887"/>
                </a:solidFill>
              </a:rPr>
              <a:t>test_data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Thirdly, we analyze how numerical variables influence the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Logistic regression, LDA, QDA and KNN methods are used to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measure the </a:t>
            </a:r>
            <a:r>
              <a:rPr lang="en-US" sz="2400" dirty="0" err="1">
                <a:solidFill>
                  <a:srgbClr val="056887"/>
                </a:solidFill>
              </a:rPr>
              <a:t>IMDb_score</a:t>
            </a:r>
            <a:r>
              <a:rPr lang="en-US" sz="2400" dirty="0">
                <a:solidFill>
                  <a:srgbClr val="056887"/>
                </a:solidFill>
              </a:rPr>
              <a:t> whether higher than 7.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Linear regression is used to measure the Gross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Fourthly, we analyzed how genres, directors, actors and keywords impact on IMDb score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Ridge regression is used to compare individual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Lasso regression is used to identify which variables have significant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influence on IMDb score and gross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Finally, we made comprehensive analysis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Data visualization is used to identify which particular genre, director or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actor is special </a:t>
            </a: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Numerical variables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LDA model is best. The misclassification error is 0.141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Nothing related to Facebook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Recent year tend to have lower IMDb score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E3CEBE7-3B79-4D6C-8568-50B9B0A9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29" y="1598427"/>
            <a:ext cx="2865696" cy="25248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9CD0423-1633-4FB6-B153-1AFA460D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2"/>
          <a:stretch/>
        </p:blipFill>
        <p:spPr>
          <a:xfrm>
            <a:off x="7175647" y="1917208"/>
            <a:ext cx="4178153" cy="18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8410353" cy="4733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 and 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en-US" altLang="zh-CN" dirty="0">
                <a:solidFill>
                  <a:srgbClr val="056887"/>
                </a:solidFill>
              </a:rPr>
              <a:t>Top 20 Score identified by Ridge 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06260" y="1558703"/>
            <a:ext cx="2779727" cy="440616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987" y="1535296"/>
            <a:ext cx="2361777" cy="4406162"/>
          </a:xfrm>
          <a:prstGeom prst="rect">
            <a:avLst/>
          </a:prstGeom>
        </p:spPr>
      </p:pic>
      <p:grpSp>
        <p:nvGrpSpPr>
          <p:cNvPr id="12" name="Group 6">
            <a:extLst>
              <a:ext uri="{FF2B5EF4-FFF2-40B4-BE49-F238E27FC236}">
                <a16:creationId xmlns:a16="http://schemas.microsoft.com/office/drawing/2014/main" xmlns="" id="{AA4055C7-2060-4235-B00E-6564F785A5CE}"/>
              </a:ext>
            </a:extLst>
          </p:cNvPr>
          <p:cNvGrpSpPr/>
          <p:nvPr/>
        </p:nvGrpSpPr>
        <p:grpSpPr>
          <a:xfrm>
            <a:off x="640305" y="1558704"/>
            <a:ext cx="2908520" cy="4406162"/>
            <a:chOff x="2443018" y="1606550"/>
            <a:chExt cx="3759200" cy="569487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xmlns="" id="{3076C321-0DC1-49BE-BE9E-FA505EB13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xmlns="" id="{7D88EEED-7C12-49D8-8C7F-68C59177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16" name="Picture 7">
            <a:extLst>
              <a:ext uri="{FF2B5EF4-FFF2-40B4-BE49-F238E27FC236}">
                <a16:creationId xmlns:a16="http://schemas.microsoft.com/office/drawing/2014/main" xmlns="" id="{C88DAD36-C081-4EDE-9376-2FB90EC97A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4" r="2423"/>
          <a:stretch/>
        </p:blipFill>
        <p:spPr>
          <a:xfrm>
            <a:off x="3548825" y="1558703"/>
            <a:ext cx="2857710" cy="44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1606</Words>
  <Application>Microsoft Macintosh PowerPoint</Application>
  <PresentationFormat>Widescreen</PresentationFormat>
  <Paragraphs>175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DSO 530 Final Project</vt:lpstr>
      <vt:lpstr>PowerPoint Presentation</vt:lpstr>
      <vt:lpstr>Background, Observations, and Procedures</vt:lpstr>
      <vt:lpstr>Assumptions &amp; Variables</vt:lpstr>
      <vt:lpstr>Procedure</vt:lpstr>
      <vt:lpstr>Procedure</vt:lpstr>
      <vt:lpstr>Procedure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yhlibby@163.com</cp:lastModifiedBy>
  <cp:revision>269</cp:revision>
  <dcterms:created xsi:type="dcterms:W3CDTF">2017-09-04T23:00:13Z</dcterms:created>
  <dcterms:modified xsi:type="dcterms:W3CDTF">2017-11-28T22:29:06Z</dcterms:modified>
</cp:coreProperties>
</file>