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306" r:id="rId3"/>
    <p:sldId id="275" r:id="rId4"/>
    <p:sldId id="269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08" r:id="rId13"/>
    <p:sldId id="309" r:id="rId14"/>
    <p:sldId id="311" r:id="rId15"/>
    <p:sldId id="312" r:id="rId16"/>
    <p:sldId id="314" r:id="rId17"/>
    <p:sldId id="313" r:id="rId18"/>
    <p:sldId id="333" r:id="rId19"/>
    <p:sldId id="283" r:id="rId20"/>
    <p:sldId id="327" r:id="rId21"/>
    <p:sldId id="332" r:id="rId22"/>
    <p:sldId id="304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87"/>
    <a:srgbClr val="9A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6" autoAdjust="0"/>
    <p:restoredTop sz="95859"/>
  </p:normalViewPr>
  <p:slideViewPr>
    <p:cSldViewPr snapToGrid="0">
      <p:cViewPr>
        <p:scale>
          <a:sx n="45" d="100"/>
          <a:sy n="45" d="100"/>
        </p:scale>
        <p:origin x="15" y="9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8C07-0365-3D4F-87F9-091C0F7A7BA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FAF7-1195-1842-80BA-15206D7C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0AD-D920-438C-ADA9-2E79635E500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7" y="1954"/>
            <a:ext cx="122056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9169" y="429358"/>
            <a:ext cx="6822831" cy="18935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DSO 5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en-US" b="1" dirty="0">
                <a:solidFill>
                  <a:schemeClr val="bg1"/>
                </a:solidFill>
              </a:rPr>
              <a:t>0 </a:t>
            </a:r>
            <a:r>
              <a:rPr lang="en-US" altLang="zh-CN" b="1" dirty="0">
                <a:solidFill>
                  <a:schemeClr val="bg1"/>
                </a:solidFill>
              </a:rPr>
              <a:t>Final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6678" y="3024786"/>
            <a:ext cx="2872156" cy="81233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56887"/>
                </a:solidFill>
              </a:rPr>
              <a:t>Zhuoqun</a:t>
            </a:r>
            <a:r>
              <a:rPr lang="en-US" sz="2000" b="1" dirty="0">
                <a:solidFill>
                  <a:srgbClr val="056887"/>
                </a:solidFill>
              </a:rPr>
              <a:t> </a:t>
            </a:r>
            <a:r>
              <a:rPr lang="en-US" altLang="zh-CN" sz="2000" b="1" dirty="0">
                <a:solidFill>
                  <a:srgbClr val="056887"/>
                </a:solidFill>
              </a:rPr>
              <a:t>SHENG</a:t>
            </a:r>
            <a:endParaRPr lang="en-US" sz="2000" b="1" dirty="0">
              <a:solidFill>
                <a:srgbClr val="056887"/>
              </a:solidFill>
            </a:endParaRPr>
          </a:p>
          <a:p>
            <a:r>
              <a:rPr lang="en-US" sz="2000" b="1" dirty="0">
                <a:solidFill>
                  <a:srgbClr val="056887"/>
                </a:solidFill>
              </a:rPr>
              <a:t>He </a:t>
            </a:r>
            <a:r>
              <a:rPr lang="en-US" altLang="zh-CN" sz="2000" b="1" dirty="0">
                <a:solidFill>
                  <a:srgbClr val="056887"/>
                </a:solidFill>
              </a:rPr>
              <a:t>YOU</a:t>
            </a:r>
          </a:p>
          <a:p>
            <a:endParaRPr lang="en-US" sz="20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Highest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43018" y="1606550"/>
            <a:ext cx="3198730" cy="4845805"/>
            <a:chOff x="2443018" y="1606550"/>
            <a:chExt cx="3759200" cy="5694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994" r="2423"/>
          <a:stretch/>
        </p:blipFill>
        <p:spPr>
          <a:xfrm>
            <a:off x="5641748" y="1606550"/>
            <a:ext cx="3154359" cy="48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solidFill>
                  <a:srgbClr val="056887"/>
                </a:solidFill>
              </a:rPr>
              <a:t>Using the lasso regression, we could identify the ratio of variables have signification impact on the dependent variables.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r>
              <a:rPr lang="en-US" altLang="zh-CN" sz="3200" dirty="0">
                <a:solidFill>
                  <a:srgbClr val="056887"/>
                </a:solidFill>
              </a:rPr>
              <a:t>21.7% of genres have significantly impact on IMDb score.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None of actors, keywords, directors have significantly impact on IMDb score.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That may because we use IMDb score as a categorical variable rather than numerical. This result could be improved if we change the attribute of the IMDb score in further research.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56887"/>
                </a:solidFill>
              </a:rPr>
              <a:t>Linear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Regression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Analysis</a:t>
            </a:r>
          </a:p>
          <a:p>
            <a:r>
              <a:rPr lang="en-US" altLang="zh-CN" sz="2400" dirty="0">
                <a:solidFill>
                  <a:srgbClr val="056887"/>
                </a:solidFill>
              </a:rPr>
              <a:t>Variables: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endParaRPr lang="en-US" altLang="zh-CN" dirty="0">
              <a:solidFill>
                <a:srgbClr val="056887"/>
              </a:solidFill>
            </a:endParaRPr>
          </a:p>
          <a:p>
            <a:pPr lvl="1"/>
            <a:r>
              <a:rPr lang="en-US" altLang="zh-CN" sz="2000" dirty="0">
                <a:solidFill>
                  <a:srgbClr val="056887"/>
                </a:solidFill>
              </a:rPr>
              <a:t>budget,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duration,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title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year,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director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1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 actor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2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actor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3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cast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total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 movie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likes, 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voted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users, 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critic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for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reviews, face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in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poster.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3" y="2917963"/>
            <a:ext cx="6337300" cy="2400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4173" y="5474510"/>
            <a:ext cx="8213036" cy="1456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56887"/>
                </a:solidFill>
              </a:rPr>
              <a:t>Budget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strong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positive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effects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>
                <a:solidFill>
                  <a:srgbClr val="056887"/>
                </a:solidFill>
              </a:rPr>
              <a:t>Duration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obvious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negative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relationship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with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>
                <a:solidFill>
                  <a:srgbClr val="056887"/>
                </a:solidFill>
              </a:rPr>
              <a:t>Facebook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likes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staff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seems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little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do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with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>
                <a:solidFill>
                  <a:srgbClr val="056887"/>
                </a:solidFill>
              </a:rPr>
              <a:t>Number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of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voted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users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has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a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slight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positive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relationship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with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gross.</a:t>
            </a:r>
          </a:p>
          <a:p>
            <a:endParaRPr lang="en-US" altLang="zh-CN" sz="2000" dirty="0">
              <a:solidFill>
                <a:srgbClr val="056887"/>
              </a:solidFill>
            </a:endParaRPr>
          </a:p>
          <a:p>
            <a:pPr lvl="1"/>
            <a:endParaRPr lang="en-US" altLang="zh-CN" sz="20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Ridge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Lasso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Analysis</a:t>
            </a:r>
          </a:p>
          <a:p>
            <a:endParaRPr lang="en-US" altLang="zh-CN" dirty="0">
              <a:solidFill>
                <a:srgbClr val="056887"/>
              </a:solidFill>
            </a:endParaRPr>
          </a:p>
          <a:p>
            <a:r>
              <a:rPr lang="en-US" altLang="zh-CN" dirty="0">
                <a:solidFill>
                  <a:srgbClr val="056887"/>
                </a:solidFill>
              </a:rPr>
              <a:t>Variables: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endParaRPr lang="en-US" altLang="zh-CN" dirty="0">
              <a:solidFill>
                <a:srgbClr val="056887"/>
              </a:solidFill>
            </a:endParaRPr>
          </a:p>
          <a:p>
            <a:pPr lvl="1"/>
            <a:r>
              <a:rPr lang="en-US" altLang="zh-CN" dirty="0">
                <a:solidFill>
                  <a:srgbClr val="056887"/>
                </a:solidFill>
              </a:rPr>
              <a:t>Genres,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Keywords,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Genres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Ridge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786835"/>
            <a:ext cx="3771900" cy="30988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852616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78.26%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genres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Keywords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Ridge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Model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0437" y="1574800"/>
            <a:ext cx="4568650" cy="5091043"/>
            <a:chOff x="2419074" y="1574800"/>
            <a:chExt cx="4568650" cy="50910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9074" y="1574800"/>
              <a:ext cx="4568650" cy="27189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9074" y="4293704"/>
              <a:ext cx="4563544" cy="2372139"/>
            </a:xfrm>
            <a:prstGeom prst="rect">
              <a:avLst/>
            </a:prstGeom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7378303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1.24%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keywords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Highest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3782" y="1586345"/>
            <a:ext cx="3732110" cy="5077691"/>
            <a:chOff x="2433782" y="1586345"/>
            <a:chExt cx="3731491" cy="50768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782" y="1586345"/>
              <a:ext cx="3731491" cy="27303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782" y="4316704"/>
              <a:ext cx="3731491" cy="234649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155" t="1" b="680"/>
          <a:stretch/>
        </p:blipFill>
        <p:spPr>
          <a:xfrm>
            <a:off x="6165892" y="1586345"/>
            <a:ext cx="3334988" cy="50776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11.54%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Highest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3097" y="1600218"/>
            <a:ext cx="3544806" cy="4955236"/>
            <a:chOff x="2293097" y="1600218"/>
            <a:chExt cx="3544806" cy="49552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97" y="1600218"/>
              <a:ext cx="3544806" cy="265042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915"/>
            <a:stretch/>
          </p:blipFill>
          <p:spPr>
            <a:xfrm>
              <a:off x="2293097" y="4243150"/>
              <a:ext cx="3544806" cy="23123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03" y="1589066"/>
            <a:ext cx="6154312" cy="496638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56887"/>
                </a:solidFill>
              </a:rPr>
              <a:t>1.63%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5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662179"/>
            <a:ext cx="6802782" cy="508167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8349" y="1100738"/>
            <a:ext cx="9370646" cy="72460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400" dirty="0">
                <a:solidFill>
                  <a:srgbClr val="056887"/>
                </a:solidFill>
              </a:rPr>
              <a:t>Cross-analysis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into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IMDb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score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and</a:t>
            </a:r>
            <a:r>
              <a:rPr lang="zh-CN" altLang="en-US" sz="2400" dirty="0">
                <a:solidFill>
                  <a:srgbClr val="056887"/>
                </a:solidFill>
              </a:rPr>
              <a:t> </a:t>
            </a:r>
            <a:r>
              <a:rPr lang="en-US" altLang="zh-CN" sz="2400" dirty="0">
                <a:solidFill>
                  <a:srgbClr val="056887"/>
                </a:solidFill>
              </a:rPr>
              <a:t>gross</a:t>
            </a:r>
            <a:endParaRPr lang="en-US" sz="24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84" y="1225630"/>
            <a:ext cx="6551293" cy="48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0384" y="1152896"/>
            <a:ext cx="9376611" cy="53670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56887"/>
                </a:solidFill>
              </a:rPr>
              <a:t>Background, Observations, and Procedures</a:t>
            </a:r>
          </a:p>
          <a:p>
            <a:endParaRPr lang="en-US" sz="1600" b="1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Assumptions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and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Variables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b="1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into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IMDb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Score</a:t>
            </a:r>
          </a:p>
          <a:p>
            <a:endParaRPr lang="en-US" altLang="zh-CN" sz="1600" b="1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into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Gross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dirty="0">
              <a:solidFill>
                <a:srgbClr val="056887"/>
              </a:solidFill>
            </a:endParaRPr>
          </a:p>
          <a:p>
            <a:r>
              <a:rPr lang="en-US" altLang="zh-CN" sz="3200" b="1" dirty="0">
                <a:solidFill>
                  <a:srgbClr val="056887"/>
                </a:solidFill>
              </a:rPr>
              <a:t>Conclusions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and</a:t>
            </a:r>
            <a:r>
              <a:rPr lang="zh-CN" altLang="en-US" sz="3200" b="1" dirty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Recommendations</a:t>
            </a:r>
            <a:endParaRPr lang="en-US" sz="32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1" y="1170965"/>
            <a:ext cx="6530312" cy="4878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03867" y="432158"/>
            <a:ext cx="6188133" cy="2710287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000" i="1" dirty="0">
                <a:solidFill>
                  <a:srgbClr val="056887"/>
                </a:solidFill>
              </a:rPr>
              <a:t>Directors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Chris Buck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mr-IN" altLang="zh-CN" sz="2000" dirty="0">
                <a:solidFill>
                  <a:srgbClr val="056887"/>
                </a:solidFill>
              </a:rPr>
              <a:t>–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Frozen/Tarzan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Lee Unkrich 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Toy Story 3/Finding Nemo/ Monster Inc. 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Tim Miller  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 err="1">
                <a:solidFill>
                  <a:srgbClr val="056887"/>
                </a:solidFill>
              </a:rPr>
              <a:t>Deadpool</a:t>
            </a:r>
            <a:endParaRPr lang="en-US" altLang="zh-CN" sz="2000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Peter Jackson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The Lord of Rings/ The Hobbit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Andrew Adamson 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Chronicles of Narnia/Shrek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Colin Trevorrow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Jurassic World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Anthony Russo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Captain America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Francis Lawrence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--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Hunger Games/ I Am Legend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8533" y="3129566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i="0" dirty="0" err="1"/>
              <a:t>Livvy</a:t>
            </a:r>
            <a:r>
              <a:rPr lang="en-US" i="0" dirty="0"/>
              <a:t> </a:t>
            </a:r>
            <a:r>
              <a:rPr lang="en-US" i="0" dirty="0" err="1"/>
              <a:t>Stubenrauch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Frozen</a:t>
            </a:r>
          </a:p>
          <a:p>
            <a:r>
              <a:rPr lang="en-US" i="0" dirty="0"/>
              <a:t>Maurice </a:t>
            </a:r>
            <a:r>
              <a:rPr lang="en-US" i="0" dirty="0" err="1"/>
              <a:t>Lamarche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altLang="zh-CN" i="0" dirty="0" err="1"/>
              <a:t>Z</a:t>
            </a:r>
            <a:r>
              <a:rPr lang="en-US" i="0" dirty="0" err="1"/>
              <a:t>ootopia</a:t>
            </a:r>
            <a:endParaRPr lang="en-US" i="0" dirty="0"/>
          </a:p>
          <a:p>
            <a:r>
              <a:rPr lang="en-US" i="0" dirty="0"/>
              <a:t>Keir </a:t>
            </a:r>
            <a:r>
              <a:rPr lang="en-US" i="0" dirty="0" err="1"/>
              <a:t>O’Donneil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 </a:t>
            </a:r>
            <a:r>
              <a:rPr lang="en-US" altLang="zh-CN" i="0" dirty="0"/>
              <a:t>A</a:t>
            </a:r>
            <a:r>
              <a:rPr lang="en-US" i="0" dirty="0"/>
              <a:t>merican </a:t>
            </a:r>
            <a:r>
              <a:rPr lang="en-US" altLang="zh-CN" i="0" dirty="0"/>
              <a:t>S</a:t>
            </a:r>
            <a:r>
              <a:rPr lang="en-US" i="0" dirty="0"/>
              <a:t>niper</a:t>
            </a:r>
          </a:p>
          <a:p>
            <a:r>
              <a:rPr lang="en-US" i="0" dirty="0"/>
              <a:t>Billy Boyd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 </a:t>
            </a:r>
            <a:r>
              <a:rPr lang="en-US" altLang="zh-CN" i="0" dirty="0"/>
              <a:t>T</a:t>
            </a:r>
            <a:r>
              <a:rPr lang="en-US" i="0" dirty="0"/>
              <a:t>he </a:t>
            </a:r>
            <a:r>
              <a:rPr lang="en-US" altLang="zh-CN" i="0" dirty="0"/>
              <a:t>L</a:t>
            </a:r>
            <a:r>
              <a:rPr lang="en-US" i="0" dirty="0"/>
              <a:t>ord of the </a:t>
            </a:r>
            <a:r>
              <a:rPr lang="en-US" altLang="zh-CN" i="0" dirty="0"/>
              <a:t>R</a:t>
            </a:r>
            <a:r>
              <a:rPr lang="en-US" i="0" dirty="0"/>
              <a:t>ings</a:t>
            </a:r>
          </a:p>
          <a:p>
            <a:r>
              <a:rPr lang="en-US" i="0" dirty="0"/>
              <a:t>Don </a:t>
            </a:r>
            <a:r>
              <a:rPr lang="en-US" i="0" dirty="0" err="1"/>
              <a:t>Rickles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Toy Story</a:t>
            </a:r>
          </a:p>
          <a:p>
            <a:r>
              <a:rPr lang="en-US" i="0" dirty="0"/>
              <a:t>John </a:t>
            </a:r>
            <a:r>
              <a:rPr lang="en-US" i="0" dirty="0" err="1"/>
              <a:t>Ratzenberger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Cars/ Toy Story/ Finding Nemo</a:t>
            </a:r>
          </a:p>
          <a:p>
            <a:r>
              <a:rPr lang="en-US" i="0" dirty="0"/>
              <a:t>Jess </a:t>
            </a:r>
            <a:r>
              <a:rPr lang="en-US" i="0" dirty="0" err="1"/>
              <a:t>Harnell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zh-CN" altLang="en-US" i="0" dirty="0"/>
              <a:t> </a:t>
            </a:r>
            <a:r>
              <a:rPr lang="en-US" i="0" dirty="0"/>
              <a:t>Up/ Car</a:t>
            </a:r>
          </a:p>
          <a:p>
            <a:r>
              <a:rPr lang="en-US" i="0" dirty="0"/>
              <a:t>Orlando Bloom</a:t>
            </a:r>
            <a:r>
              <a:rPr lang="zh-CN" altLang="en-US" i="0" dirty="0"/>
              <a:t> </a:t>
            </a:r>
            <a:r>
              <a:rPr lang="en-US" altLang="zh-CN" i="0" dirty="0"/>
              <a:t>--</a:t>
            </a:r>
            <a:r>
              <a:rPr lang="en-US" i="0" dirty="0"/>
              <a:t> The Lord of the Rings/ Pirates of Caribbean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13834" y="4298214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dirty="0"/>
              <a:t>Jennifer </a:t>
            </a:r>
            <a:r>
              <a:rPr lang="en-US" dirty="0" err="1"/>
              <a:t>Lawrance</a:t>
            </a:r>
            <a:r>
              <a:rPr lang="en-US" dirty="0"/>
              <a:t>  — The Hunger Games</a:t>
            </a:r>
          </a:p>
          <a:p>
            <a:r>
              <a:rPr lang="en-US" dirty="0"/>
              <a:t>Hayley Atwell —  Captain American/Avengers: Age of Ultron</a:t>
            </a:r>
          </a:p>
          <a:p>
            <a:r>
              <a:rPr lang="en-US" dirty="0"/>
              <a:t>Robert Downey Jr. — Iron Man</a:t>
            </a:r>
          </a:p>
          <a:p>
            <a:r>
              <a:rPr lang="en-US" dirty="0"/>
              <a:t>Christian Bale — The Dark Knight Rises</a:t>
            </a:r>
          </a:p>
          <a:p>
            <a:r>
              <a:rPr lang="en-US" dirty="0"/>
              <a:t>Natalie Portman — V for Vendetta</a:t>
            </a:r>
          </a:p>
          <a:p>
            <a:r>
              <a:rPr lang="en-US" dirty="0"/>
              <a:t>Julia Ormond — The Curious Case of Benjamin Button</a:t>
            </a:r>
          </a:p>
          <a:p>
            <a:r>
              <a:rPr lang="en-US" dirty="0"/>
              <a:t>Emma Stone —  Bird Man/The Amazing Spider-Man</a:t>
            </a:r>
          </a:p>
          <a:p>
            <a:r>
              <a:rPr lang="en-US" dirty="0"/>
              <a:t>Tom Cruise — Mission: Impossible/ Edge of </a:t>
            </a:r>
            <a:r>
              <a:rPr lang="en-US" dirty="0" err="1"/>
              <a:t>Tommorow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Conclusions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Genre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Animation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outstanding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genre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that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behaves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well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both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profit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IMDb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Sci-Fi,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History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Biography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also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attractive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genres.</a:t>
            </a:r>
          </a:p>
          <a:p>
            <a:pPr marL="800100" lvl="1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&amp;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Most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outstanding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actually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those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dubbing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animation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movies.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Overall,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have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stronger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influence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than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actors.</a:t>
            </a:r>
          </a:p>
          <a:p>
            <a:pPr marL="800100" lvl="1" indent="-342900">
              <a:spcBef>
                <a:spcPct val="0"/>
              </a:spcBef>
            </a:pPr>
            <a:endParaRPr lang="en-US" altLang="zh-CN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7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Program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Improvement</a:t>
            </a:r>
            <a:r>
              <a:rPr lang="en-US" b="1" dirty="0">
                <a:solidFill>
                  <a:srgbClr val="056887"/>
                </a:solidFill>
              </a:rPr>
              <a:t>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Dataset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excluding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dubbing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should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analyzed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identify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who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contribute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to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high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IMDb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Animation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movies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could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further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analyzed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by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collecting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more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variables.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>
                <a:solidFill>
                  <a:srgbClr val="056887"/>
                </a:solidFill>
              </a:rPr>
              <a:t>IMDb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score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could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be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further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analyzed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numerical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variable.</a:t>
            </a: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Resources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777046" cy="5341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Data from </a:t>
            </a:r>
            <a:r>
              <a:rPr lang="en-US" dirty="0" err="1">
                <a:solidFill>
                  <a:srgbClr val="056887"/>
                </a:solidFill>
              </a:rPr>
              <a:t>Kaggle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PowerPoint background from </a:t>
            </a:r>
            <a:r>
              <a:rPr lang="en-US" dirty="0" err="1">
                <a:solidFill>
                  <a:srgbClr val="056887"/>
                </a:solidFill>
              </a:rPr>
              <a:t>MyFreePPT.com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Background, Observations, and Procedures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IMD</a:t>
            </a:r>
            <a:r>
              <a:rPr lang="en-US" altLang="zh-CN" dirty="0">
                <a:solidFill>
                  <a:srgbClr val="056887"/>
                </a:solidFill>
              </a:rPr>
              <a:t>b</a:t>
            </a:r>
            <a:r>
              <a:rPr lang="en-US" dirty="0">
                <a:solidFill>
                  <a:srgbClr val="056887"/>
                </a:solidFill>
              </a:rPr>
              <a:t> data for 5000 movies was exported from Kaggle.com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2589 unique, post-2000 U.S. movie titles were analyzed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 goal is to analyze the relationship between </a:t>
            </a:r>
            <a:r>
              <a:rPr lang="en-US" altLang="zh-CN" dirty="0">
                <a:solidFill>
                  <a:srgbClr val="056887"/>
                </a:solidFill>
              </a:rPr>
              <a:t>gross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and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IMD</a:t>
            </a:r>
            <a:r>
              <a:rPr lang="en-US" altLang="zh-CN" dirty="0">
                <a:solidFill>
                  <a:srgbClr val="056887"/>
                </a:solidFill>
              </a:rPr>
              <a:t>b</a:t>
            </a:r>
            <a:r>
              <a:rPr lang="en-US" dirty="0">
                <a:solidFill>
                  <a:srgbClr val="056887"/>
                </a:solidFill>
              </a:rPr>
              <a:t> score </a:t>
            </a:r>
            <a:r>
              <a:rPr lang="en-US" altLang="zh-CN" dirty="0">
                <a:solidFill>
                  <a:srgbClr val="056887"/>
                </a:solidFill>
              </a:rPr>
              <a:t>with</a:t>
            </a:r>
            <a:r>
              <a:rPr lang="en-US" dirty="0">
                <a:solidFill>
                  <a:srgbClr val="056887"/>
                </a:solidFill>
              </a:rPr>
              <a:t> the other variables. </a:t>
            </a:r>
          </a:p>
        </p:txBody>
      </p:sp>
    </p:spTree>
    <p:extLst>
      <p:ext uri="{BB962C8B-B14F-4D97-AF65-F5344CB8AC3E}">
        <p14:creationId xmlns:p14="http://schemas.microsoft.com/office/powerpoint/2010/main" val="96536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Assumptions &amp; Variables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9906000" cy="53670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56887"/>
                </a:solidFill>
              </a:rPr>
              <a:t>Assumptions</a:t>
            </a:r>
          </a:p>
          <a:p>
            <a:pPr lvl="1"/>
            <a:r>
              <a:rPr lang="en-US" altLang="zh-CN" sz="2600" dirty="0">
                <a:solidFill>
                  <a:srgbClr val="056887"/>
                </a:solidFill>
              </a:rPr>
              <a:t>Gross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reflects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popularity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in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movie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market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r>
              <a:rPr lang="en-US" altLang="zh-CN" sz="2600" dirty="0">
                <a:solidFill>
                  <a:srgbClr val="056887"/>
                </a:solidFill>
              </a:rPr>
              <a:t>IMDb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score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r>
              <a:rPr lang="en-US" altLang="zh-CN" sz="2600" dirty="0">
                <a:solidFill>
                  <a:srgbClr val="056887"/>
                </a:solidFill>
              </a:rPr>
              <a:t>reflects</a:t>
            </a:r>
            <a:r>
              <a:rPr lang="zh-CN" altLang="en-US" sz="2600" dirty="0">
                <a:solidFill>
                  <a:srgbClr val="056887"/>
                </a:solidFill>
              </a:rPr>
              <a:t> 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Dependent variables: IMD</a:t>
            </a:r>
            <a:r>
              <a:rPr lang="en-US" altLang="zh-CN" dirty="0">
                <a:solidFill>
                  <a:srgbClr val="056887"/>
                </a:solidFill>
              </a:rPr>
              <a:t>b</a:t>
            </a:r>
            <a:r>
              <a:rPr lang="en-US" dirty="0">
                <a:solidFill>
                  <a:srgbClr val="056887"/>
                </a:solidFill>
              </a:rPr>
              <a:t> score and gross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A categorical dependent variable was created using IMDB score – if </a:t>
            </a:r>
            <a:r>
              <a:rPr lang="en-US" dirty="0" err="1">
                <a:solidFill>
                  <a:srgbClr val="056887"/>
                </a:solidFill>
              </a:rPr>
              <a:t>IMDB_score</a:t>
            </a:r>
            <a:r>
              <a:rPr lang="en-US" dirty="0">
                <a:solidFill>
                  <a:srgbClr val="056887"/>
                </a:solidFill>
              </a:rPr>
              <a:t> &gt;= 7, value = 1, otherwise value = 0.</a:t>
            </a:r>
          </a:p>
          <a:p>
            <a:pPr lvl="1"/>
            <a:r>
              <a:rPr lang="en-US" sz="2600" dirty="0">
                <a:solidFill>
                  <a:srgbClr val="056887"/>
                </a:solidFill>
              </a:rPr>
              <a:t>The threshold of 7 was selected because group members would be more likely to watch a movie if it had a score of 7+.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Independent variables: </a:t>
            </a:r>
            <a:r>
              <a:rPr lang="en-US" altLang="zh-CN" dirty="0">
                <a:solidFill>
                  <a:srgbClr val="056887"/>
                </a:solidFill>
              </a:rPr>
              <a:t>budget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(numerical),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duration (numerical), movie Facebook likes (numerical), actor 1-3 Facebook likes (numerical), cast Facebook likes (numerical), Director Facebook likes (numerical), number of critics (numerical), number of voters (numerical), genre (categorical), plot keywords (categorical), title year (</a:t>
            </a:r>
            <a:r>
              <a:rPr lang="en-US" altLang="zh-CN" dirty="0">
                <a:solidFill>
                  <a:srgbClr val="056887"/>
                </a:solidFill>
              </a:rPr>
              <a:t>numerical</a:t>
            </a:r>
            <a:r>
              <a:rPr lang="en-US" dirty="0">
                <a:solidFill>
                  <a:srgbClr val="056887"/>
                </a:solidFill>
              </a:rPr>
              <a:t>), actor 1-3 (categorical)</a:t>
            </a:r>
            <a:r>
              <a:rPr lang="en-US" altLang="zh-CN" dirty="0">
                <a:solidFill>
                  <a:srgbClr val="056887"/>
                </a:solidFill>
              </a:rPr>
              <a:t>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director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(categorical)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Procedure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Firstly, we separate  the original variables “Keywords”, “Genres”,  “Directors”, ”Actors” into several individual variables.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There are 23 genres, 3549 actors, 1445 directors, 5253 keywords in this dataset in total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58CE2-4F0D-40B2-B495-04455ED5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52" y="2533651"/>
            <a:ext cx="1876615" cy="2878322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7AFADE02-2E70-4C76-9AE5-1945EB21C3C3}"/>
              </a:ext>
            </a:extLst>
          </p:cNvPr>
          <p:cNvSpPr/>
          <p:nvPr/>
        </p:nvSpPr>
        <p:spPr>
          <a:xfrm>
            <a:off x="4719938" y="3429000"/>
            <a:ext cx="1217428" cy="64858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2ECD50-31FE-4085-9ECF-0145263F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66" y="2681355"/>
            <a:ext cx="5254256" cy="25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Procedure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Secondly, we do some preparatory work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For example: (1) We calculate gross and budget in million, so that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                              budget will not be over-valued in this model.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                        (2)75% of whole dataset is regarded as </a:t>
            </a:r>
            <a:r>
              <a:rPr lang="en-US" sz="2400" dirty="0" err="1">
                <a:solidFill>
                  <a:srgbClr val="056887"/>
                </a:solidFill>
              </a:rPr>
              <a:t>train_data</a:t>
            </a:r>
            <a:r>
              <a:rPr lang="en-US" sz="2400" dirty="0">
                <a:solidFill>
                  <a:srgbClr val="056887"/>
                </a:solidFill>
              </a:rPr>
              <a:t> while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                              rest of them is used as </a:t>
            </a:r>
            <a:r>
              <a:rPr lang="en-US" sz="2400" dirty="0" err="1">
                <a:solidFill>
                  <a:srgbClr val="056887"/>
                </a:solidFill>
              </a:rPr>
              <a:t>test_data</a:t>
            </a:r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Thirdly, we analyze how numerical variables influence the </a:t>
            </a:r>
            <a:r>
              <a:rPr lang="en-US" dirty="0" err="1">
                <a:solidFill>
                  <a:srgbClr val="056887"/>
                </a:solidFill>
              </a:rPr>
              <a:t>IMDb_score</a:t>
            </a:r>
            <a:r>
              <a:rPr lang="en-US" dirty="0">
                <a:solidFill>
                  <a:srgbClr val="056887"/>
                </a:solidFill>
              </a:rPr>
              <a:t> and Gross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Logistic regression, LDA, QDA and KNN methods are used to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measure the </a:t>
            </a:r>
            <a:r>
              <a:rPr lang="en-US" sz="2400" dirty="0" err="1">
                <a:solidFill>
                  <a:srgbClr val="056887"/>
                </a:solidFill>
              </a:rPr>
              <a:t>IMDb_score</a:t>
            </a:r>
            <a:r>
              <a:rPr lang="en-US" sz="2400" dirty="0">
                <a:solidFill>
                  <a:srgbClr val="056887"/>
                </a:solidFill>
              </a:rPr>
              <a:t> whether higher than 7.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Linear regression is used to measure the Gross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Procedure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Fourthly, we analyzed how genres, directors, actors and keywords impact on IMDb score and gross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Ridge regression is used to compare individual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Lasso regression is used to identify which variables have significant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 influence on IMDb score and gross</a:t>
            </a:r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Finally, we made comprehensive analysis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Data visualization is used to identify which particular genre, director or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6887"/>
                </a:solidFill>
              </a:rPr>
              <a:t>   actor is special </a:t>
            </a:r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56887"/>
                </a:solidFill>
              </a:rPr>
              <a:t>Numerical variables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r>
              <a:rPr lang="en-US" altLang="zh-CN" sz="3200" dirty="0">
                <a:solidFill>
                  <a:srgbClr val="056887"/>
                </a:solidFill>
              </a:rPr>
              <a:t>LDA model is best. The misclassification error is 0.141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Nothing related to Facebook</a:t>
            </a:r>
          </a:p>
          <a:p>
            <a:r>
              <a:rPr lang="en-US" altLang="zh-CN" sz="3200" dirty="0">
                <a:solidFill>
                  <a:srgbClr val="056887"/>
                </a:solidFill>
              </a:rPr>
              <a:t>Recent year tend to have lower IMDb score</a:t>
            </a: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3CEBE7-3B79-4D6C-8568-50B9B0A9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429" y="1598427"/>
            <a:ext cx="2865696" cy="25248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CD0423-1633-4FB6-B153-1AFA460DA6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32"/>
          <a:stretch/>
        </p:blipFill>
        <p:spPr>
          <a:xfrm>
            <a:off x="7175647" y="1917208"/>
            <a:ext cx="4178153" cy="18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56887"/>
                </a:solidFill>
              </a:rPr>
              <a:t>Analysis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into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8410353" cy="47336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056887"/>
                </a:solidFill>
              </a:rPr>
              <a:t>Directors and Actors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mr-IN" altLang="zh-CN" dirty="0">
                <a:solidFill>
                  <a:srgbClr val="056887"/>
                </a:solidFill>
              </a:rPr>
              <a:t>–</a:t>
            </a:r>
            <a:r>
              <a:rPr lang="en-US" altLang="zh-CN" dirty="0">
                <a:solidFill>
                  <a:srgbClr val="056887"/>
                </a:solidFill>
              </a:rPr>
              <a:t>Top 20 Score identified by Ridge model</a:t>
            </a:r>
            <a:endParaRPr lang="en-US" altLang="zh-CN" sz="3200" dirty="0">
              <a:solidFill>
                <a:srgbClr val="056887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06260" y="1558703"/>
            <a:ext cx="2779727" cy="4406162"/>
            <a:chOff x="2514600" y="1606550"/>
            <a:chExt cx="3581400" cy="5676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1606550"/>
              <a:ext cx="3581400" cy="3035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705"/>
            <a:stretch/>
          </p:blipFill>
          <p:spPr>
            <a:xfrm>
              <a:off x="2514600" y="4641850"/>
              <a:ext cx="3581400" cy="26416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987" y="1535296"/>
            <a:ext cx="2361777" cy="4406162"/>
          </a:xfrm>
          <a:prstGeom prst="rect">
            <a:avLst/>
          </a:prstGeom>
        </p:spPr>
      </p:pic>
      <p:grpSp>
        <p:nvGrpSpPr>
          <p:cNvPr id="12" name="Group 6">
            <a:extLst>
              <a:ext uri="{FF2B5EF4-FFF2-40B4-BE49-F238E27FC236}">
                <a16:creationId xmlns:a16="http://schemas.microsoft.com/office/drawing/2014/main" id="{AA4055C7-2060-4235-B00E-6564F785A5CE}"/>
              </a:ext>
            </a:extLst>
          </p:cNvPr>
          <p:cNvGrpSpPr/>
          <p:nvPr/>
        </p:nvGrpSpPr>
        <p:grpSpPr>
          <a:xfrm>
            <a:off x="640305" y="1558704"/>
            <a:ext cx="2908520" cy="4406162"/>
            <a:chOff x="2443018" y="1606550"/>
            <a:chExt cx="3759200" cy="5694870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3076C321-0DC1-49BE-BE9E-FA505EB13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7D88EEED-7C12-49D8-8C7F-68C59177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16" name="Picture 7">
            <a:extLst>
              <a:ext uri="{FF2B5EF4-FFF2-40B4-BE49-F238E27FC236}">
                <a16:creationId xmlns:a16="http://schemas.microsoft.com/office/drawing/2014/main" id="{C88DAD36-C081-4EDE-9376-2FB90EC97A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4" r="2423"/>
          <a:stretch/>
        </p:blipFill>
        <p:spPr>
          <a:xfrm>
            <a:off x="3548825" y="1558703"/>
            <a:ext cx="2857710" cy="44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1624</Words>
  <Application>Microsoft Office PowerPoint</Application>
  <PresentationFormat>宽屏</PresentationFormat>
  <Paragraphs>175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DengXian</vt:lpstr>
      <vt:lpstr>Arial</vt:lpstr>
      <vt:lpstr>Calibri</vt:lpstr>
      <vt:lpstr>Calibri Light</vt:lpstr>
      <vt:lpstr>Mangal</vt:lpstr>
      <vt:lpstr>Office Theme</vt:lpstr>
      <vt:lpstr>DSO 530 Final Project</vt:lpstr>
      <vt:lpstr>PowerPoint 演示文稿</vt:lpstr>
      <vt:lpstr>Background, Observations, and Procedures</vt:lpstr>
      <vt:lpstr>Assumptions &amp; Variables</vt:lpstr>
      <vt:lpstr>Procedure</vt:lpstr>
      <vt:lpstr>Procedure</vt:lpstr>
      <vt:lpstr>Procedure</vt:lpstr>
      <vt:lpstr>Analysis into IMDb Score</vt:lpstr>
      <vt:lpstr>Analysis into IMDb Score</vt:lpstr>
      <vt:lpstr>Analysis into IMDb Score</vt:lpstr>
      <vt:lpstr>Analysis into IMDb Score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Conclusions</vt:lpstr>
      <vt:lpstr>Conclusions</vt:lpstr>
      <vt:lpstr>Conclusions</vt:lpstr>
      <vt:lpstr>Conclusions</vt:lpstr>
      <vt:lpstr>Program Improvements</vt:lpstr>
      <vt:lpstr>Resources</vt:lpstr>
    </vt:vector>
  </TitlesOfParts>
  <Company>Aerospace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Anastasiya Martynova</dc:creator>
  <cp:lastModifiedBy>盛卓群</cp:lastModifiedBy>
  <cp:revision>266</cp:revision>
  <dcterms:created xsi:type="dcterms:W3CDTF">2017-09-04T23:00:13Z</dcterms:created>
  <dcterms:modified xsi:type="dcterms:W3CDTF">2017-11-28T22:09:18Z</dcterms:modified>
</cp:coreProperties>
</file>