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306" r:id="rId3"/>
    <p:sldId id="275" r:id="rId4"/>
    <p:sldId id="269" r:id="rId5"/>
    <p:sldId id="307" r:id="rId6"/>
    <p:sldId id="321" r:id="rId7"/>
    <p:sldId id="322" r:id="rId8"/>
    <p:sldId id="319" r:id="rId9"/>
    <p:sldId id="320" r:id="rId10"/>
    <p:sldId id="317" r:id="rId11"/>
    <p:sldId id="318" r:id="rId12"/>
    <p:sldId id="308" r:id="rId13"/>
    <p:sldId id="309" r:id="rId14"/>
    <p:sldId id="311" r:id="rId15"/>
    <p:sldId id="312" r:id="rId16"/>
    <p:sldId id="314" r:id="rId17"/>
    <p:sldId id="316" r:id="rId18"/>
    <p:sldId id="313" r:id="rId19"/>
    <p:sldId id="315" r:id="rId20"/>
    <p:sldId id="310" r:id="rId21"/>
    <p:sldId id="283" r:id="rId22"/>
    <p:sldId id="304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87"/>
    <a:srgbClr val="9A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 autoAdjust="0"/>
    <p:restoredTop sz="95859"/>
  </p:normalViewPr>
  <p:slideViewPr>
    <p:cSldViewPr snapToGrid="0">
      <p:cViewPr>
        <p:scale>
          <a:sx n="115" d="100"/>
          <a:sy n="115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8C07-0365-3D4F-87F9-091C0F7A7BA0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FAF7-1195-1842-80BA-15206D7C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4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9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38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39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56887"/>
                </a:solidFill>
              </a:rPr>
              <a:t>We assume that gross has relationship with both production and marketing process, thus gross is probably affected by factors including 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 and popularity of director and cast (which is reflected by Facebook likes). Additionally, gross is also affected by word-of-mouth marketing online, which could be reflected through IMDb score, number of voted users and number of critics for reviews.</a:t>
            </a:r>
            <a:endParaRPr lang="en-US" dirty="0" smtClean="0">
              <a:solidFill>
                <a:srgbClr val="056887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BFAF7-1195-1842-80BA-15206D7CD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0AD-D920-438C-ADA9-2E79635E500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0293-3F9A-472B-816D-55A227708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77" y="1954"/>
            <a:ext cx="122056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9169" y="429358"/>
            <a:ext cx="6822831" cy="18935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DSO </a:t>
            </a:r>
            <a:r>
              <a:rPr lang="en-US" b="1" dirty="0" smtClean="0">
                <a:solidFill>
                  <a:schemeClr val="bg1"/>
                </a:solidFill>
              </a:rPr>
              <a:t>5</a:t>
            </a:r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0 </a:t>
            </a:r>
            <a:r>
              <a:rPr lang="en-US" altLang="zh-CN" b="1" dirty="0" smtClean="0">
                <a:solidFill>
                  <a:schemeClr val="bg1"/>
                </a:solidFill>
              </a:rPr>
              <a:t>Final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Project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6678" y="3024786"/>
            <a:ext cx="2872156" cy="812335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056887"/>
                </a:solidFill>
              </a:rPr>
              <a:t>Zhuoqun</a:t>
            </a:r>
            <a:r>
              <a:rPr lang="en-US" sz="20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2000" b="1" dirty="0" smtClean="0">
                <a:solidFill>
                  <a:srgbClr val="056887"/>
                </a:solidFill>
              </a:rPr>
              <a:t>SHENG</a:t>
            </a:r>
            <a:endParaRPr lang="en-US" sz="2000" b="1" dirty="0">
              <a:solidFill>
                <a:srgbClr val="056887"/>
              </a:solidFill>
            </a:endParaRPr>
          </a:p>
          <a:p>
            <a:r>
              <a:rPr lang="en-US" sz="2000" b="1" dirty="0">
                <a:solidFill>
                  <a:srgbClr val="056887"/>
                </a:solidFill>
              </a:rPr>
              <a:t>He </a:t>
            </a:r>
            <a:r>
              <a:rPr lang="en-US" altLang="zh-CN" sz="2000" b="1" dirty="0" smtClean="0">
                <a:solidFill>
                  <a:srgbClr val="056887"/>
                </a:solidFill>
              </a:rPr>
              <a:t>YOU</a:t>
            </a:r>
          </a:p>
          <a:p>
            <a:endParaRPr lang="en-US" sz="20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43018" y="1606550"/>
            <a:ext cx="3198730" cy="4845805"/>
            <a:chOff x="2443018" y="1606550"/>
            <a:chExt cx="3759200" cy="5694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018" y="1606550"/>
              <a:ext cx="3759200" cy="3035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3018" y="4641850"/>
              <a:ext cx="3759200" cy="265957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994" r="2423"/>
          <a:stretch/>
        </p:blipFill>
        <p:spPr>
          <a:xfrm>
            <a:off x="5641748" y="1606550"/>
            <a:ext cx="3154359" cy="48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Linear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Regression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Analysis</a:t>
            </a:r>
          </a:p>
          <a:p>
            <a:r>
              <a:rPr lang="en-US" altLang="zh-CN" dirty="0" smtClean="0">
                <a:solidFill>
                  <a:srgbClr val="056887"/>
                </a:solidFill>
              </a:rPr>
              <a:t>Variables: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56887"/>
                </a:solidFill>
              </a:rPr>
              <a:t>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title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year,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>
                <a:solidFill>
                  <a:srgbClr val="056887"/>
                </a:solidFill>
              </a:rPr>
              <a:t>F</a:t>
            </a:r>
            <a:r>
              <a:rPr lang="en-US" altLang="zh-CN" dirty="0" smtClean="0">
                <a:solidFill>
                  <a:srgbClr val="056887"/>
                </a:solidFill>
              </a:rPr>
              <a:t>acebook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likes,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err="1" smtClean="0">
                <a:solidFill>
                  <a:srgbClr val="056887"/>
                </a:solidFill>
              </a:rPr>
              <a:t>imdb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1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Facebook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likes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smtClean="0">
                <a:solidFill>
                  <a:srgbClr val="056887"/>
                </a:solidFill>
              </a:rPr>
              <a:t>actor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2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Facebook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likes,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3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Facebook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likes,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cast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total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Facebook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likes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smtClean="0">
                <a:solidFill>
                  <a:srgbClr val="056887"/>
                </a:solidFill>
              </a:rPr>
              <a:t>movie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Facebook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likes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smtClean="0">
                <a:solidFill>
                  <a:srgbClr val="056887"/>
                </a:solidFill>
              </a:rPr>
              <a:t>number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of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voted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users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smtClean="0">
                <a:solidFill>
                  <a:srgbClr val="056887"/>
                </a:solidFill>
              </a:rPr>
              <a:t>number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of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critic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for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reviews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smtClean="0">
                <a:solidFill>
                  <a:srgbClr val="056887"/>
                </a:solidFill>
              </a:rPr>
              <a:t>face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number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in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poster.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87" y="3639923"/>
            <a:ext cx="6438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Ridge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Lasso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Model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Analysis</a:t>
            </a:r>
          </a:p>
          <a:p>
            <a:endParaRPr lang="en-US" altLang="zh-CN" dirty="0" smtClean="0">
              <a:solidFill>
                <a:srgbClr val="056887"/>
              </a:solidFill>
            </a:endParaRPr>
          </a:p>
          <a:p>
            <a:r>
              <a:rPr lang="en-US" altLang="zh-CN" dirty="0" smtClean="0">
                <a:solidFill>
                  <a:srgbClr val="056887"/>
                </a:solidFill>
              </a:rPr>
              <a:t>Variables: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56887"/>
                </a:solidFill>
              </a:rPr>
              <a:t>Genres,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Keywords,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3782" y="1586345"/>
            <a:ext cx="3732110" cy="5077691"/>
            <a:chOff x="2433782" y="1586345"/>
            <a:chExt cx="3731491" cy="50768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782" y="1586345"/>
              <a:ext cx="3731491" cy="27303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3782" y="4316704"/>
              <a:ext cx="3731491" cy="2346490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155" t="1" b="680"/>
          <a:stretch/>
        </p:blipFill>
        <p:spPr>
          <a:xfrm>
            <a:off x="6165892" y="1586345"/>
            <a:ext cx="3334988" cy="50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92218" y="1572491"/>
            <a:ext cx="3701679" cy="5077691"/>
            <a:chOff x="2392218" y="1572491"/>
            <a:chExt cx="3853180" cy="528550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2218" y="1572491"/>
              <a:ext cx="3853180" cy="28194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1045"/>
            <a:stretch/>
          </p:blipFill>
          <p:spPr>
            <a:xfrm>
              <a:off x="2392218" y="4391891"/>
              <a:ext cx="3853180" cy="2466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2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3097" y="1600218"/>
            <a:ext cx="3544806" cy="4955236"/>
            <a:chOff x="2293097" y="1600218"/>
            <a:chExt cx="3544806" cy="49552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97" y="1600218"/>
              <a:ext cx="3544806" cy="265042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915"/>
            <a:stretch/>
          </p:blipFill>
          <p:spPr>
            <a:xfrm>
              <a:off x="2293097" y="4243150"/>
              <a:ext cx="3544806" cy="23123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03" y="1589066"/>
            <a:ext cx="6154312" cy="49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Actors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98568" y="1579995"/>
            <a:ext cx="3697432" cy="5039074"/>
            <a:chOff x="2398568" y="1579995"/>
            <a:chExt cx="3425453" cy="46684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8568" y="1579995"/>
              <a:ext cx="3420542" cy="2520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8568" y="4100945"/>
              <a:ext cx="3425453" cy="2147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0384" y="1152896"/>
            <a:ext cx="9376611" cy="53670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56887"/>
                </a:solidFill>
              </a:rPr>
              <a:t>Background, Observations, and </a:t>
            </a:r>
            <a:r>
              <a:rPr lang="en-US" sz="3200" b="1" dirty="0" smtClean="0">
                <a:solidFill>
                  <a:srgbClr val="056887"/>
                </a:solidFill>
              </a:rPr>
              <a:t>Procedures</a:t>
            </a:r>
          </a:p>
          <a:p>
            <a:endParaRPr lang="en-US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Assumptions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and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Variables</a:t>
            </a:r>
            <a:endParaRPr lang="en-US" sz="3200" b="1" dirty="0" smtClean="0">
              <a:solidFill>
                <a:srgbClr val="056887"/>
              </a:solidFill>
            </a:endParaRPr>
          </a:p>
          <a:p>
            <a:endParaRPr lang="en-US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into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IMDb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S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core</a:t>
            </a:r>
          </a:p>
          <a:p>
            <a:endParaRPr lang="en-US" altLang="zh-CN" sz="1600" b="1" dirty="0" smtClean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into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>
                <a:solidFill>
                  <a:srgbClr val="056887"/>
                </a:solidFill>
              </a:rPr>
              <a:t>G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ross</a:t>
            </a:r>
            <a:endParaRPr lang="en-US" sz="3200" b="1" dirty="0">
              <a:solidFill>
                <a:srgbClr val="056887"/>
              </a:solidFill>
            </a:endParaRPr>
          </a:p>
          <a:p>
            <a:endParaRPr lang="en-US" sz="1600" dirty="0">
              <a:solidFill>
                <a:srgbClr val="056887"/>
              </a:solidFill>
            </a:endParaRPr>
          </a:p>
          <a:p>
            <a:r>
              <a:rPr lang="en-US" altLang="zh-CN" sz="3200" b="1" dirty="0" smtClean="0">
                <a:solidFill>
                  <a:srgbClr val="056887"/>
                </a:solidFill>
              </a:rPr>
              <a:t>Conclusions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and</a:t>
            </a:r>
            <a:r>
              <a:rPr lang="zh-CN" altLang="en-US" sz="3200" b="1" dirty="0" smtClean="0">
                <a:solidFill>
                  <a:srgbClr val="056887"/>
                </a:solidFill>
              </a:rPr>
              <a:t> </a:t>
            </a:r>
            <a:r>
              <a:rPr lang="en-US" altLang="zh-CN" sz="3200" b="1" dirty="0" smtClean="0">
                <a:solidFill>
                  <a:srgbClr val="056887"/>
                </a:solidFill>
              </a:rPr>
              <a:t>Recommendations</a:t>
            </a:r>
            <a:endParaRPr lang="en-US" sz="3200" b="1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Gross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Linear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Regression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Analysis</a:t>
            </a:r>
          </a:p>
          <a:p>
            <a:r>
              <a:rPr lang="en-US" altLang="zh-CN" dirty="0" smtClean="0">
                <a:solidFill>
                  <a:srgbClr val="056887"/>
                </a:solidFill>
              </a:rPr>
              <a:t>Variables: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endParaRPr lang="en-US" altLang="zh-CN" dirty="0" smtClean="0">
              <a:solidFill>
                <a:srgbClr val="056887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56887"/>
                </a:solidFill>
              </a:rPr>
              <a:t>budget,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duration,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err="1" smtClean="0">
                <a:solidFill>
                  <a:srgbClr val="056887"/>
                </a:solidFill>
              </a:rPr>
              <a:t>title_year</a:t>
            </a:r>
            <a:r>
              <a:rPr lang="en-US" altLang="zh-CN" dirty="0" smtClean="0">
                <a:solidFill>
                  <a:srgbClr val="056887"/>
                </a:solidFill>
              </a:rPr>
              <a:t>,</a:t>
            </a:r>
            <a:r>
              <a:rPr lang="zh-CN" altLang="en-US" dirty="0">
                <a:solidFill>
                  <a:srgbClr val="056887"/>
                </a:solidFill>
              </a:rPr>
              <a:t> </a:t>
            </a:r>
            <a:r>
              <a:rPr lang="en-US" altLang="zh-CN" dirty="0" err="1" smtClean="0">
                <a:solidFill>
                  <a:srgbClr val="056887"/>
                </a:solidFill>
              </a:rPr>
              <a:t>director_facebook_likes</a:t>
            </a:r>
            <a:r>
              <a:rPr lang="en-US" altLang="zh-CN" dirty="0" smtClean="0">
                <a:solidFill>
                  <a:srgbClr val="056887"/>
                </a:solidFill>
              </a:rPr>
              <a:t>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err="1" smtClean="0">
                <a:solidFill>
                  <a:srgbClr val="056887"/>
                </a:solidFill>
              </a:rPr>
              <a:t>imdb_score</a:t>
            </a:r>
            <a:r>
              <a:rPr lang="en-US" altLang="zh-CN" dirty="0" smtClean="0">
                <a:solidFill>
                  <a:srgbClr val="056887"/>
                </a:solidFill>
              </a:rPr>
              <a:t>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actor_1_facebook_likes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smtClean="0">
                <a:solidFill>
                  <a:srgbClr val="056887"/>
                </a:solidFill>
              </a:rPr>
              <a:t>actor_2_facebook_likes,actor_3_facebook_likes,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err="1" smtClean="0">
                <a:solidFill>
                  <a:srgbClr val="056887"/>
                </a:solidFill>
              </a:rPr>
              <a:t>cast_total_facebook_likes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err="1">
                <a:solidFill>
                  <a:srgbClr val="056887"/>
                </a:solidFill>
              </a:rPr>
              <a:t>movie_facebook_likes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err="1">
                <a:solidFill>
                  <a:srgbClr val="056887"/>
                </a:solidFill>
              </a:rPr>
              <a:t>num_voted_users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err="1">
                <a:solidFill>
                  <a:srgbClr val="056887"/>
                </a:solidFill>
              </a:rPr>
              <a:t>num_critic_for_reviews</a:t>
            </a:r>
            <a:r>
              <a:rPr lang="en-US" altLang="zh-CN" dirty="0">
                <a:solidFill>
                  <a:srgbClr val="056887"/>
                </a:solidFill>
              </a:rPr>
              <a:t>, </a:t>
            </a:r>
            <a:r>
              <a:rPr lang="en-US" altLang="zh-CN" dirty="0" err="1" smtClean="0">
                <a:solidFill>
                  <a:srgbClr val="056887"/>
                </a:solidFill>
              </a:rPr>
              <a:t>facenumber_in_poster</a:t>
            </a:r>
            <a:endParaRPr lang="en-US" altLang="zh-CN" dirty="0" smtClean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Conclusions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1021" y="1121833"/>
            <a:ext cx="9582313" cy="534162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7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Recommendations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370646" cy="534162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zh-CN" dirty="0" smtClean="0">
                <a:solidFill>
                  <a:srgbClr val="056887"/>
                </a:solidFill>
              </a:rPr>
              <a:t>.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Resources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14954" y="1320800"/>
            <a:ext cx="9777046" cy="5341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56887"/>
                </a:solidFill>
              </a:rPr>
              <a:t>Data from </a:t>
            </a:r>
            <a:r>
              <a:rPr lang="en-US" dirty="0" err="1">
                <a:solidFill>
                  <a:srgbClr val="056887"/>
                </a:solidFill>
              </a:rPr>
              <a:t>Kaggle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PowerPoint background from </a:t>
            </a:r>
            <a:r>
              <a:rPr lang="en-US" dirty="0" err="1">
                <a:solidFill>
                  <a:srgbClr val="056887"/>
                </a:solidFill>
              </a:rPr>
              <a:t>MyFreePPT.com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56887"/>
                </a:solidFill>
              </a:rPr>
              <a:t>Background, Observations, and Procedures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data for 5000 movies was exported from Kaggle.com</a:t>
            </a:r>
          </a:p>
          <a:p>
            <a:pPr lvl="1"/>
            <a:r>
              <a:rPr lang="en-US" dirty="0">
                <a:solidFill>
                  <a:srgbClr val="056887"/>
                </a:solidFill>
              </a:rPr>
              <a:t>2589 unique, post-2000 U.S. movie titles were analyzed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The </a:t>
            </a:r>
            <a:r>
              <a:rPr lang="en-US" dirty="0" smtClean="0">
                <a:solidFill>
                  <a:srgbClr val="056887"/>
                </a:solidFill>
              </a:rPr>
              <a:t>goal </a:t>
            </a:r>
            <a:r>
              <a:rPr lang="en-US" dirty="0">
                <a:solidFill>
                  <a:srgbClr val="056887"/>
                </a:solidFill>
              </a:rPr>
              <a:t>is to analyze the relationship between </a:t>
            </a:r>
            <a:r>
              <a:rPr lang="en-US" altLang="zh-CN" dirty="0" smtClean="0">
                <a:solidFill>
                  <a:srgbClr val="056887"/>
                </a:solidFill>
              </a:rPr>
              <a:t>gross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and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dirty="0" smtClean="0">
                <a:solidFill>
                  <a:srgbClr val="056887"/>
                </a:solidFill>
              </a:rPr>
              <a:t>IMD</a:t>
            </a:r>
            <a:r>
              <a:rPr lang="en-US" altLang="zh-CN" dirty="0" smtClean="0">
                <a:solidFill>
                  <a:srgbClr val="056887"/>
                </a:solidFill>
              </a:rPr>
              <a:t>b</a:t>
            </a:r>
            <a:r>
              <a:rPr 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score and the other variables. </a:t>
            </a: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.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56887"/>
                </a:solidFill>
              </a:rPr>
              <a:t>Assumptions &amp; Variables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9906000" cy="536702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56887"/>
                </a:solidFill>
              </a:rPr>
              <a:t>Assumptions</a:t>
            </a:r>
          </a:p>
          <a:p>
            <a:pPr lvl="1"/>
            <a:r>
              <a:rPr lang="en-US" altLang="zh-CN" sz="2600" dirty="0" smtClean="0">
                <a:solidFill>
                  <a:srgbClr val="056887"/>
                </a:solidFill>
              </a:rPr>
              <a:t>Gross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reflects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popularity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in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movie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market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56887"/>
                </a:solidFill>
              </a:rPr>
              <a:t>IMDb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score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r>
              <a:rPr lang="en-US" altLang="zh-CN" sz="2600" dirty="0" smtClean="0">
                <a:solidFill>
                  <a:srgbClr val="056887"/>
                </a:solidFill>
              </a:rPr>
              <a:t>reflects</a:t>
            </a:r>
            <a:r>
              <a:rPr lang="zh-CN" altLang="en-US" sz="2600" dirty="0" smtClean="0">
                <a:solidFill>
                  <a:srgbClr val="056887"/>
                </a:solidFill>
              </a:rPr>
              <a:t> </a:t>
            </a:r>
            <a:endParaRPr lang="en-US" sz="2600" dirty="0">
              <a:solidFill>
                <a:srgbClr val="056887"/>
              </a:solidFill>
            </a:endParaRPr>
          </a:p>
          <a:p>
            <a:pPr lvl="1"/>
            <a:endParaRPr lang="en-US" dirty="0">
              <a:solidFill>
                <a:srgbClr val="056887"/>
              </a:solidFill>
            </a:endParaRPr>
          </a:p>
          <a:p>
            <a:r>
              <a:rPr lang="en-US" dirty="0">
                <a:solidFill>
                  <a:srgbClr val="056887"/>
                </a:solidFill>
              </a:rPr>
              <a:t>Dependent variables: IMDB score (numerical) and, subsequently, gross (numerical)</a:t>
            </a:r>
          </a:p>
          <a:p>
            <a:endParaRPr lang="en-US" dirty="0" smtClean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A </a:t>
            </a:r>
            <a:r>
              <a:rPr lang="en-US" dirty="0">
                <a:solidFill>
                  <a:srgbClr val="056887"/>
                </a:solidFill>
              </a:rPr>
              <a:t>categorical dependent variable was created using IMDB score – if </a:t>
            </a:r>
            <a:r>
              <a:rPr lang="en-US" dirty="0" err="1">
                <a:solidFill>
                  <a:srgbClr val="056887"/>
                </a:solidFill>
              </a:rPr>
              <a:t>IMDB_score</a:t>
            </a:r>
            <a:r>
              <a:rPr lang="en-US" dirty="0">
                <a:solidFill>
                  <a:srgbClr val="056887"/>
                </a:solidFill>
              </a:rPr>
              <a:t> &gt;= 7, value = 1, otherwise value = 0.</a:t>
            </a:r>
          </a:p>
          <a:p>
            <a:pPr lvl="1"/>
            <a:r>
              <a:rPr lang="en-US" sz="2600" dirty="0">
                <a:solidFill>
                  <a:srgbClr val="056887"/>
                </a:solidFill>
              </a:rPr>
              <a:t>The threshold of 7 was selected because group members would be more likely to watch a movie if it had a score of 7+.</a:t>
            </a:r>
          </a:p>
          <a:p>
            <a:endParaRPr lang="en-US" dirty="0" smtClean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Independent </a:t>
            </a:r>
            <a:r>
              <a:rPr lang="en-US" dirty="0">
                <a:solidFill>
                  <a:srgbClr val="056887"/>
                </a:solidFill>
              </a:rPr>
              <a:t>variables: </a:t>
            </a:r>
            <a:r>
              <a:rPr lang="en-US" altLang="zh-CN" dirty="0" smtClean="0">
                <a:solidFill>
                  <a:srgbClr val="056887"/>
                </a:solidFill>
              </a:rPr>
              <a:t>budget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(numerical),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dirty="0">
                <a:solidFill>
                  <a:srgbClr val="056887"/>
                </a:solidFill>
              </a:rPr>
              <a:t>duration (numerical), movie </a:t>
            </a:r>
            <a:r>
              <a:rPr lang="en-US" dirty="0">
                <a:solidFill>
                  <a:srgbClr val="056887"/>
                </a:solidFill>
              </a:rPr>
              <a:t>Facebook likes (numerical), </a:t>
            </a:r>
            <a:r>
              <a:rPr lang="en-US" dirty="0">
                <a:solidFill>
                  <a:srgbClr val="056887"/>
                </a:solidFill>
              </a:rPr>
              <a:t>actor 1-3 Facebook likes (numerical), cast </a:t>
            </a:r>
            <a:r>
              <a:rPr lang="en-US" dirty="0">
                <a:solidFill>
                  <a:srgbClr val="056887"/>
                </a:solidFill>
              </a:rPr>
              <a:t>Facebook likes (numerical), Director Facebook likes (numerical), number of critics (numerical), number of voters (numerical), </a:t>
            </a:r>
            <a:r>
              <a:rPr lang="en-US" dirty="0" smtClean="0">
                <a:solidFill>
                  <a:srgbClr val="056887"/>
                </a:solidFill>
              </a:rPr>
              <a:t>genre </a:t>
            </a:r>
            <a:r>
              <a:rPr lang="en-US" dirty="0">
                <a:solidFill>
                  <a:srgbClr val="056887"/>
                </a:solidFill>
              </a:rPr>
              <a:t>(categorical), plot </a:t>
            </a:r>
            <a:r>
              <a:rPr lang="en-US" dirty="0" smtClean="0">
                <a:solidFill>
                  <a:srgbClr val="056887"/>
                </a:solidFill>
              </a:rPr>
              <a:t>keywords </a:t>
            </a:r>
            <a:r>
              <a:rPr lang="en-US" dirty="0">
                <a:solidFill>
                  <a:srgbClr val="056887"/>
                </a:solidFill>
              </a:rPr>
              <a:t>(categorical), </a:t>
            </a:r>
            <a:r>
              <a:rPr lang="en-US" dirty="0" smtClean="0">
                <a:solidFill>
                  <a:srgbClr val="056887"/>
                </a:solidFill>
              </a:rPr>
              <a:t>title </a:t>
            </a:r>
            <a:r>
              <a:rPr lang="en-US" dirty="0">
                <a:solidFill>
                  <a:srgbClr val="056887"/>
                </a:solidFill>
              </a:rPr>
              <a:t>year </a:t>
            </a:r>
            <a:r>
              <a:rPr lang="en-US" dirty="0" smtClean="0">
                <a:solidFill>
                  <a:srgbClr val="056887"/>
                </a:solidFill>
              </a:rPr>
              <a:t>(</a:t>
            </a:r>
            <a:r>
              <a:rPr lang="en-US" altLang="zh-CN" dirty="0" smtClean="0">
                <a:solidFill>
                  <a:srgbClr val="056887"/>
                </a:solidFill>
              </a:rPr>
              <a:t>numerical</a:t>
            </a:r>
            <a:r>
              <a:rPr lang="en-US" dirty="0" smtClean="0">
                <a:solidFill>
                  <a:srgbClr val="056887"/>
                </a:solidFill>
              </a:rPr>
              <a:t>), </a:t>
            </a:r>
            <a:r>
              <a:rPr lang="en-US" dirty="0">
                <a:solidFill>
                  <a:srgbClr val="056887"/>
                </a:solidFill>
              </a:rPr>
              <a:t>actor 1-3 (categorical</a:t>
            </a:r>
            <a:r>
              <a:rPr lang="en-US" dirty="0" smtClean="0">
                <a:solidFill>
                  <a:srgbClr val="056887"/>
                </a:solidFill>
              </a:rPr>
              <a:t>)</a:t>
            </a:r>
            <a:r>
              <a:rPr lang="en-US" altLang="zh-CN" dirty="0" smtClean="0">
                <a:solidFill>
                  <a:srgbClr val="056887"/>
                </a:solidFill>
              </a:rPr>
              <a:t>,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director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(categorical)</a:t>
            </a:r>
            <a:endParaRPr lang="en-US" dirty="0" smtClean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295400"/>
            <a:ext cx="9376611" cy="53670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56887"/>
                </a:solidFill>
              </a:rPr>
              <a:t>. </a:t>
            </a:r>
            <a:endParaRPr lang="en-US" dirty="0">
              <a:solidFill>
                <a:srgbClr val="056887"/>
              </a:solidFill>
            </a:endParaRPr>
          </a:p>
          <a:p>
            <a:endParaRPr lang="en-US" dirty="0">
              <a:solidFill>
                <a:srgbClr val="056887"/>
              </a:solidFill>
            </a:endParaRPr>
          </a:p>
          <a:p>
            <a:r>
              <a:rPr lang="en-US" dirty="0" smtClean="0">
                <a:solidFill>
                  <a:srgbClr val="056887"/>
                </a:solidFill>
              </a:rPr>
              <a:t>.</a:t>
            </a:r>
            <a:endParaRPr lang="en-US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Genres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IMDb</a:t>
            </a:r>
            <a:r>
              <a:rPr lang="zh-CN" altLang="en-US" b="1" dirty="0">
                <a:solidFill>
                  <a:srgbClr val="056887"/>
                </a:solidFill>
              </a:rPr>
              <a:t> </a:t>
            </a:r>
            <a:r>
              <a:rPr lang="en-US" altLang="zh-CN" b="1" dirty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Keywords</a:t>
            </a:r>
          </a:p>
          <a:p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Highest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4600" y="1606550"/>
            <a:ext cx="3181889" cy="5043632"/>
            <a:chOff x="2514600" y="1606550"/>
            <a:chExt cx="3581400" cy="5676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1606550"/>
              <a:ext cx="3581400" cy="30353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705"/>
            <a:stretch/>
          </p:blipFill>
          <p:spPr>
            <a:xfrm>
              <a:off x="2514600" y="4641850"/>
              <a:ext cx="3581400" cy="26416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489" y="1606550"/>
            <a:ext cx="2703472" cy="50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56887"/>
                </a:solidFill>
              </a:rPr>
              <a:t>Analysis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into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IMDb</a:t>
            </a:r>
            <a:r>
              <a:rPr lang="zh-CN" altLang="en-US" b="1" dirty="0" smtClean="0">
                <a:solidFill>
                  <a:srgbClr val="056887"/>
                </a:solidFill>
              </a:rPr>
              <a:t> </a:t>
            </a:r>
            <a:r>
              <a:rPr lang="en-US" altLang="zh-CN" b="1" dirty="0" smtClean="0">
                <a:solidFill>
                  <a:srgbClr val="056887"/>
                </a:solidFill>
              </a:rPr>
              <a:t>Score</a:t>
            </a:r>
            <a:endParaRPr lang="en-US" b="1" dirty="0">
              <a:solidFill>
                <a:srgbClr val="056887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5999" y="1085335"/>
            <a:ext cx="9906001" cy="53670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56887"/>
                </a:solidFill>
              </a:rPr>
              <a:t>Directors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mr-IN" altLang="zh-CN" dirty="0" smtClean="0">
                <a:solidFill>
                  <a:srgbClr val="056887"/>
                </a:solidFill>
              </a:rPr>
              <a:t>–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Lowest</a:t>
            </a:r>
            <a:r>
              <a:rPr lang="zh-CN" altLang="en-US" dirty="0" smtClean="0">
                <a:solidFill>
                  <a:srgbClr val="056887"/>
                </a:solidFill>
              </a:rPr>
              <a:t> </a:t>
            </a:r>
            <a:r>
              <a:rPr lang="en-US" altLang="zh-CN" dirty="0" smtClean="0">
                <a:solidFill>
                  <a:srgbClr val="056887"/>
                </a:solidFill>
              </a:rPr>
              <a:t>Score</a:t>
            </a:r>
            <a:endParaRPr lang="en-US" altLang="zh-CN" sz="3200" dirty="0" smtClean="0">
              <a:solidFill>
                <a:srgbClr val="056887"/>
              </a:solidFill>
            </a:endParaRPr>
          </a:p>
          <a:p>
            <a:endParaRPr lang="en-US" altLang="zh-CN" sz="3200" dirty="0">
              <a:solidFill>
                <a:srgbClr val="056887"/>
              </a:solidFill>
            </a:endParaRPr>
          </a:p>
          <a:p>
            <a:pPr lvl="1"/>
            <a:endParaRPr lang="en-US" altLang="zh-CN" dirty="0">
              <a:solidFill>
                <a:srgbClr val="056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1460</Words>
  <Application>Microsoft Macintosh PowerPoint</Application>
  <PresentationFormat>Widescreen</PresentationFormat>
  <Paragraphs>111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DengXian</vt:lpstr>
      <vt:lpstr>Mangal</vt:lpstr>
      <vt:lpstr>宋体</vt:lpstr>
      <vt:lpstr>Arial</vt:lpstr>
      <vt:lpstr>Office Theme</vt:lpstr>
      <vt:lpstr>DSO 530 Final Project</vt:lpstr>
      <vt:lpstr>PowerPoint Presentation</vt:lpstr>
      <vt:lpstr>Background, Observations, and Procedures</vt:lpstr>
      <vt:lpstr>Assumptions &amp; Variables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IMDb Score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Analysis into Gross</vt:lpstr>
      <vt:lpstr>Conclusions</vt:lpstr>
      <vt:lpstr>Recommendations</vt:lpstr>
      <vt:lpstr>Resources</vt:lpstr>
    </vt:vector>
  </TitlesOfParts>
  <Company>Aerospace Corporation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Anastasiya Martynova</dc:creator>
  <cp:lastModifiedBy>yhlibby@163.com</cp:lastModifiedBy>
  <cp:revision>232</cp:revision>
  <dcterms:created xsi:type="dcterms:W3CDTF">2017-09-04T23:00:13Z</dcterms:created>
  <dcterms:modified xsi:type="dcterms:W3CDTF">2017-11-28T03:22:28Z</dcterms:modified>
</cp:coreProperties>
</file>