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07" r:id="rId6"/>
    <p:sldId id="321" r:id="rId7"/>
    <p:sldId id="322" r:id="rId8"/>
    <p:sldId id="319" r:id="rId9"/>
    <p:sldId id="320" r:id="rId10"/>
    <p:sldId id="317" r:id="rId11"/>
    <p:sldId id="318" r:id="rId12"/>
    <p:sldId id="308" r:id="rId13"/>
    <p:sldId id="309" r:id="rId14"/>
    <p:sldId id="311" r:id="rId15"/>
    <p:sldId id="312" r:id="rId16"/>
    <p:sldId id="314" r:id="rId17"/>
    <p:sldId id="313" r:id="rId18"/>
    <p:sldId id="333" r:id="rId19"/>
    <p:sldId id="283" r:id="rId20"/>
    <p:sldId id="327" r:id="rId21"/>
    <p:sldId id="332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2" autoAdjust="0"/>
    <p:restoredTop sz="95859"/>
  </p:normalViewPr>
  <p:slideViewPr>
    <p:cSldViewPr snapToGrid="0">
      <p:cViewPr>
        <p:scale>
          <a:sx n="99" d="100"/>
          <a:sy n="99" d="100"/>
        </p:scale>
        <p:origin x="1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r>
              <a:rPr lang="en-US" altLang="zh-CN" b="1" dirty="0" smtClean="0">
                <a:solidFill>
                  <a:schemeClr val="bg1"/>
                </a:solidFill>
              </a:rPr>
              <a:t>Final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56887"/>
                </a:solidFill>
              </a:rPr>
              <a:t>Zhuoqun</a:t>
            </a:r>
            <a:r>
              <a:rPr lang="en-US" sz="20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56887"/>
                </a:solidFill>
              </a:rPr>
              <a:t>Linear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Regression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sz="2400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56887"/>
                </a:solidFill>
              </a:rPr>
              <a:t>budget,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duration,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title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year,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director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>
                <a:solidFill>
                  <a:srgbClr val="056887"/>
                </a:solidFill>
              </a:rPr>
              <a:t>F</a:t>
            </a:r>
            <a:r>
              <a:rPr lang="en-US" altLang="zh-CN" sz="2000" dirty="0" smtClean="0">
                <a:solidFill>
                  <a:srgbClr val="056887"/>
                </a:solidFill>
              </a:rPr>
              <a:t>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1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2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actor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3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likes,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cast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total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movie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critic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for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reviews</a:t>
            </a:r>
            <a:r>
              <a:rPr lang="en-US" altLang="zh-CN" sz="2000" dirty="0">
                <a:solidFill>
                  <a:srgbClr val="056887"/>
                </a:solidFill>
              </a:rPr>
              <a:t>, </a:t>
            </a:r>
            <a:r>
              <a:rPr lang="en-US" altLang="zh-CN" sz="2000" dirty="0" smtClean="0">
                <a:solidFill>
                  <a:srgbClr val="056887"/>
                </a:solidFill>
              </a:rPr>
              <a:t>face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in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2917963"/>
            <a:ext cx="6337300" cy="2400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4173" y="5474510"/>
            <a:ext cx="8213036" cy="1456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56887"/>
                </a:solidFill>
              </a:rPr>
              <a:t>Budget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strong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effects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Duration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obvious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negative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Facebook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likes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staff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seems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little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do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r>
              <a:rPr lang="en-US" altLang="zh-CN" sz="2000" dirty="0" smtClean="0">
                <a:solidFill>
                  <a:srgbClr val="056887"/>
                </a:solidFill>
              </a:rPr>
              <a:t>Number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of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voted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users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has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a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slight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positive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relationship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with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gross.</a:t>
            </a:r>
          </a:p>
          <a:p>
            <a:endParaRPr lang="en-US" altLang="zh-CN" sz="2000" dirty="0" smtClean="0">
              <a:solidFill>
                <a:srgbClr val="056887"/>
              </a:solidFill>
            </a:endParaRPr>
          </a:p>
          <a:p>
            <a:pPr lvl="1"/>
            <a:endParaRPr lang="en-US" altLang="zh-CN" sz="20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Lasso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 smtClean="0">
              <a:solidFill>
                <a:srgbClr val="056887"/>
              </a:solidFill>
            </a:endParaRP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Genres,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86835"/>
            <a:ext cx="3771900" cy="3098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852616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78.26%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0437" y="1574800"/>
            <a:ext cx="4568650" cy="5091043"/>
            <a:chOff x="2419074" y="1574800"/>
            <a:chExt cx="4568650" cy="50910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074" y="1574800"/>
              <a:ext cx="4568650" cy="27189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074" y="4293704"/>
              <a:ext cx="4563544" cy="2372139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7378303" y="2053814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1.24%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11.54%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028935" y="660497"/>
            <a:ext cx="4943890" cy="714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56887"/>
                </a:solidFill>
              </a:rPr>
              <a:t>1.63%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2179"/>
            <a:ext cx="6802782" cy="508167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8349" y="1100738"/>
            <a:ext cx="9370646" cy="72460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400" dirty="0" smtClean="0">
                <a:solidFill>
                  <a:srgbClr val="056887"/>
                </a:solidFill>
              </a:rPr>
              <a:t>Cross</a:t>
            </a:r>
            <a:r>
              <a:rPr lang="en-US" altLang="zh-CN" sz="2400" dirty="0" smtClean="0">
                <a:solidFill>
                  <a:srgbClr val="056887"/>
                </a:solidFill>
              </a:rPr>
              <a:t>-analysis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into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IMDb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score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and</a:t>
            </a:r>
            <a:r>
              <a:rPr lang="zh-CN" altLang="en-US" sz="2400" dirty="0" smtClean="0">
                <a:solidFill>
                  <a:srgbClr val="056887"/>
                </a:solidFill>
              </a:rPr>
              <a:t> </a:t>
            </a:r>
            <a:r>
              <a:rPr lang="en-US" altLang="zh-CN" sz="2400" dirty="0" smtClean="0">
                <a:solidFill>
                  <a:srgbClr val="056887"/>
                </a:solidFill>
              </a:rPr>
              <a:t>gross</a:t>
            </a:r>
            <a:endParaRPr lang="en-US" sz="2400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84" y="1225630"/>
            <a:ext cx="6551293" cy="4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</a:t>
            </a:r>
            <a:r>
              <a:rPr lang="en-US" sz="3200" b="1" dirty="0" smtClean="0">
                <a:solidFill>
                  <a:srgbClr val="056887"/>
                </a:solidFill>
              </a:rPr>
              <a:t>Procedures</a:t>
            </a: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Variables</a:t>
            </a:r>
            <a:endParaRPr lang="en-US" sz="3200" b="1" dirty="0" smtClean="0">
              <a:solidFill>
                <a:srgbClr val="056887"/>
              </a:solidFill>
            </a:endParaRP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IMDb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core</a:t>
            </a:r>
          </a:p>
          <a:p>
            <a:endParaRPr lang="en-US" altLang="zh-CN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1" y="1170965"/>
            <a:ext cx="6530312" cy="4878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03867" y="432158"/>
            <a:ext cx="6188133" cy="2710287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056887"/>
                </a:solidFill>
              </a:rPr>
              <a:t>Directors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 smtClean="0">
                <a:solidFill>
                  <a:srgbClr val="056887"/>
                </a:solidFill>
              </a:rPr>
              <a:t>Chris Buck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mr-IN" altLang="zh-CN" sz="2000" dirty="0" smtClean="0">
                <a:solidFill>
                  <a:srgbClr val="056887"/>
                </a:solidFill>
              </a:rPr>
              <a:t>–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Frozen</a:t>
            </a:r>
            <a:r>
              <a:rPr lang="en-US" altLang="zh-CN" sz="2000" dirty="0">
                <a:solidFill>
                  <a:srgbClr val="056887"/>
                </a:solidFill>
              </a:rPr>
              <a:t>/</a:t>
            </a:r>
            <a:r>
              <a:rPr lang="en-US" altLang="zh-CN" sz="2000" dirty="0" smtClean="0">
                <a:solidFill>
                  <a:srgbClr val="056887"/>
                </a:solidFill>
              </a:rPr>
              <a:t>Tarzan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Lee Unkrich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Toy </a:t>
            </a:r>
            <a:r>
              <a:rPr lang="en-US" altLang="zh-CN" sz="2000" dirty="0">
                <a:solidFill>
                  <a:srgbClr val="056887"/>
                </a:solidFill>
              </a:rPr>
              <a:t>Story 3/Finding Nemo/ Monster Inc. 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Tim Miller 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err="1" smtClean="0">
                <a:solidFill>
                  <a:srgbClr val="056887"/>
                </a:solidFill>
              </a:rPr>
              <a:t>Deadpool</a:t>
            </a:r>
            <a:endParaRPr lang="en-US" altLang="zh-CN" sz="2000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Peter </a:t>
            </a:r>
            <a:r>
              <a:rPr lang="en-US" altLang="zh-CN" sz="2000" dirty="0" smtClean="0">
                <a:solidFill>
                  <a:srgbClr val="056887"/>
                </a:solidFill>
              </a:rPr>
              <a:t>Jackson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The </a:t>
            </a:r>
            <a:r>
              <a:rPr lang="en-US" altLang="zh-CN" sz="2000" dirty="0">
                <a:solidFill>
                  <a:srgbClr val="056887"/>
                </a:solidFill>
              </a:rPr>
              <a:t>Lord of Rings/ The Hobbit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Andrew </a:t>
            </a:r>
            <a:r>
              <a:rPr lang="en-US" altLang="zh-CN" sz="2000" dirty="0" smtClean="0">
                <a:solidFill>
                  <a:srgbClr val="056887"/>
                </a:solidFill>
              </a:rPr>
              <a:t>Adamson 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Chronicles </a:t>
            </a:r>
            <a:r>
              <a:rPr lang="en-US" altLang="zh-CN" sz="2000" dirty="0">
                <a:solidFill>
                  <a:srgbClr val="056887"/>
                </a:solidFill>
              </a:rPr>
              <a:t>of Narnia/Shrek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Colin </a:t>
            </a:r>
            <a:r>
              <a:rPr lang="en-US" altLang="zh-CN" sz="2000" dirty="0" smtClean="0">
                <a:solidFill>
                  <a:srgbClr val="056887"/>
                </a:solidFill>
              </a:rPr>
              <a:t>Trevorrow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Jurassic </a:t>
            </a:r>
            <a:r>
              <a:rPr lang="en-US" altLang="zh-CN" sz="2000" dirty="0">
                <a:solidFill>
                  <a:srgbClr val="056887"/>
                </a:solidFill>
              </a:rPr>
              <a:t>World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Anthony </a:t>
            </a:r>
            <a:r>
              <a:rPr lang="en-US" altLang="zh-CN" sz="2000" dirty="0" smtClean="0">
                <a:solidFill>
                  <a:srgbClr val="056887"/>
                </a:solidFill>
              </a:rPr>
              <a:t>Russo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Captain </a:t>
            </a:r>
            <a:r>
              <a:rPr lang="en-US" altLang="zh-CN" sz="2000" dirty="0">
                <a:solidFill>
                  <a:srgbClr val="056887"/>
                </a:solidFill>
              </a:rPr>
              <a:t>America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solidFill>
                  <a:srgbClr val="056887"/>
                </a:solidFill>
              </a:rPr>
              <a:t>Francis </a:t>
            </a:r>
            <a:r>
              <a:rPr lang="en-US" altLang="zh-CN" sz="2000" dirty="0" smtClean="0">
                <a:solidFill>
                  <a:srgbClr val="056887"/>
                </a:solidFill>
              </a:rPr>
              <a:t>Lawrence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--</a:t>
            </a:r>
            <a:r>
              <a:rPr lang="zh-CN" altLang="en-US" sz="2000" dirty="0" smtClean="0">
                <a:solidFill>
                  <a:srgbClr val="056887"/>
                </a:solidFill>
              </a:rPr>
              <a:t> </a:t>
            </a:r>
            <a:r>
              <a:rPr lang="en-US" altLang="zh-CN" sz="2000" dirty="0" smtClean="0">
                <a:solidFill>
                  <a:srgbClr val="056887"/>
                </a:solidFill>
              </a:rPr>
              <a:t>Hunger </a:t>
            </a:r>
            <a:r>
              <a:rPr lang="en-US" altLang="zh-CN" sz="2000" dirty="0">
                <a:solidFill>
                  <a:srgbClr val="056887"/>
                </a:solidFill>
              </a:rPr>
              <a:t>Games/ I Am </a:t>
            </a:r>
            <a:r>
              <a:rPr lang="en-US" altLang="zh-CN" sz="2000" dirty="0" smtClean="0">
                <a:solidFill>
                  <a:srgbClr val="056887"/>
                </a:solidFill>
              </a:rPr>
              <a:t>Legend</a:t>
            </a:r>
            <a:endParaRPr lang="en-US" altLang="zh-CN" sz="2000" dirty="0">
              <a:solidFill>
                <a:srgbClr val="056887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533" y="3129566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i="0" dirty="0" err="1"/>
              <a:t>Livvy</a:t>
            </a:r>
            <a:r>
              <a:rPr lang="en-US" i="0" dirty="0"/>
              <a:t> </a:t>
            </a:r>
            <a:r>
              <a:rPr lang="en-US" i="0" dirty="0" err="1" smtClean="0"/>
              <a:t>Stubenrauch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Frozen</a:t>
            </a:r>
            <a:endParaRPr lang="en-US" i="0" dirty="0"/>
          </a:p>
          <a:p>
            <a:r>
              <a:rPr lang="en-US" i="0" dirty="0"/>
              <a:t>Maurice </a:t>
            </a:r>
            <a:r>
              <a:rPr lang="en-US" i="0" dirty="0" err="1" smtClean="0"/>
              <a:t>Lamarche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altLang="zh-CN" i="0" dirty="0" err="1"/>
              <a:t>Z</a:t>
            </a:r>
            <a:r>
              <a:rPr lang="en-US" i="0" dirty="0" err="1" smtClean="0"/>
              <a:t>ootopia</a:t>
            </a:r>
            <a:endParaRPr lang="en-US" i="0" dirty="0"/>
          </a:p>
          <a:p>
            <a:r>
              <a:rPr lang="en-US" i="0" dirty="0"/>
              <a:t>Keir </a:t>
            </a:r>
            <a:r>
              <a:rPr lang="en-US" i="0" dirty="0" err="1" smtClean="0"/>
              <a:t>O’Donneil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/>
              <a:t>A</a:t>
            </a:r>
            <a:r>
              <a:rPr lang="en-US" i="0" dirty="0" smtClean="0"/>
              <a:t>merican </a:t>
            </a:r>
            <a:r>
              <a:rPr lang="en-US" altLang="zh-CN" i="0" dirty="0"/>
              <a:t>S</a:t>
            </a:r>
            <a:r>
              <a:rPr lang="en-US" i="0" dirty="0" smtClean="0"/>
              <a:t>niper</a:t>
            </a:r>
            <a:endParaRPr lang="en-US" i="0" dirty="0"/>
          </a:p>
          <a:p>
            <a:r>
              <a:rPr lang="en-US" i="0" dirty="0"/>
              <a:t>Billy </a:t>
            </a:r>
            <a:r>
              <a:rPr lang="en-US" i="0" dirty="0" smtClean="0"/>
              <a:t>Boyd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 </a:t>
            </a:r>
            <a:r>
              <a:rPr lang="en-US" altLang="zh-CN" i="0" dirty="0" smtClean="0"/>
              <a:t>T</a:t>
            </a:r>
            <a:r>
              <a:rPr lang="en-US" i="0" dirty="0" smtClean="0"/>
              <a:t>he </a:t>
            </a:r>
            <a:r>
              <a:rPr lang="en-US" altLang="zh-CN" i="0" dirty="0"/>
              <a:t>L</a:t>
            </a:r>
            <a:r>
              <a:rPr lang="en-US" i="0" dirty="0" smtClean="0"/>
              <a:t>ord </a:t>
            </a:r>
            <a:r>
              <a:rPr lang="en-US" i="0" dirty="0"/>
              <a:t>of the </a:t>
            </a:r>
            <a:r>
              <a:rPr lang="en-US" altLang="zh-CN" i="0" dirty="0" smtClean="0"/>
              <a:t>R</a:t>
            </a:r>
            <a:r>
              <a:rPr lang="en-US" i="0" dirty="0" smtClean="0"/>
              <a:t>ings</a:t>
            </a:r>
            <a:endParaRPr lang="en-US" i="0" dirty="0"/>
          </a:p>
          <a:p>
            <a:r>
              <a:rPr lang="en-US" i="0" dirty="0"/>
              <a:t>Don </a:t>
            </a:r>
            <a:r>
              <a:rPr lang="en-US" i="0" dirty="0" err="1" smtClean="0"/>
              <a:t>Rickles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Toy </a:t>
            </a:r>
            <a:r>
              <a:rPr lang="en-US" i="0" dirty="0"/>
              <a:t>Story</a:t>
            </a:r>
          </a:p>
          <a:p>
            <a:r>
              <a:rPr lang="en-US" i="0" dirty="0"/>
              <a:t>John </a:t>
            </a:r>
            <a:r>
              <a:rPr lang="en-US" i="0" dirty="0" err="1" smtClean="0"/>
              <a:t>Ratzenberger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Cars</a:t>
            </a:r>
            <a:r>
              <a:rPr lang="en-US" i="0" dirty="0"/>
              <a:t>/ Toy Story/ Finding Nemo</a:t>
            </a:r>
          </a:p>
          <a:p>
            <a:r>
              <a:rPr lang="en-US" i="0" dirty="0"/>
              <a:t>Jess </a:t>
            </a:r>
            <a:r>
              <a:rPr lang="en-US" i="0" dirty="0" err="1" smtClean="0"/>
              <a:t>Harnell</a:t>
            </a:r>
            <a:r>
              <a:rPr lang="zh-CN" altLang="en-US" i="0" dirty="0"/>
              <a:t> </a:t>
            </a:r>
            <a:r>
              <a:rPr lang="en-US" altLang="zh-CN" i="0" dirty="0" smtClean="0"/>
              <a:t>--</a:t>
            </a:r>
            <a:r>
              <a:rPr lang="zh-CN" altLang="en-US" i="0" dirty="0" smtClean="0"/>
              <a:t> </a:t>
            </a:r>
            <a:r>
              <a:rPr lang="en-US" i="0" dirty="0" smtClean="0"/>
              <a:t>Up</a:t>
            </a:r>
            <a:r>
              <a:rPr lang="en-US" i="0" dirty="0"/>
              <a:t>/ Car</a:t>
            </a:r>
          </a:p>
          <a:p>
            <a:r>
              <a:rPr lang="en-US" i="0" dirty="0"/>
              <a:t>Orlando </a:t>
            </a:r>
            <a:r>
              <a:rPr lang="en-US" i="0" dirty="0" smtClean="0"/>
              <a:t>Bloom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--</a:t>
            </a:r>
            <a:r>
              <a:rPr lang="en-US" i="0" dirty="0" smtClean="0"/>
              <a:t> The </a:t>
            </a:r>
            <a:r>
              <a:rPr lang="en-US" i="0" dirty="0"/>
              <a:t>Lord of the Rings/ Pirates of Caribbean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3834" y="4298214"/>
            <a:ext cx="6188133" cy="2710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i="1">
                <a:solidFill>
                  <a:srgbClr val="056887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Actors</a:t>
            </a:r>
          </a:p>
          <a:p>
            <a:r>
              <a:rPr lang="en-US" dirty="0"/>
              <a:t>Jennifer </a:t>
            </a:r>
            <a:r>
              <a:rPr lang="en-US" dirty="0" err="1"/>
              <a:t>Lawrance</a:t>
            </a:r>
            <a:r>
              <a:rPr lang="en-US" dirty="0"/>
              <a:t>  — The Hunger Games</a:t>
            </a:r>
          </a:p>
          <a:p>
            <a:r>
              <a:rPr lang="en-US" dirty="0"/>
              <a:t>Hayley Atwell —  Captain American/Avengers: Age of Ultron</a:t>
            </a:r>
          </a:p>
          <a:p>
            <a:r>
              <a:rPr lang="en-US" dirty="0"/>
              <a:t>Robert Downey Jr. — Iron Man</a:t>
            </a:r>
          </a:p>
          <a:p>
            <a:r>
              <a:rPr lang="en-US" dirty="0"/>
              <a:t>Christian Bale — The Dark Knight Rises</a:t>
            </a:r>
          </a:p>
          <a:p>
            <a:r>
              <a:rPr lang="en-US" dirty="0"/>
              <a:t>Natalie Portman — V for Vendetta</a:t>
            </a:r>
          </a:p>
          <a:p>
            <a:r>
              <a:rPr lang="en-US" dirty="0"/>
              <a:t>Julia Ormond — The Curious Case of Benjamin Button</a:t>
            </a:r>
          </a:p>
          <a:p>
            <a:r>
              <a:rPr lang="en-US" dirty="0"/>
              <a:t>Emma Stone —  Bird Man/The Amazing Spider-Man</a:t>
            </a:r>
          </a:p>
          <a:p>
            <a:r>
              <a:rPr lang="en-US" dirty="0"/>
              <a:t>Tom Cruise — Mission: Impossible/ Edge of </a:t>
            </a:r>
            <a:r>
              <a:rPr lang="en-US" dirty="0" err="1"/>
              <a:t>Tommorow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</a:t>
            </a:r>
            <a:r>
              <a:rPr lang="en-US" altLang="zh-CN" dirty="0" smtClean="0">
                <a:solidFill>
                  <a:srgbClr val="056887"/>
                </a:solidFill>
              </a:rPr>
              <a:t>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behaves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well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both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profit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Sci-Fi,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History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Biography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also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attractive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genres.</a:t>
            </a:r>
          </a:p>
          <a:p>
            <a:pPr marL="800100" lvl="1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&amp;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Most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outstanding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actually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those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movies.</a:t>
            </a:r>
          </a:p>
          <a:p>
            <a:pPr marL="800100" lvl="1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Overall,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have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stronger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influence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than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actors.</a:t>
            </a:r>
          </a:p>
          <a:p>
            <a:pPr marL="800100" lvl="1" indent="-342900">
              <a:spcBef>
                <a:spcPct val="0"/>
              </a:spcBef>
            </a:pPr>
            <a:endParaRPr lang="en-US" altLang="zh-CN" dirty="0" smtClean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Program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Improvement</a:t>
            </a:r>
            <a:r>
              <a:rPr lang="en-US" b="1" dirty="0" smtClean="0">
                <a:solidFill>
                  <a:srgbClr val="056887"/>
                </a:solidFill>
              </a:rPr>
              <a:t>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Dataset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excluding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d</a:t>
            </a:r>
            <a:r>
              <a:rPr lang="en-US" altLang="zh-CN" dirty="0" smtClean="0">
                <a:solidFill>
                  <a:srgbClr val="056887"/>
                </a:solidFill>
              </a:rPr>
              <a:t>ubbing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should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identify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who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contribute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r>
              <a:rPr lang="en-US" altLang="zh-CN" dirty="0" smtClean="0">
                <a:solidFill>
                  <a:srgbClr val="056887"/>
                </a:solidFill>
              </a:rPr>
              <a:t>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Animation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movies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by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collecting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could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be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further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analyzed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variable.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marL="342900" indent="-342900">
              <a:spcBef>
                <a:spcPct val="0"/>
              </a:spcBef>
            </a:pP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Background, Observations, and Procedures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</a:t>
            </a:r>
            <a:r>
              <a:rPr lang="en-US" dirty="0" smtClean="0">
                <a:solidFill>
                  <a:srgbClr val="056887"/>
                </a:solidFill>
              </a:rPr>
              <a:t>goal </a:t>
            </a:r>
            <a:r>
              <a:rPr lang="en-US" dirty="0">
                <a:solidFill>
                  <a:srgbClr val="056887"/>
                </a:solidFill>
              </a:rPr>
              <a:t>is to analyze the relationship between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score </a:t>
            </a:r>
            <a:r>
              <a:rPr lang="en-US" altLang="zh-CN" dirty="0" smtClean="0">
                <a:solidFill>
                  <a:srgbClr val="056887"/>
                </a:solidFill>
              </a:rPr>
              <a:t>with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the other variables. 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Gross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popularity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in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movie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IMDb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score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 smtClean="0">
                <a:solidFill>
                  <a:srgbClr val="056887"/>
                </a:solidFill>
              </a:rPr>
              <a:t>score and gross</a:t>
            </a:r>
          </a:p>
          <a:p>
            <a:pPr lvl="1"/>
            <a:r>
              <a:rPr lang="en-US" dirty="0" smtClean="0">
                <a:solidFill>
                  <a:srgbClr val="056887"/>
                </a:solidFill>
              </a:rPr>
              <a:t>A </a:t>
            </a:r>
            <a:r>
              <a:rPr lang="en-US" dirty="0">
                <a:solidFill>
                  <a:srgbClr val="056887"/>
                </a:solidFill>
              </a:rPr>
              <a:t>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 smtClean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Independent </a:t>
            </a:r>
            <a:r>
              <a:rPr lang="en-US" dirty="0">
                <a:solidFill>
                  <a:srgbClr val="056887"/>
                </a:solidFill>
              </a:rPr>
              <a:t>variables: </a:t>
            </a:r>
            <a:r>
              <a:rPr lang="en-US" altLang="zh-CN" dirty="0" smtClean="0">
                <a:solidFill>
                  <a:srgbClr val="056887"/>
                </a:solidFill>
              </a:rPr>
              <a:t>budget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(numerical),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Facebook likes (numerical), actor 1-3 Facebook likes (numerical), cast Facebook likes (numerical), Director Facebook likes (numerical), number of critics (numerical), number of voters (numerical), </a:t>
            </a:r>
            <a:r>
              <a:rPr lang="en-US" dirty="0" smtClean="0">
                <a:solidFill>
                  <a:srgbClr val="056887"/>
                </a:solidFill>
              </a:rPr>
              <a:t>genre </a:t>
            </a:r>
            <a:r>
              <a:rPr lang="en-US" dirty="0">
                <a:solidFill>
                  <a:srgbClr val="056887"/>
                </a:solidFill>
              </a:rPr>
              <a:t>(categorical), plot </a:t>
            </a:r>
            <a:r>
              <a:rPr lang="en-US" dirty="0" smtClean="0">
                <a:solidFill>
                  <a:srgbClr val="056887"/>
                </a:solidFill>
              </a:rPr>
              <a:t>keywords </a:t>
            </a:r>
            <a:r>
              <a:rPr lang="en-US" dirty="0">
                <a:solidFill>
                  <a:srgbClr val="056887"/>
                </a:solidFill>
              </a:rPr>
              <a:t>(categorical), </a:t>
            </a:r>
            <a:r>
              <a:rPr lang="en-US" dirty="0" smtClean="0">
                <a:solidFill>
                  <a:srgbClr val="056887"/>
                </a:solidFill>
              </a:rPr>
              <a:t>title </a:t>
            </a:r>
            <a:r>
              <a:rPr lang="en-US" dirty="0">
                <a:solidFill>
                  <a:srgbClr val="056887"/>
                </a:solidFill>
              </a:rPr>
              <a:t>year </a:t>
            </a:r>
            <a:r>
              <a:rPr lang="en-US" dirty="0" smtClean="0">
                <a:solidFill>
                  <a:srgbClr val="056887"/>
                </a:solidFill>
              </a:rPr>
              <a:t>(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en-US" dirty="0" smtClean="0">
                <a:solidFill>
                  <a:srgbClr val="056887"/>
                </a:solidFill>
              </a:rPr>
              <a:t>), </a:t>
            </a:r>
            <a:r>
              <a:rPr lang="en-US" dirty="0">
                <a:solidFill>
                  <a:srgbClr val="056887"/>
                </a:solidFill>
              </a:rPr>
              <a:t>actor 1-3 (categorical</a:t>
            </a:r>
            <a:r>
              <a:rPr lang="en-US" dirty="0" smtClean="0">
                <a:solidFill>
                  <a:srgbClr val="056887"/>
                </a:solidFill>
              </a:rPr>
              <a:t>)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(categorical)</a:t>
            </a:r>
            <a:endParaRPr lang="en-US" dirty="0" smtClean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. 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606550"/>
            <a:ext cx="3181889" cy="504363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489" y="1606550"/>
            <a:ext cx="2703472" cy="50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1448</Words>
  <Application>Microsoft Macintosh PowerPoint</Application>
  <PresentationFormat>Widescreen</PresentationFormat>
  <Paragraphs>144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DSO 530 Final Project</vt:lpstr>
      <vt:lpstr>PowerPoint Presentation</vt:lpstr>
      <vt:lpstr>Background, Observations, and Procedures</vt:lpstr>
      <vt:lpstr>Assumptions &amp; Variables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Conclusions</vt:lpstr>
      <vt:lpstr>Conclusions</vt:lpstr>
      <vt:lpstr>Conclusions</vt:lpstr>
      <vt:lpstr>Program Improvements</vt:lpstr>
      <vt:lpstr>Resources</vt:lpstr>
    </vt:vector>
  </TitlesOfParts>
  <Company>Aerospace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yhlibby@163.com</cp:lastModifiedBy>
  <cp:revision>265</cp:revision>
  <dcterms:created xsi:type="dcterms:W3CDTF">2017-09-04T23:00:13Z</dcterms:created>
  <dcterms:modified xsi:type="dcterms:W3CDTF">2017-11-28T21:47:06Z</dcterms:modified>
</cp:coreProperties>
</file>