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Economica"/>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FED1AEF-19AA-4DE3-AC4E-7B94BCF93490}">
  <a:tblStyle styleId="{5FED1AEF-19AA-4DE3-AC4E-7B94BCF9349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Economica-regular.fntdata"/><Relationship Id="rId41" Type="http://schemas.openxmlformats.org/officeDocument/2006/relationships/slide" Target="slides/slide36.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OpenSans-regular.fntdata"/><Relationship Id="rId45"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cde.ca.gov/ds/si/ds/fspubschls.asp" TargetMode="External"/><Relationship Id="rId4" Type="http://schemas.openxmlformats.org/officeDocument/2006/relationships/hyperlink" Target="http://www.cde.ca.gov/ds/sd/df/filesstaffdemo.asp" TargetMode="External"/><Relationship Id="rId10" Type="http://schemas.openxmlformats.org/officeDocument/2006/relationships/image" Target="../media/image07.png"/><Relationship Id="rId9" Type="http://schemas.openxmlformats.org/officeDocument/2006/relationships/hyperlink" Target="http://www.psc.isr.umich.edu/dis/census/Features/tract2zip/" TargetMode="External"/><Relationship Id="rId5" Type="http://schemas.openxmlformats.org/officeDocument/2006/relationships/hyperlink" Target="http://www.cde.ca.gov/ds/sd/sd/filesgrads.asp" TargetMode="External"/><Relationship Id="rId6" Type="http://schemas.openxmlformats.org/officeDocument/2006/relationships/hyperlink" Target="http://www.cde.ca.gov/ds/sd/sd/filessp.asp" TargetMode="External"/><Relationship Id="rId7" Type="http://schemas.openxmlformats.org/officeDocument/2006/relationships/hyperlink" Target="http://www.cde.ca.gov/ta/ac/ay/reclayout14.asp" TargetMode="External"/><Relationship Id="rId8" Type="http://schemas.openxmlformats.org/officeDocument/2006/relationships/hyperlink" Target="http://www.cde.ca.gov/ta/ac/ap/apireport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672855"/>
            <a:ext cx="3054600" cy="1537200"/>
          </a:xfrm>
          <a:prstGeom prst="rect">
            <a:avLst/>
          </a:prstGeom>
        </p:spPr>
        <p:txBody>
          <a:bodyPr anchorCtr="0" anchor="b" bIns="91425" lIns="91425" rIns="91425" tIns="91425">
            <a:noAutofit/>
          </a:bodyPr>
          <a:lstStyle/>
          <a:p>
            <a:pPr lvl="0">
              <a:spcBef>
                <a:spcPts val="0"/>
              </a:spcBef>
              <a:buNone/>
            </a:pPr>
            <a:r>
              <a:rPr lang="en"/>
              <a:t>California School Performance</a:t>
            </a:r>
          </a:p>
        </p:txBody>
      </p:sp>
      <p:sp>
        <p:nvSpPr>
          <p:cNvPr id="63" name="Shape 63"/>
          <p:cNvSpPr txBox="1"/>
          <p:nvPr>
            <p:ph idx="1" type="subTitle"/>
          </p:nvPr>
        </p:nvSpPr>
        <p:spPr>
          <a:xfrm>
            <a:off x="3044700" y="3345180"/>
            <a:ext cx="3054600" cy="701400"/>
          </a:xfrm>
          <a:prstGeom prst="rect">
            <a:avLst/>
          </a:prstGeom>
        </p:spPr>
        <p:txBody>
          <a:bodyPr anchorCtr="0" anchor="t" bIns="91425" lIns="91425" rIns="91425" tIns="91425">
            <a:noAutofit/>
          </a:bodyPr>
          <a:lstStyle/>
          <a:p>
            <a:pPr lvl="0">
              <a:spcBef>
                <a:spcPts val="0"/>
              </a:spcBef>
              <a:buNone/>
            </a:pPr>
            <a:r>
              <a:rPr lang="en"/>
              <a:t>General Assembly Data Science</a:t>
            </a:r>
          </a:p>
          <a:p>
            <a:pPr lvl="0">
              <a:spcBef>
                <a:spcPts val="0"/>
              </a:spcBef>
              <a:buNone/>
            </a:pPr>
            <a:r>
              <a:rPr lang="en"/>
              <a:t>Libby Kocha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distribution - total enrollment</a:t>
            </a:r>
          </a:p>
        </p:txBody>
      </p:sp>
      <p:sp>
        <p:nvSpPr>
          <p:cNvPr id="119" name="Shape 11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4719119" y="1560500"/>
            <a:ext cx="3940430" cy="3075774"/>
          </a:xfrm>
          <a:prstGeom prst="rect">
            <a:avLst/>
          </a:prstGeom>
          <a:noFill/>
          <a:ln>
            <a:noFill/>
          </a:ln>
        </p:spPr>
      </p:pic>
      <p:pic>
        <p:nvPicPr>
          <p:cNvPr id="121" name="Shape 121"/>
          <p:cNvPicPr preferRelativeResize="0"/>
          <p:nvPr/>
        </p:nvPicPr>
        <p:blipFill>
          <a:blip r:embed="rId4">
            <a:alphaModFix/>
          </a:blip>
          <a:stretch>
            <a:fillRect/>
          </a:stretch>
        </p:blipFill>
        <p:spPr>
          <a:xfrm>
            <a:off x="449450" y="1560500"/>
            <a:ext cx="4050722" cy="2906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correlation</a:t>
            </a:r>
          </a:p>
        </p:txBody>
      </p:sp>
      <p:sp>
        <p:nvSpPr>
          <p:cNvPr id="127" name="Shape 127"/>
          <p:cNvSpPr txBox="1"/>
          <p:nvPr>
            <p:ph idx="1" type="body"/>
          </p:nvPr>
        </p:nvSpPr>
        <p:spPr>
          <a:xfrm>
            <a:off x="311700" y="1152475"/>
            <a:ext cx="3593400" cy="3416400"/>
          </a:xfrm>
          <a:prstGeom prst="rect">
            <a:avLst/>
          </a:prstGeom>
        </p:spPr>
        <p:txBody>
          <a:bodyPr anchorCtr="0" anchor="t" bIns="91425" lIns="91425" rIns="91425" tIns="91425">
            <a:noAutofit/>
          </a:bodyPr>
          <a:lstStyle/>
          <a:p>
            <a:pPr lvl="0">
              <a:spcBef>
                <a:spcPts val="0"/>
              </a:spcBef>
              <a:buNone/>
            </a:pPr>
            <a:r>
              <a:rPr lang="en"/>
              <a:t>Neighborhood income highly correlated with race, free meal plan participation and proficiency. </a:t>
            </a:r>
          </a:p>
          <a:p>
            <a:pPr lvl="0">
              <a:spcBef>
                <a:spcPts val="0"/>
              </a:spcBef>
              <a:buNone/>
            </a:pPr>
            <a:r>
              <a:rPr lang="en"/>
              <a:t>Math proficiency and English proficiency highly correlated.</a:t>
            </a:r>
          </a:p>
          <a:p>
            <a:pPr lvl="0">
              <a:spcBef>
                <a:spcPts val="0"/>
              </a:spcBef>
              <a:buNone/>
            </a:pPr>
            <a:r>
              <a:rPr lang="en"/>
              <a:t>Charter schools had higher performance, but also higher median income and percent white</a:t>
            </a:r>
          </a:p>
        </p:txBody>
      </p:sp>
      <p:pic>
        <p:nvPicPr>
          <p:cNvPr id="128" name="Shape 128"/>
          <p:cNvPicPr preferRelativeResize="0"/>
          <p:nvPr/>
        </p:nvPicPr>
        <p:blipFill>
          <a:blip r:embed="rId3">
            <a:alphaModFix/>
          </a:blip>
          <a:stretch>
            <a:fillRect/>
          </a:stretch>
        </p:blipFill>
        <p:spPr>
          <a:xfrm>
            <a:off x="3905250" y="0"/>
            <a:ext cx="51435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math proficiency as function of:</a:t>
            </a:r>
          </a:p>
        </p:txBody>
      </p:sp>
      <p:sp>
        <p:nvSpPr>
          <p:cNvPr id="134" name="Shape 134"/>
          <p:cNvSpPr txBox="1"/>
          <p:nvPr>
            <p:ph idx="1" type="body"/>
          </p:nvPr>
        </p:nvSpPr>
        <p:spPr>
          <a:xfrm>
            <a:off x="845100" y="1152475"/>
            <a:ext cx="3022200" cy="762300"/>
          </a:xfrm>
          <a:prstGeom prst="rect">
            <a:avLst/>
          </a:prstGeom>
        </p:spPr>
        <p:txBody>
          <a:bodyPr anchorCtr="0" anchor="t" bIns="91425" lIns="91425" rIns="91425" tIns="91425">
            <a:noAutofit/>
          </a:bodyPr>
          <a:lstStyle/>
          <a:p>
            <a:pPr lvl="0">
              <a:spcBef>
                <a:spcPts val="0"/>
              </a:spcBef>
              <a:buNone/>
            </a:pPr>
            <a:r>
              <a:rPr lang="en" sz="2000"/>
              <a:t>truancy rate</a:t>
            </a:r>
          </a:p>
        </p:txBody>
      </p:sp>
      <p:pic>
        <p:nvPicPr>
          <p:cNvPr id="135" name="Shape 135"/>
          <p:cNvPicPr preferRelativeResize="0"/>
          <p:nvPr/>
        </p:nvPicPr>
        <p:blipFill>
          <a:blip r:embed="rId3">
            <a:alphaModFix/>
          </a:blip>
          <a:stretch>
            <a:fillRect/>
          </a:stretch>
        </p:blipFill>
        <p:spPr>
          <a:xfrm>
            <a:off x="525175" y="1630399"/>
            <a:ext cx="3424472" cy="3416399"/>
          </a:xfrm>
          <a:prstGeom prst="rect">
            <a:avLst/>
          </a:prstGeom>
          <a:noFill/>
          <a:ln>
            <a:noFill/>
          </a:ln>
        </p:spPr>
      </p:pic>
      <p:sp>
        <p:nvSpPr>
          <p:cNvPr id="136" name="Shape 136"/>
          <p:cNvSpPr txBox="1"/>
          <p:nvPr>
            <p:ph idx="1" type="body"/>
          </p:nvPr>
        </p:nvSpPr>
        <p:spPr>
          <a:xfrm>
            <a:off x="4687575" y="1171700"/>
            <a:ext cx="5143500" cy="762300"/>
          </a:xfrm>
          <a:prstGeom prst="rect">
            <a:avLst/>
          </a:prstGeom>
        </p:spPr>
        <p:txBody>
          <a:bodyPr anchorCtr="0" anchor="t" bIns="91425" lIns="91425" rIns="91425" tIns="91425">
            <a:noAutofit/>
          </a:bodyPr>
          <a:lstStyle/>
          <a:p>
            <a:pPr lvl="0" rtl="0">
              <a:spcBef>
                <a:spcPts val="0"/>
              </a:spcBef>
              <a:buNone/>
            </a:pPr>
            <a:r>
              <a:rPr lang="en" sz="2000"/>
              <a:t>average teacher yrs experience</a:t>
            </a:r>
          </a:p>
        </p:txBody>
      </p:sp>
      <p:pic>
        <p:nvPicPr>
          <p:cNvPr id="137" name="Shape 137"/>
          <p:cNvPicPr preferRelativeResize="0"/>
          <p:nvPr/>
        </p:nvPicPr>
        <p:blipFill>
          <a:blip r:embed="rId4">
            <a:alphaModFix/>
          </a:blip>
          <a:stretch>
            <a:fillRect/>
          </a:stretch>
        </p:blipFill>
        <p:spPr>
          <a:xfrm>
            <a:off x="4590975" y="1630400"/>
            <a:ext cx="3305642" cy="3297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math proficiency as function of:</a:t>
            </a:r>
          </a:p>
        </p:txBody>
      </p:sp>
      <p:sp>
        <p:nvSpPr>
          <p:cNvPr id="143" name="Shape 143"/>
          <p:cNvSpPr txBox="1"/>
          <p:nvPr>
            <p:ph idx="1" type="body"/>
          </p:nvPr>
        </p:nvSpPr>
        <p:spPr>
          <a:xfrm>
            <a:off x="847525" y="1171700"/>
            <a:ext cx="3022200" cy="762300"/>
          </a:xfrm>
          <a:prstGeom prst="rect">
            <a:avLst/>
          </a:prstGeom>
        </p:spPr>
        <p:txBody>
          <a:bodyPr anchorCtr="0" anchor="t" bIns="91425" lIns="91425" rIns="91425" tIns="91425">
            <a:noAutofit/>
          </a:bodyPr>
          <a:lstStyle/>
          <a:p>
            <a:pPr lvl="0" rtl="0">
              <a:spcBef>
                <a:spcPts val="0"/>
              </a:spcBef>
              <a:buNone/>
            </a:pPr>
            <a:r>
              <a:rPr lang="en" sz="2000"/>
              <a:t>percent Asian</a:t>
            </a:r>
          </a:p>
        </p:txBody>
      </p:sp>
      <p:sp>
        <p:nvSpPr>
          <p:cNvPr id="144" name="Shape 144"/>
          <p:cNvSpPr txBox="1"/>
          <p:nvPr>
            <p:ph idx="1" type="body"/>
          </p:nvPr>
        </p:nvSpPr>
        <p:spPr>
          <a:xfrm>
            <a:off x="4961500" y="1100475"/>
            <a:ext cx="3022200" cy="762300"/>
          </a:xfrm>
          <a:prstGeom prst="rect">
            <a:avLst/>
          </a:prstGeom>
        </p:spPr>
        <p:txBody>
          <a:bodyPr anchorCtr="0" anchor="t" bIns="91425" lIns="91425" rIns="91425" tIns="91425">
            <a:noAutofit/>
          </a:bodyPr>
          <a:lstStyle/>
          <a:p>
            <a:pPr lvl="0" rtl="0">
              <a:spcBef>
                <a:spcPts val="0"/>
              </a:spcBef>
              <a:buNone/>
            </a:pPr>
            <a:r>
              <a:rPr lang="en" sz="2000"/>
              <a:t>percent Hispanic</a:t>
            </a:r>
          </a:p>
        </p:txBody>
      </p:sp>
      <p:pic>
        <p:nvPicPr>
          <p:cNvPr id="145" name="Shape 145"/>
          <p:cNvPicPr preferRelativeResize="0"/>
          <p:nvPr/>
        </p:nvPicPr>
        <p:blipFill>
          <a:blip r:embed="rId3">
            <a:alphaModFix/>
          </a:blip>
          <a:stretch>
            <a:fillRect/>
          </a:stretch>
        </p:blipFill>
        <p:spPr>
          <a:xfrm>
            <a:off x="540300" y="1579457"/>
            <a:ext cx="3390248" cy="3377067"/>
          </a:xfrm>
          <a:prstGeom prst="rect">
            <a:avLst/>
          </a:prstGeom>
          <a:noFill/>
          <a:ln>
            <a:noFill/>
          </a:ln>
        </p:spPr>
      </p:pic>
      <p:pic>
        <p:nvPicPr>
          <p:cNvPr id="146" name="Shape 146"/>
          <p:cNvPicPr preferRelativeResize="0"/>
          <p:nvPr/>
        </p:nvPicPr>
        <p:blipFill>
          <a:blip r:embed="rId4">
            <a:alphaModFix/>
          </a:blip>
          <a:stretch>
            <a:fillRect/>
          </a:stretch>
        </p:blipFill>
        <p:spPr>
          <a:xfrm>
            <a:off x="4650886" y="1549425"/>
            <a:ext cx="3293862" cy="32733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modeling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target variables</a:t>
            </a:r>
          </a:p>
        </p:txBody>
      </p:sp>
      <p:sp>
        <p:nvSpPr>
          <p:cNvPr id="157" name="Shape 15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Regression: Percent of students proficient in math</a:t>
            </a:r>
          </a:p>
          <a:p>
            <a:pPr lvl="0">
              <a:spcBef>
                <a:spcPts val="0"/>
              </a:spcBef>
              <a:buNone/>
            </a:pPr>
            <a:r>
              <a:rPr lang="en"/>
              <a:t>Classification: Success= above average math proficiency and above average English proficiency. 40% of schools meet this criteria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feature engineering	</a:t>
            </a:r>
          </a:p>
        </p:txBody>
      </p:sp>
      <p:sp>
        <p:nvSpPr>
          <p:cNvPr id="163" name="Shape 16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Scale data using standardscaler</a:t>
            </a:r>
          </a:p>
          <a:p>
            <a:pPr lvl="0">
              <a:spcBef>
                <a:spcPts val="0"/>
              </a:spcBef>
              <a:buNone/>
            </a:pPr>
            <a:r>
              <a:rPr lang="en"/>
              <a:t>Create interaction variables</a:t>
            </a:r>
          </a:p>
          <a:p>
            <a:pPr lvl="0">
              <a:spcBef>
                <a:spcPts val="0"/>
              </a:spcBef>
              <a:buNone/>
            </a:pPr>
            <a:r>
              <a:rPr lang="en"/>
              <a:t> </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regression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65075"/>
            <a:ext cx="8520600" cy="831300"/>
          </a:xfrm>
          <a:prstGeom prst="rect">
            <a:avLst/>
          </a:prstGeom>
        </p:spPr>
        <p:txBody>
          <a:bodyPr anchorCtr="0" anchor="b" bIns="91425" lIns="91425" rIns="91425" tIns="91425">
            <a:noAutofit/>
          </a:bodyPr>
          <a:lstStyle/>
          <a:p>
            <a:pPr lvl="0">
              <a:spcBef>
                <a:spcPts val="0"/>
              </a:spcBef>
              <a:buNone/>
            </a:pPr>
            <a:r>
              <a:rPr lang="en"/>
              <a:t>linear regression</a:t>
            </a:r>
          </a:p>
        </p:txBody>
      </p:sp>
      <p:sp>
        <p:nvSpPr>
          <p:cNvPr id="174" name="Shape 174"/>
          <p:cNvSpPr txBox="1"/>
          <p:nvPr>
            <p:ph idx="1" type="body"/>
          </p:nvPr>
        </p:nvSpPr>
        <p:spPr>
          <a:xfrm>
            <a:off x="616500" y="690025"/>
            <a:ext cx="3477600" cy="1041300"/>
          </a:xfrm>
          <a:prstGeom prst="rect">
            <a:avLst/>
          </a:prstGeom>
        </p:spPr>
        <p:txBody>
          <a:bodyPr anchorCtr="0" anchor="t" bIns="91425" lIns="91425" rIns="91425" tIns="91425">
            <a:noAutofit/>
          </a:bodyPr>
          <a:lstStyle/>
          <a:p>
            <a:pPr lvl="0">
              <a:spcBef>
                <a:spcPts val="0"/>
              </a:spcBef>
              <a:buNone/>
            </a:pPr>
            <a:r>
              <a:rPr lang="en"/>
              <a:t>All features  </a:t>
            </a:r>
          </a:p>
        </p:txBody>
      </p:sp>
      <p:pic>
        <p:nvPicPr>
          <p:cNvPr id="175" name="Shape 175"/>
          <p:cNvPicPr preferRelativeResize="0"/>
          <p:nvPr/>
        </p:nvPicPr>
        <p:blipFill rotWithShape="1">
          <a:blip r:embed="rId3">
            <a:alphaModFix/>
          </a:blip>
          <a:srcRect b="0" l="0" r="0" t="1429"/>
          <a:stretch/>
        </p:blipFill>
        <p:spPr>
          <a:xfrm>
            <a:off x="4766425" y="1225225"/>
            <a:ext cx="3477675" cy="3626500"/>
          </a:xfrm>
          <a:prstGeom prst="rect">
            <a:avLst/>
          </a:prstGeom>
          <a:noFill/>
          <a:ln>
            <a:noFill/>
          </a:ln>
        </p:spPr>
      </p:pic>
      <p:sp>
        <p:nvSpPr>
          <p:cNvPr id="176" name="Shape 176"/>
          <p:cNvSpPr txBox="1"/>
          <p:nvPr>
            <p:ph idx="1" type="body"/>
          </p:nvPr>
        </p:nvSpPr>
        <p:spPr>
          <a:xfrm>
            <a:off x="4655100" y="690025"/>
            <a:ext cx="3940500" cy="1041300"/>
          </a:xfrm>
          <a:prstGeom prst="rect">
            <a:avLst/>
          </a:prstGeom>
        </p:spPr>
        <p:txBody>
          <a:bodyPr anchorCtr="0" anchor="t" bIns="91425" lIns="91425" rIns="91425" tIns="91425">
            <a:noAutofit/>
          </a:bodyPr>
          <a:lstStyle/>
          <a:p>
            <a:pPr lvl="0" rtl="0">
              <a:spcBef>
                <a:spcPts val="0"/>
              </a:spcBef>
              <a:buNone/>
            </a:pPr>
            <a:r>
              <a:rPr lang="en"/>
              <a:t>Trimmed features  </a:t>
            </a:r>
          </a:p>
        </p:txBody>
      </p:sp>
      <p:pic>
        <p:nvPicPr>
          <p:cNvPr id="177" name="Shape 177"/>
          <p:cNvPicPr preferRelativeResize="0"/>
          <p:nvPr/>
        </p:nvPicPr>
        <p:blipFill>
          <a:blip r:embed="rId4">
            <a:alphaModFix/>
          </a:blip>
          <a:stretch>
            <a:fillRect/>
          </a:stretch>
        </p:blipFill>
        <p:spPr>
          <a:xfrm>
            <a:off x="464525" y="1072821"/>
            <a:ext cx="2914674" cy="1670624"/>
          </a:xfrm>
          <a:prstGeom prst="rect">
            <a:avLst/>
          </a:prstGeom>
          <a:noFill/>
          <a:ln>
            <a:noFill/>
          </a:ln>
        </p:spPr>
      </p:pic>
      <p:pic>
        <p:nvPicPr>
          <p:cNvPr id="178" name="Shape 178"/>
          <p:cNvPicPr preferRelativeResize="0"/>
          <p:nvPr/>
        </p:nvPicPr>
        <p:blipFill>
          <a:blip r:embed="rId5">
            <a:alphaModFix/>
          </a:blip>
          <a:stretch>
            <a:fillRect/>
          </a:stretch>
        </p:blipFill>
        <p:spPr>
          <a:xfrm>
            <a:off x="692697" y="2507321"/>
            <a:ext cx="3477600" cy="24206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40225"/>
            <a:ext cx="8520600" cy="572700"/>
          </a:xfrm>
          <a:prstGeom prst="rect">
            <a:avLst/>
          </a:prstGeom>
        </p:spPr>
        <p:txBody>
          <a:bodyPr anchorCtr="0" anchor="b" bIns="91425" lIns="91425" rIns="91425" tIns="91425">
            <a:noAutofit/>
          </a:bodyPr>
          <a:lstStyle/>
          <a:p>
            <a:pPr lvl="0">
              <a:spcBef>
                <a:spcPts val="0"/>
              </a:spcBef>
              <a:buNone/>
            </a:pPr>
            <a:r>
              <a:rPr lang="en"/>
              <a:t>linear regression - cross validation</a:t>
            </a:r>
          </a:p>
        </p:txBody>
      </p:sp>
      <p:sp>
        <p:nvSpPr>
          <p:cNvPr id="184" name="Shape 184"/>
          <p:cNvSpPr txBox="1"/>
          <p:nvPr>
            <p:ph idx="1" type="body"/>
          </p:nvPr>
        </p:nvSpPr>
        <p:spPr>
          <a:xfrm>
            <a:off x="4132225" y="941525"/>
            <a:ext cx="5011800" cy="3637500"/>
          </a:xfrm>
          <a:prstGeom prst="rect">
            <a:avLst/>
          </a:prstGeom>
        </p:spPr>
        <p:txBody>
          <a:bodyPr anchorCtr="0" anchor="t" bIns="91425" lIns="91425" rIns="91425" tIns="91425">
            <a:noAutofit/>
          </a:bodyPr>
          <a:lstStyle/>
          <a:p>
            <a:pPr lvl="0">
              <a:spcBef>
                <a:spcPts val="0"/>
              </a:spcBef>
              <a:buNone/>
            </a:pPr>
            <a:r>
              <a:rPr lang="en"/>
              <a:t>Adding interaction features was the only adjustment that improved R-squared.</a:t>
            </a:r>
          </a:p>
          <a:p>
            <a:pPr lvl="0">
              <a:spcBef>
                <a:spcPts val="0"/>
              </a:spcBef>
              <a:buNone/>
            </a:pPr>
            <a:r>
              <a:rPr lang="en"/>
              <a:t>Final model had significant coefficients, good residual distribution, but very poor explanation of variance</a:t>
            </a:r>
          </a:p>
        </p:txBody>
      </p:sp>
      <p:pic>
        <p:nvPicPr>
          <p:cNvPr id="185" name="Shape 185"/>
          <p:cNvPicPr preferRelativeResize="0"/>
          <p:nvPr/>
        </p:nvPicPr>
        <p:blipFill rotWithShape="1">
          <a:blip r:embed="rId3">
            <a:alphaModFix/>
          </a:blip>
          <a:srcRect b="0" l="0" r="42075" t="43178"/>
          <a:stretch/>
        </p:blipFill>
        <p:spPr>
          <a:xfrm>
            <a:off x="4799574" y="2824575"/>
            <a:ext cx="3570624" cy="2218749"/>
          </a:xfrm>
          <a:prstGeom prst="rect">
            <a:avLst/>
          </a:prstGeom>
          <a:noFill/>
          <a:ln>
            <a:noFill/>
          </a:ln>
        </p:spPr>
      </p:pic>
      <p:pic>
        <p:nvPicPr>
          <p:cNvPr id="186" name="Shape 186"/>
          <p:cNvPicPr preferRelativeResize="0"/>
          <p:nvPr/>
        </p:nvPicPr>
        <p:blipFill>
          <a:blip r:embed="rId4">
            <a:alphaModFix/>
          </a:blip>
          <a:stretch>
            <a:fillRect/>
          </a:stretch>
        </p:blipFill>
        <p:spPr>
          <a:xfrm>
            <a:off x="542400" y="1138325"/>
            <a:ext cx="2997025" cy="3828800"/>
          </a:xfrm>
          <a:prstGeom prst="rect">
            <a:avLst/>
          </a:prstGeom>
          <a:noFill/>
          <a:ln>
            <a:noFill/>
          </a:ln>
        </p:spPr>
      </p:pic>
      <p:sp>
        <p:nvSpPr>
          <p:cNvPr id="187" name="Shape 187"/>
          <p:cNvSpPr txBox="1"/>
          <p:nvPr>
            <p:ph idx="1" type="body"/>
          </p:nvPr>
        </p:nvSpPr>
        <p:spPr>
          <a:xfrm>
            <a:off x="464100" y="690025"/>
            <a:ext cx="3986400" cy="1041300"/>
          </a:xfrm>
          <a:prstGeom prst="rect">
            <a:avLst/>
          </a:prstGeom>
        </p:spPr>
        <p:txBody>
          <a:bodyPr anchorCtr="0" anchor="t" bIns="91425" lIns="91425" rIns="91425" tIns="91425">
            <a:noAutofit/>
          </a:bodyPr>
          <a:lstStyle/>
          <a:p>
            <a:pPr lvl="0" rtl="0">
              <a:spcBef>
                <a:spcPts val="0"/>
              </a:spcBef>
              <a:buNone/>
            </a:pPr>
            <a:r>
              <a:rPr lang="en"/>
              <a:t>Trimmed features + interaction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957125"/>
            <a:ext cx="8520600" cy="2128800"/>
          </a:xfrm>
          <a:prstGeom prst="rect">
            <a:avLst/>
          </a:prstGeom>
        </p:spPr>
        <p:txBody>
          <a:bodyPr anchorCtr="0" anchor="ctr" bIns="91425" lIns="91425" rIns="91425" tIns="91425">
            <a:noAutofit/>
          </a:bodyPr>
          <a:lstStyle/>
          <a:p>
            <a:pPr lvl="0">
              <a:spcBef>
                <a:spcPts val="0"/>
              </a:spcBef>
              <a:buNone/>
            </a:pPr>
            <a:r>
              <a:rPr lang="en"/>
              <a:t>80%</a:t>
            </a:r>
          </a:p>
        </p:txBody>
      </p:sp>
      <p:sp>
        <p:nvSpPr>
          <p:cNvPr id="69" name="Shape 69"/>
          <p:cNvSpPr txBox="1"/>
          <p:nvPr>
            <p:ph idx="1" type="body"/>
          </p:nvPr>
        </p:nvSpPr>
        <p:spPr>
          <a:xfrm>
            <a:off x="311700" y="3162000"/>
            <a:ext cx="8520600" cy="1071600"/>
          </a:xfrm>
          <a:prstGeom prst="rect">
            <a:avLst/>
          </a:prstGeom>
        </p:spPr>
        <p:txBody>
          <a:bodyPr anchorCtr="0" anchor="t" bIns="91425" lIns="91425" rIns="91425" tIns="91425">
            <a:noAutofit/>
          </a:bodyPr>
          <a:lstStyle/>
          <a:p>
            <a:pPr lvl="0">
              <a:spcBef>
                <a:spcPts val="0"/>
              </a:spcBef>
              <a:buNone/>
            </a:pPr>
            <a:r>
              <a:rPr lang="en"/>
              <a:t>of California Schools did not meet 50% math proficiency in 2015.</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classification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pic>
        <p:nvPicPr>
          <p:cNvPr id="198" name="Shape 198"/>
          <p:cNvPicPr preferRelativeResize="0"/>
          <p:nvPr/>
        </p:nvPicPr>
        <p:blipFill rotWithShape="1">
          <a:blip r:embed="rId3">
            <a:alphaModFix/>
          </a:blip>
          <a:srcRect b="0" l="2152" r="0" t="1205"/>
          <a:stretch/>
        </p:blipFill>
        <p:spPr>
          <a:xfrm>
            <a:off x="92550" y="913599"/>
            <a:ext cx="4559874" cy="3719525"/>
          </a:xfrm>
          <a:prstGeom prst="rect">
            <a:avLst/>
          </a:prstGeom>
          <a:noFill/>
          <a:ln>
            <a:noFill/>
          </a:ln>
        </p:spPr>
      </p:pic>
      <p:sp>
        <p:nvSpPr>
          <p:cNvPr id="199" name="Shape 199"/>
          <p:cNvSpPr txBox="1"/>
          <p:nvPr>
            <p:ph type="title"/>
          </p:nvPr>
        </p:nvSpPr>
        <p:spPr>
          <a:xfrm>
            <a:off x="311700" y="140225"/>
            <a:ext cx="8520600" cy="572700"/>
          </a:xfrm>
          <a:prstGeom prst="rect">
            <a:avLst/>
          </a:prstGeom>
        </p:spPr>
        <p:txBody>
          <a:bodyPr anchorCtr="0" anchor="b" bIns="91425" lIns="91425" rIns="91425" tIns="91425">
            <a:noAutofit/>
          </a:bodyPr>
          <a:lstStyle/>
          <a:p>
            <a:pPr lvl="0" rtl="0">
              <a:spcBef>
                <a:spcPts val="0"/>
              </a:spcBef>
              <a:buNone/>
            </a:pPr>
            <a:r>
              <a:rPr lang="en"/>
              <a:t>K-nearest neighbors</a:t>
            </a:r>
          </a:p>
        </p:txBody>
      </p:sp>
      <p:pic>
        <p:nvPicPr>
          <p:cNvPr id="200" name="Shape 200"/>
          <p:cNvPicPr preferRelativeResize="0"/>
          <p:nvPr/>
        </p:nvPicPr>
        <p:blipFill rotWithShape="1">
          <a:blip r:embed="rId4">
            <a:alphaModFix/>
          </a:blip>
          <a:srcRect b="0" l="6481" r="3864" t="1555"/>
          <a:stretch/>
        </p:blipFill>
        <p:spPr>
          <a:xfrm>
            <a:off x="4524549" y="901715"/>
            <a:ext cx="4559874" cy="3743359"/>
          </a:xfrm>
          <a:prstGeom prst="rect">
            <a:avLst/>
          </a:prstGeom>
          <a:noFill/>
          <a:ln>
            <a:noFill/>
          </a:ln>
        </p:spPr>
      </p:pic>
      <p:sp>
        <p:nvSpPr>
          <p:cNvPr id="201" name="Shape 201"/>
          <p:cNvSpPr txBox="1"/>
          <p:nvPr>
            <p:ph idx="1" type="body"/>
          </p:nvPr>
        </p:nvSpPr>
        <p:spPr>
          <a:xfrm>
            <a:off x="311700" y="4681400"/>
            <a:ext cx="1989900" cy="501000"/>
          </a:xfrm>
          <a:prstGeom prst="rect">
            <a:avLst/>
          </a:prstGeom>
        </p:spPr>
        <p:txBody>
          <a:bodyPr anchorCtr="0" anchor="t" bIns="91425" lIns="91425" rIns="91425" tIns="91425">
            <a:noAutofit/>
          </a:bodyPr>
          <a:lstStyle/>
          <a:p>
            <a:pPr lvl="0" rtl="0">
              <a:spcBef>
                <a:spcPts val="0"/>
              </a:spcBef>
              <a:buNone/>
            </a:pPr>
            <a:r>
              <a:rPr lang="en" sz="1200"/>
              <a:t>Green= success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140225"/>
            <a:ext cx="8520600" cy="572700"/>
          </a:xfrm>
          <a:prstGeom prst="rect">
            <a:avLst/>
          </a:prstGeom>
        </p:spPr>
        <p:txBody>
          <a:bodyPr anchorCtr="0" anchor="b" bIns="91425" lIns="91425" rIns="91425" tIns="91425">
            <a:noAutofit/>
          </a:bodyPr>
          <a:lstStyle/>
          <a:p>
            <a:pPr lvl="0" rtl="0">
              <a:spcBef>
                <a:spcPts val="0"/>
              </a:spcBef>
              <a:buNone/>
            </a:pPr>
            <a:r>
              <a:rPr lang="en"/>
              <a:t>K-nearest neighbors</a:t>
            </a:r>
          </a:p>
        </p:txBody>
      </p:sp>
      <p:pic>
        <p:nvPicPr>
          <p:cNvPr id="207" name="Shape 207"/>
          <p:cNvPicPr preferRelativeResize="0"/>
          <p:nvPr/>
        </p:nvPicPr>
        <p:blipFill>
          <a:blip r:embed="rId3">
            <a:alphaModFix/>
          </a:blip>
          <a:stretch>
            <a:fillRect/>
          </a:stretch>
        </p:blipFill>
        <p:spPr>
          <a:xfrm>
            <a:off x="1095100" y="659600"/>
            <a:ext cx="6311149" cy="43224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pic>
        <p:nvPicPr>
          <p:cNvPr id="213" name="Shape 213"/>
          <p:cNvPicPr preferRelativeResize="0"/>
          <p:nvPr/>
        </p:nvPicPr>
        <p:blipFill>
          <a:blip r:embed="rId3">
            <a:alphaModFix/>
          </a:blip>
          <a:stretch>
            <a:fillRect/>
          </a:stretch>
        </p:blipFill>
        <p:spPr>
          <a:xfrm>
            <a:off x="231910" y="636725"/>
            <a:ext cx="8359915" cy="4361474"/>
          </a:xfrm>
          <a:prstGeom prst="rect">
            <a:avLst/>
          </a:prstGeom>
          <a:noFill/>
          <a:ln>
            <a:noFill/>
          </a:ln>
        </p:spPr>
      </p:pic>
      <p:sp>
        <p:nvSpPr>
          <p:cNvPr id="214" name="Shape 214"/>
          <p:cNvSpPr txBox="1"/>
          <p:nvPr>
            <p:ph type="title"/>
          </p:nvPr>
        </p:nvSpPr>
        <p:spPr>
          <a:xfrm>
            <a:off x="311700" y="216425"/>
            <a:ext cx="8520600" cy="572700"/>
          </a:xfrm>
          <a:prstGeom prst="rect">
            <a:avLst/>
          </a:prstGeom>
        </p:spPr>
        <p:txBody>
          <a:bodyPr anchorCtr="0" anchor="b" bIns="91425" lIns="91425" rIns="91425" tIns="91425">
            <a:noAutofit/>
          </a:bodyPr>
          <a:lstStyle/>
          <a:p>
            <a:pPr lvl="0" rtl="0">
              <a:spcBef>
                <a:spcPts val="0"/>
              </a:spcBef>
              <a:buNone/>
            </a:pPr>
            <a:r>
              <a:rPr lang="en"/>
              <a:t>decision tree</a:t>
            </a:r>
          </a:p>
        </p:txBody>
      </p:sp>
      <p:sp>
        <p:nvSpPr>
          <p:cNvPr id="215" name="Shape 215"/>
          <p:cNvSpPr/>
          <p:nvPr/>
        </p:nvSpPr>
        <p:spPr>
          <a:xfrm>
            <a:off x="7827650" y="3995800"/>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5890925" y="3995800"/>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6929225" y="3995800"/>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5312400" y="4641200"/>
            <a:ext cx="6954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4479600" y="4641200"/>
            <a:ext cx="6954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1938800" y="4641200"/>
            <a:ext cx="764100" cy="3570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1099525" y="4641200"/>
            <a:ext cx="764100" cy="3570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231900" y="2697400"/>
            <a:ext cx="840300" cy="3570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6719700" y="2673925"/>
            <a:ext cx="764100" cy="4068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4888725" y="2672500"/>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3864325" y="3355275"/>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4743975" y="3355275"/>
            <a:ext cx="764100" cy="3570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2622125" y="3995800"/>
            <a:ext cx="764100" cy="3570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1174700" y="2647525"/>
            <a:ext cx="764100" cy="406800"/>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2984675" y="3355275"/>
            <a:ext cx="764100" cy="3570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2037700" y="2697400"/>
            <a:ext cx="764100" cy="3072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11125"/>
            <a:ext cx="8520600" cy="831300"/>
          </a:xfrm>
          <a:prstGeom prst="rect">
            <a:avLst/>
          </a:prstGeom>
        </p:spPr>
        <p:txBody>
          <a:bodyPr anchorCtr="0" anchor="b" bIns="91425" lIns="91425" rIns="91425" tIns="91425">
            <a:noAutofit/>
          </a:bodyPr>
          <a:lstStyle/>
          <a:p>
            <a:pPr lvl="0" rtl="0">
              <a:spcBef>
                <a:spcPts val="0"/>
              </a:spcBef>
              <a:buNone/>
            </a:pPr>
            <a:r>
              <a:rPr lang="en"/>
              <a:t>decision tree</a:t>
            </a:r>
          </a:p>
        </p:txBody>
      </p:sp>
      <p:pic>
        <p:nvPicPr>
          <p:cNvPr id="236" name="Shape 236"/>
          <p:cNvPicPr preferRelativeResize="0"/>
          <p:nvPr/>
        </p:nvPicPr>
        <p:blipFill>
          <a:blip r:embed="rId3">
            <a:alphaModFix/>
          </a:blip>
          <a:stretch>
            <a:fillRect/>
          </a:stretch>
        </p:blipFill>
        <p:spPr>
          <a:xfrm>
            <a:off x="1046125" y="842425"/>
            <a:ext cx="6811649" cy="4077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11125"/>
            <a:ext cx="8520600" cy="831300"/>
          </a:xfrm>
          <a:prstGeom prst="rect">
            <a:avLst/>
          </a:prstGeom>
        </p:spPr>
        <p:txBody>
          <a:bodyPr anchorCtr="0" anchor="b" bIns="91425" lIns="91425" rIns="91425" tIns="91425">
            <a:noAutofit/>
          </a:bodyPr>
          <a:lstStyle/>
          <a:p>
            <a:pPr lvl="0">
              <a:spcBef>
                <a:spcPts val="0"/>
              </a:spcBef>
              <a:buNone/>
            </a:pPr>
            <a:r>
              <a:rPr lang="en"/>
              <a:t>random forest</a:t>
            </a:r>
          </a:p>
        </p:txBody>
      </p:sp>
      <p:pic>
        <p:nvPicPr>
          <p:cNvPr id="242" name="Shape 242"/>
          <p:cNvPicPr preferRelativeResize="0"/>
          <p:nvPr/>
        </p:nvPicPr>
        <p:blipFill>
          <a:blip r:embed="rId3">
            <a:alphaModFix/>
          </a:blip>
          <a:stretch>
            <a:fillRect/>
          </a:stretch>
        </p:blipFill>
        <p:spPr>
          <a:xfrm>
            <a:off x="847950" y="795949"/>
            <a:ext cx="7047349" cy="4208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11125"/>
            <a:ext cx="8520600" cy="831300"/>
          </a:xfrm>
          <a:prstGeom prst="rect">
            <a:avLst/>
          </a:prstGeom>
        </p:spPr>
        <p:txBody>
          <a:bodyPr anchorCtr="0" anchor="b" bIns="91425" lIns="91425" rIns="91425" tIns="91425">
            <a:noAutofit/>
          </a:bodyPr>
          <a:lstStyle/>
          <a:p>
            <a:pPr lvl="0" rtl="0">
              <a:spcBef>
                <a:spcPts val="0"/>
              </a:spcBef>
              <a:buNone/>
            </a:pPr>
            <a:r>
              <a:rPr lang="en"/>
              <a:t>logistic regression</a:t>
            </a:r>
          </a:p>
        </p:txBody>
      </p:sp>
      <p:sp>
        <p:nvSpPr>
          <p:cNvPr id="248" name="Shape 248"/>
          <p:cNvSpPr txBox="1"/>
          <p:nvPr>
            <p:ph idx="1" type="body"/>
          </p:nvPr>
        </p:nvSpPr>
        <p:spPr>
          <a:xfrm>
            <a:off x="311700" y="1872025"/>
            <a:ext cx="1989900" cy="501000"/>
          </a:xfrm>
          <a:prstGeom prst="rect">
            <a:avLst/>
          </a:prstGeom>
        </p:spPr>
        <p:txBody>
          <a:bodyPr anchorCtr="0" anchor="t" bIns="91425" lIns="91425" rIns="91425" tIns="91425">
            <a:noAutofit/>
          </a:bodyPr>
          <a:lstStyle/>
          <a:p>
            <a:pPr lvl="0" rtl="0">
              <a:spcBef>
                <a:spcPts val="0"/>
              </a:spcBef>
              <a:buNone/>
            </a:pPr>
            <a:r>
              <a:rPr lang="en"/>
              <a:t>ROC Curve</a:t>
            </a:r>
          </a:p>
        </p:txBody>
      </p:sp>
      <p:pic>
        <p:nvPicPr>
          <p:cNvPr descr="Screen Shot 2016-09-20 at 10.45.00 PM.png" id="249" name="Shape 249"/>
          <p:cNvPicPr preferRelativeResize="0"/>
          <p:nvPr/>
        </p:nvPicPr>
        <p:blipFill>
          <a:blip r:embed="rId3">
            <a:alphaModFix/>
          </a:blip>
          <a:stretch>
            <a:fillRect/>
          </a:stretch>
        </p:blipFill>
        <p:spPr>
          <a:xfrm>
            <a:off x="367100" y="2412025"/>
            <a:ext cx="3619500" cy="2343150"/>
          </a:xfrm>
          <a:prstGeom prst="rect">
            <a:avLst/>
          </a:prstGeom>
          <a:noFill/>
          <a:ln>
            <a:noFill/>
          </a:ln>
        </p:spPr>
      </p:pic>
      <p:graphicFrame>
        <p:nvGraphicFramePr>
          <p:cNvPr id="250" name="Shape 250"/>
          <p:cNvGraphicFramePr/>
          <p:nvPr/>
        </p:nvGraphicFramePr>
        <p:xfrm>
          <a:off x="4280750" y="2702537"/>
          <a:ext cx="3000000" cy="3000000"/>
        </p:xfrm>
        <a:graphic>
          <a:graphicData uri="http://schemas.openxmlformats.org/drawingml/2006/table">
            <a:tbl>
              <a:tblPr>
                <a:noFill/>
                <a:tableStyleId>{5FED1AEF-19AA-4DE3-AC4E-7B94BCF93490}</a:tableStyleId>
              </a:tblPr>
              <a:tblGrid>
                <a:gridCol w="1681825"/>
                <a:gridCol w="1416900"/>
                <a:gridCol w="1350625"/>
              </a:tblGrid>
              <a:tr h="617825">
                <a:tc>
                  <a:txBody>
                    <a:bodyPr>
                      <a:noAutofit/>
                    </a:bodyPr>
                    <a:lstStyle/>
                    <a:p>
                      <a:pPr indent="0" lvl="0" marL="266700" marR="266700" rtl="0">
                        <a:lnSpc>
                          <a:spcPct val="115000"/>
                        </a:lnSpc>
                        <a:spcBef>
                          <a:spcPts val="1100"/>
                        </a:spcBef>
                        <a:spcAft>
                          <a:spcPts val="1100"/>
                        </a:spcAft>
                        <a:buNone/>
                      </a:pPr>
                      <a:r>
                        <a:rPr b="1" lang="en" sz="1600">
                          <a:highlight>
                            <a:srgbClr val="FFFFFF"/>
                          </a:highlight>
                          <a:latin typeface="Open Sans"/>
                          <a:ea typeface="Open Sans"/>
                          <a:cs typeface="Open Sans"/>
                          <a:sym typeface="Open Sans"/>
                        </a:rPr>
                        <a:t>Observed</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b="1" lang="en" sz="1600">
                          <a:highlight>
                            <a:srgbClr val="FFFFFF"/>
                          </a:highlight>
                          <a:latin typeface="Open Sans"/>
                          <a:ea typeface="Open Sans"/>
                          <a:cs typeface="Open Sans"/>
                          <a:sym typeface="Open Sans"/>
                        </a:rPr>
                        <a:t>False</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b="1" lang="en" sz="1600">
                          <a:highlight>
                            <a:srgbClr val="FFFFFF"/>
                          </a:highlight>
                          <a:latin typeface="Open Sans"/>
                          <a:ea typeface="Open Sans"/>
                          <a:cs typeface="Open Sans"/>
                          <a:sym typeface="Open Sans"/>
                        </a:rPr>
                        <a:t>True</a:t>
                      </a:r>
                    </a:p>
                  </a:txBody>
                  <a:tcPr marT="38100" marB="38100" marR="38100" marL="38100" anchor="ctr"/>
                </a:tc>
              </a:tr>
              <a:tr h="617825">
                <a:tc>
                  <a:txBody>
                    <a:bodyPr>
                      <a:noAutofit/>
                    </a:bodyPr>
                    <a:lstStyle/>
                    <a:p>
                      <a:pPr indent="0" lvl="0" marL="266700" marR="266700" rtl="0">
                        <a:lnSpc>
                          <a:spcPct val="115000"/>
                        </a:lnSpc>
                        <a:spcBef>
                          <a:spcPts val="1100"/>
                        </a:spcBef>
                        <a:spcAft>
                          <a:spcPts val="1100"/>
                        </a:spcAft>
                        <a:buNone/>
                      </a:pPr>
                      <a:r>
                        <a:rPr b="1" lang="en" sz="1600">
                          <a:highlight>
                            <a:srgbClr val="FFFFFF"/>
                          </a:highlight>
                          <a:latin typeface="Open Sans"/>
                          <a:ea typeface="Open Sans"/>
                          <a:cs typeface="Open Sans"/>
                          <a:sym typeface="Open Sans"/>
                        </a:rPr>
                        <a:t>False</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lang="en" sz="1600">
                          <a:highlight>
                            <a:srgbClr val="FFFFFF"/>
                          </a:highlight>
                          <a:latin typeface="Open Sans"/>
                          <a:ea typeface="Open Sans"/>
                          <a:cs typeface="Open Sans"/>
                          <a:sym typeface="Open Sans"/>
                        </a:rPr>
                        <a:t>1351</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lang="en" sz="1600">
                          <a:highlight>
                            <a:srgbClr val="FFFFFF"/>
                          </a:highlight>
                          <a:latin typeface="Open Sans"/>
                          <a:ea typeface="Open Sans"/>
                          <a:cs typeface="Open Sans"/>
                          <a:sym typeface="Open Sans"/>
                        </a:rPr>
                        <a:t>195</a:t>
                      </a:r>
                    </a:p>
                  </a:txBody>
                  <a:tcPr marT="38100" marB="38100" marR="38100" marL="38100" anchor="ctr"/>
                </a:tc>
              </a:tr>
              <a:tr h="617825">
                <a:tc>
                  <a:txBody>
                    <a:bodyPr>
                      <a:noAutofit/>
                    </a:bodyPr>
                    <a:lstStyle/>
                    <a:p>
                      <a:pPr indent="0" lvl="0" marL="266700" marR="266700" rtl="0">
                        <a:lnSpc>
                          <a:spcPct val="115000"/>
                        </a:lnSpc>
                        <a:spcBef>
                          <a:spcPts val="1100"/>
                        </a:spcBef>
                        <a:spcAft>
                          <a:spcPts val="1100"/>
                        </a:spcAft>
                        <a:buNone/>
                      </a:pPr>
                      <a:r>
                        <a:rPr b="1" lang="en" sz="1600">
                          <a:highlight>
                            <a:srgbClr val="FFFFFF"/>
                          </a:highlight>
                          <a:latin typeface="Open Sans"/>
                          <a:ea typeface="Open Sans"/>
                          <a:cs typeface="Open Sans"/>
                          <a:sym typeface="Open Sans"/>
                        </a:rPr>
                        <a:t>True</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lang="en" sz="1600">
                          <a:highlight>
                            <a:srgbClr val="FFFFFF"/>
                          </a:highlight>
                          <a:latin typeface="Open Sans"/>
                          <a:ea typeface="Open Sans"/>
                          <a:cs typeface="Open Sans"/>
                          <a:sym typeface="Open Sans"/>
                        </a:rPr>
                        <a:t>151</a:t>
                      </a:r>
                    </a:p>
                  </a:txBody>
                  <a:tcPr marT="38100" marB="38100" marR="38100" marL="38100" anchor="ctr"/>
                </a:tc>
                <a:tc>
                  <a:txBody>
                    <a:bodyPr>
                      <a:noAutofit/>
                    </a:bodyPr>
                    <a:lstStyle/>
                    <a:p>
                      <a:pPr indent="0" lvl="0" marL="266700" marR="266700" rtl="0">
                        <a:lnSpc>
                          <a:spcPct val="115000"/>
                        </a:lnSpc>
                        <a:spcBef>
                          <a:spcPts val="1100"/>
                        </a:spcBef>
                        <a:spcAft>
                          <a:spcPts val="1100"/>
                        </a:spcAft>
                        <a:buNone/>
                      </a:pPr>
                      <a:r>
                        <a:rPr lang="en" sz="1600">
                          <a:highlight>
                            <a:srgbClr val="FFFFFF"/>
                          </a:highlight>
                          <a:latin typeface="Open Sans"/>
                          <a:ea typeface="Open Sans"/>
                          <a:cs typeface="Open Sans"/>
                          <a:sym typeface="Open Sans"/>
                        </a:rPr>
                        <a:t>701</a:t>
                      </a:r>
                    </a:p>
                  </a:txBody>
                  <a:tcPr marT="38100" marB="38100" marR="38100" marL="38100" anchor="ctr"/>
                </a:tc>
              </a:tr>
            </a:tbl>
          </a:graphicData>
        </a:graphic>
      </p:graphicFrame>
      <p:sp>
        <p:nvSpPr>
          <p:cNvPr id="251" name="Shape 251"/>
          <p:cNvSpPr txBox="1"/>
          <p:nvPr>
            <p:ph idx="1" type="body"/>
          </p:nvPr>
        </p:nvSpPr>
        <p:spPr>
          <a:xfrm>
            <a:off x="4177875" y="2024425"/>
            <a:ext cx="1989900" cy="501000"/>
          </a:xfrm>
          <a:prstGeom prst="rect">
            <a:avLst/>
          </a:prstGeom>
        </p:spPr>
        <p:txBody>
          <a:bodyPr anchorCtr="0" anchor="t" bIns="91425" lIns="91425" rIns="91425" tIns="91425">
            <a:noAutofit/>
          </a:bodyPr>
          <a:lstStyle/>
          <a:p>
            <a:pPr lvl="0" rtl="0">
              <a:spcBef>
                <a:spcPts val="0"/>
              </a:spcBef>
              <a:buNone/>
            </a:pPr>
            <a:r>
              <a:rPr lang="en"/>
              <a:t>Test Set Results:</a:t>
            </a:r>
          </a:p>
        </p:txBody>
      </p:sp>
      <p:pic>
        <p:nvPicPr>
          <p:cNvPr id="252" name="Shape 252"/>
          <p:cNvPicPr preferRelativeResize="0"/>
          <p:nvPr/>
        </p:nvPicPr>
        <p:blipFill>
          <a:blip r:embed="rId4">
            <a:alphaModFix/>
          </a:blip>
          <a:stretch>
            <a:fillRect/>
          </a:stretch>
        </p:blipFill>
        <p:spPr>
          <a:xfrm>
            <a:off x="519525" y="990500"/>
            <a:ext cx="8210575" cy="9053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11125"/>
            <a:ext cx="8520600" cy="831300"/>
          </a:xfrm>
          <a:prstGeom prst="rect">
            <a:avLst/>
          </a:prstGeom>
        </p:spPr>
        <p:txBody>
          <a:bodyPr anchorCtr="0" anchor="b" bIns="91425" lIns="91425" rIns="91425" tIns="91425">
            <a:noAutofit/>
          </a:bodyPr>
          <a:lstStyle/>
          <a:p>
            <a:pPr lvl="0" rtl="0">
              <a:spcBef>
                <a:spcPts val="0"/>
              </a:spcBef>
              <a:buNone/>
            </a:pPr>
            <a:r>
              <a:rPr lang="en"/>
              <a:t>logistic regression</a:t>
            </a:r>
          </a:p>
        </p:txBody>
      </p:sp>
      <p:pic>
        <p:nvPicPr>
          <p:cNvPr id="258" name="Shape 258"/>
          <p:cNvPicPr preferRelativeResize="0"/>
          <p:nvPr/>
        </p:nvPicPr>
        <p:blipFill>
          <a:blip r:embed="rId3">
            <a:alphaModFix/>
          </a:blip>
          <a:stretch>
            <a:fillRect/>
          </a:stretch>
        </p:blipFill>
        <p:spPr>
          <a:xfrm>
            <a:off x="888575" y="811249"/>
            <a:ext cx="7092398" cy="4206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11125"/>
            <a:ext cx="8520600" cy="831300"/>
          </a:xfrm>
          <a:prstGeom prst="rect">
            <a:avLst/>
          </a:prstGeom>
        </p:spPr>
        <p:txBody>
          <a:bodyPr anchorCtr="0" anchor="b" bIns="91425" lIns="91425" rIns="91425" tIns="91425">
            <a:noAutofit/>
          </a:bodyPr>
          <a:lstStyle/>
          <a:p>
            <a:pPr lvl="0">
              <a:spcBef>
                <a:spcPts val="0"/>
              </a:spcBef>
              <a:buNone/>
            </a:pPr>
            <a:r>
              <a:rPr lang="en"/>
              <a:t>Bay Area deep dive</a:t>
            </a:r>
          </a:p>
        </p:txBody>
      </p:sp>
      <p:sp>
        <p:nvSpPr>
          <p:cNvPr id="264" name="Shape 26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pic>
        <p:nvPicPr>
          <p:cNvPr id="265" name="Shape 265"/>
          <p:cNvPicPr preferRelativeResize="0"/>
          <p:nvPr/>
        </p:nvPicPr>
        <p:blipFill>
          <a:blip r:embed="rId3">
            <a:alphaModFix/>
          </a:blip>
          <a:stretch>
            <a:fillRect/>
          </a:stretch>
        </p:blipFill>
        <p:spPr>
          <a:xfrm>
            <a:off x="3247100" y="944949"/>
            <a:ext cx="5585199" cy="3740199"/>
          </a:xfrm>
          <a:prstGeom prst="rect">
            <a:avLst/>
          </a:prstGeom>
          <a:noFill/>
          <a:ln>
            <a:noFill/>
          </a:ln>
        </p:spPr>
      </p:pic>
      <p:pic>
        <p:nvPicPr>
          <p:cNvPr id="266" name="Shape 266"/>
          <p:cNvPicPr preferRelativeResize="0"/>
          <p:nvPr/>
        </p:nvPicPr>
        <p:blipFill>
          <a:blip r:embed="rId4">
            <a:alphaModFix/>
          </a:blip>
          <a:stretch>
            <a:fillRect/>
          </a:stretch>
        </p:blipFill>
        <p:spPr>
          <a:xfrm>
            <a:off x="880737" y="1527725"/>
            <a:ext cx="1628775" cy="240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90250" y="450150"/>
            <a:ext cx="4245300" cy="4090800"/>
          </a:xfrm>
          <a:prstGeom prst="rect">
            <a:avLst/>
          </a:prstGeom>
        </p:spPr>
        <p:txBody>
          <a:bodyPr anchorCtr="0" anchor="ctr" bIns="91425" lIns="91425" rIns="91425" tIns="91425">
            <a:noAutofit/>
          </a:bodyPr>
          <a:lstStyle/>
          <a:p>
            <a:pPr lvl="0">
              <a:spcBef>
                <a:spcPts val="0"/>
              </a:spcBef>
              <a:buNone/>
            </a:pPr>
            <a:r>
              <a:rPr lang="en"/>
              <a:t>Performance is not evenly distributed.</a:t>
            </a:r>
          </a:p>
        </p:txBody>
      </p:sp>
      <p:pic>
        <p:nvPicPr>
          <p:cNvPr descr="bay area math.png" id="75" name="Shape 75"/>
          <p:cNvPicPr preferRelativeResize="0"/>
          <p:nvPr/>
        </p:nvPicPr>
        <p:blipFill>
          <a:blip r:embed="rId3">
            <a:alphaModFix/>
          </a:blip>
          <a:stretch>
            <a:fillRect/>
          </a:stretch>
        </p:blipFill>
        <p:spPr>
          <a:xfrm>
            <a:off x="4735500" y="164999"/>
            <a:ext cx="4037100" cy="4728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conclusion	</a:t>
            </a:r>
          </a:p>
        </p:txBody>
      </p:sp>
      <p:sp>
        <p:nvSpPr>
          <p:cNvPr id="277" name="Shape 277"/>
          <p:cNvSpPr txBox="1"/>
          <p:nvPr>
            <p:ph idx="1" type="body"/>
          </p:nvPr>
        </p:nvSpPr>
        <p:spPr>
          <a:xfrm>
            <a:off x="311700" y="1225225"/>
            <a:ext cx="8520600" cy="3569700"/>
          </a:xfrm>
          <a:prstGeom prst="rect">
            <a:avLst/>
          </a:prstGeom>
        </p:spPr>
        <p:txBody>
          <a:bodyPr anchorCtr="0" anchor="t" bIns="91425" lIns="91425" rIns="91425" tIns="91425">
            <a:noAutofit/>
          </a:bodyPr>
          <a:lstStyle/>
          <a:p>
            <a:pPr lvl="0">
              <a:spcBef>
                <a:spcPts val="0"/>
              </a:spcBef>
              <a:buNone/>
            </a:pPr>
            <a:r>
              <a:rPr lang="en"/>
              <a:t>For schools, defining success is not easy. </a:t>
            </a:r>
          </a:p>
          <a:p>
            <a:pPr lvl="0">
              <a:spcBef>
                <a:spcPts val="0"/>
              </a:spcBef>
              <a:buNone/>
            </a:pPr>
            <a:r>
              <a:rPr lang="en"/>
              <a:t>Very interesting correlations.</a:t>
            </a:r>
          </a:p>
          <a:p>
            <a:pPr lvl="0">
              <a:spcBef>
                <a:spcPts val="0"/>
              </a:spcBef>
              <a:buNone/>
            </a:pPr>
            <a:r>
              <a:rPr lang="en"/>
              <a:t>In both the regression and classification analysis, demographic features proved more important than school features. One could either conclude that neighborhood resources and students’ home life has greater impact than the school itself, or that this dataset is missing the more important school features. I hypothesise that both are partially true. </a:t>
            </a:r>
            <a:br>
              <a:rPr lang="en"/>
            </a:b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next steps</a:t>
            </a:r>
          </a:p>
        </p:txBody>
      </p:sp>
      <p:sp>
        <p:nvSpPr>
          <p:cNvPr id="283" name="Shape 28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b="1" lang="en"/>
              <a:t>Improve the model.</a:t>
            </a:r>
            <a:r>
              <a:rPr lang="en"/>
              <a:t> Deal with NULLS. Examine data accuracy. Reduce multicollinearity. </a:t>
            </a:r>
          </a:p>
          <a:p>
            <a:pPr lvl="0">
              <a:spcBef>
                <a:spcPts val="0"/>
              </a:spcBef>
              <a:buNone/>
            </a:pPr>
            <a:r>
              <a:rPr b="1" lang="en"/>
              <a:t>More data.</a:t>
            </a:r>
            <a:r>
              <a:rPr lang="en"/>
              <a:t> What other data could provide important school features? What do additional years of reports show? </a:t>
            </a:r>
          </a:p>
          <a:p>
            <a:pPr lvl="0">
              <a:spcBef>
                <a:spcPts val="0"/>
              </a:spcBef>
              <a:buNone/>
            </a:pPr>
            <a:r>
              <a:rPr b="1" lang="en"/>
              <a:t>A better measure of success. </a:t>
            </a:r>
            <a:r>
              <a:rPr lang="en"/>
              <a:t>Some states look at student improvement rather than test scores. </a:t>
            </a:r>
          </a:p>
          <a:p>
            <a:pPr lvl="0">
              <a:spcBef>
                <a:spcPts val="0"/>
              </a:spcBef>
              <a:buNone/>
            </a:pPr>
            <a:r>
              <a:rPr b="1" lang="en"/>
              <a:t>More iterations. </a:t>
            </a:r>
            <a:r>
              <a:rPr lang="en"/>
              <a:t>I would like to</a:t>
            </a:r>
            <a:r>
              <a:rPr lang="en"/>
              <a:t> run the models for various groups, i.e high school vs. middle school, low income vs. middle income, without racial features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appendix</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11125"/>
            <a:ext cx="8520600" cy="831300"/>
          </a:xfrm>
          <a:prstGeom prst="rect">
            <a:avLst/>
          </a:prstGeom>
        </p:spPr>
        <p:txBody>
          <a:bodyPr anchorCtr="0" anchor="b" bIns="91425" lIns="91425" rIns="91425" tIns="91425">
            <a:noAutofit/>
          </a:bodyPr>
          <a:lstStyle/>
          <a:p>
            <a:pPr lvl="0">
              <a:spcBef>
                <a:spcPts val="0"/>
              </a:spcBef>
              <a:buNone/>
            </a:pPr>
            <a:r>
              <a:rPr lang="en"/>
              <a:t>Logistic Regression - Training Cross Validation</a:t>
            </a:r>
          </a:p>
        </p:txBody>
      </p:sp>
      <p:pic>
        <p:nvPicPr>
          <p:cNvPr descr="Screen Shot 2016-09-20 at 10.43.10 PM.png" id="299" name="Shape 299"/>
          <p:cNvPicPr preferRelativeResize="0"/>
          <p:nvPr/>
        </p:nvPicPr>
        <p:blipFill>
          <a:blip r:embed="rId3">
            <a:alphaModFix/>
          </a:blip>
          <a:stretch>
            <a:fillRect/>
          </a:stretch>
        </p:blipFill>
        <p:spPr>
          <a:xfrm>
            <a:off x="1158880" y="842425"/>
            <a:ext cx="7177118" cy="4201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140225"/>
            <a:ext cx="8520600" cy="572700"/>
          </a:xfrm>
          <a:prstGeom prst="rect">
            <a:avLst/>
          </a:prstGeom>
        </p:spPr>
        <p:txBody>
          <a:bodyPr anchorCtr="0" anchor="b" bIns="91425" lIns="91425" rIns="91425" tIns="91425">
            <a:noAutofit/>
          </a:bodyPr>
          <a:lstStyle/>
          <a:p>
            <a:pPr lvl="0" rtl="0">
              <a:spcBef>
                <a:spcPts val="0"/>
              </a:spcBef>
              <a:buNone/>
            </a:pPr>
            <a:r>
              <a:rPr lang="en"/>
              <a:t>K-nearest Neighbors - Training Cross Validation</a:t>
            </a:r>
          </a:p>
        </p:txBody>
      </p:sp>
      <p:pic>
        <p:nvPicPr>
          <p:cNvPr descr="Screen Shot 2016-09-20 at 10.20.08 PM.png" id="305" name="Shape 305"/>
          <p:cNvPicPr preferRelativeResize="0"/>
          <p:nvPr/>
        </p:nvPicPr>
        <p:blipFill>
          <a:blip r:embed="rId3">
            <a:alphaModFix/>
          </a:blip>
          <a:stretch>
            <a:fillRect/>
          </a:stretch>
        </p:blipFill>
        <p:spPr>
          <a:xfrm>
            <a:off x="1645024" y="913599"/>
            <a:ext cx="5853949" cy="4024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t>
            </a:r>
            <a:r>
              <a:rPr lang="en"/>
              <a:t>ecision tree</a:t>
            </a:r>
          </a:p>
        </p:txBody>
      </p:sp>
      <p:pic>
        <p:nvPicPr>
          <p:cNvPr descr="Screen Shot 2016-09-20 at 10.23.47 PM.png" id="311" name="Shape 311"/>
          <p:cNvPicPr preferRelativeResize="0"/>
          <p:nvPr/>
        </p:nvPicPr>
        <p:blipFill>
          <a:blip r:embed="rId3">
            <a:alphaModFix/>
          </a:blip>
          <a:stretch>
            <a:fillRect/>
          </a:stretch>
        </p:blipFill>
        <p:spPr>
          <a:xfrm>
            <a:off x="1106449" y="1068775"/>
            <a:ext cx="6577174" cy="384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265500" y="929275"/>
            <a:ext cx="4045200" cy="1786200"/>
          </a:xfrm>
          <a:prstGeom prst="rect">
            <a:avLst/>
          </a:prstGeom>
        </p:spPr>
        <p:txBody>
          <a:bodyPr anchorCtr="0" anchor="b" bIns="91425" lIns="91425" rIns="91425" tIns="91425">
            <a:noAutofit/>
          </a:bodyPr>
          <a:lstStyle/>
          <a:p>
            <a:pPr lvl="0">
              <a:spcBef>
                <a:spcPts val="0"/>
              </a:spcBef>
              <a:buNone/>
            </a:pPr>
            <a:r>
              <a:rPr lang="en"/>
              <a:t>Why are some schools successful?</a:t>
            </a:r>
          </a:p>
        </p:txBody>
      </p:sp>
      <p:sp>
        <p:nvSpPr>
          <p:cNvPr id="81" name="Shape 81"/>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a:spcBef>
                <a:spcPts val="0"/>
              </a:spcBef>
              <a:buNone/>
            </a:pPr>
            <a:r>
              <a:rPr lang="en"/>
              <a:t>An analysis of California schools</a:t>
            </a:r>
          </a:p>
        </p:txBody>
      </p:sp>
      <p:sp>
        <p:nvSpPr>
          <p:cNvPr id="82" name="Shape 8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2200"/>
              <a:t>Agenda</a:t>
            </a:r>
          </a:p>
          <a:p>
            <a:pPr indent="-228600" lvl="0" marL="457200" rtl="0">
              <a:spcBef>
                <a:spcPts val="0"/>
              </a:spcBef>
            </a:pPr>
            <a:r>
              <a:rPr lang="en"/>
              <a:t>The data</a:t>
            </a:r>
          </a:p>
          <a:p>
            <a:pPr indent="-228600" lvl="0" marL="457200" rtl="0">
              <a:spcBef>
                <a:spcPts val="0"/>
              </a:spcBef>
            </a:pPr>
            <a:r>
              <a:rPr lang="en"/>
              <a:t>Exploratory analysis</a:t>
            </a:r>
          </a:p>
          <a:p>
            <a:pPr indent="-228600" lvl="0" marL="457200" rtl="0">
              <a:spcBef>
                <a:spcPts val="0"/>
              </a:spcBef>
            </a:pPr>
            <a:r>
              <a:rPr lang="en"/>
              <a:t>Regression</a:t>
            </a:r>
          </a:p>
          <a:p>
            <a:pPr indent="-228600" lvl="0" marL="457200" rtl="0">
              <a:spcBef>
                <a:spcPts val="0"/>
              </a:spcBef>
            </a:pPr>
            <a:r>
              <a:rPr lang="en"/>
              <a:t>Classification</a:t>
            </a:r>
          </a:p>
          <a:p>
            <a:pPr indent="-228600" lvl="0" marL="457200" rtl="0">
              <a:spcBef>
                <a:spcPts val="0"/>
              </a:spcBef>
            </a:pPr>
            <a:r>
              <a:rPr lang="en"/>
              <a:t>Conclusion &amp; next steps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t</a:t>
            </a:r>
            <a:r>
              <a:rPr lang="en"/>
              <a:t>he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the data sources </a:t>
            </a:r>
          </a:p>
        </p:txBody>
      </p:sp>
      <p:sp>
        <p:nvSpPr>
          <p:cNvPr id="93" name="Shape 9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California Department of Education Reports:</a:t>
            </a:r>
          </a:p>
          <a:p>
            <a:pPr indent="-228600" lvl="0" marL="457200" rtl="0">
              <a:spcBef>
                <a:spcPts val="0"/>
              </a:spcBef>
            </a:pPr>
            <a:r>
              <a:rPr lang="en"/>
              <a:t> </a:t>
            </a:r>
            <a:r>
              <a:rPr lang="en" u="sng">
                <a:solidFill>
                  <a:schemeClr val="hlink"/>
                </a:solidFill>
                <a:hlinkClick r:id="rId3"/>
              </a:rPr>
              <a:t>Public Schools and Districts </a:t>
            </a:r>
            <a:r>
              <a:rPr lang="en"/>
              <a:t> </a:t>
            </a:r>
            <a:r>
              <a:rPr lang="en" sz="1400"/>
              <a:t>(2014-15 School Year)</a:t>
            </a:r>
          </a:p>
          <a:p>
            <a:pPr indent="-228600" lvl="0" marL="457200" rtl="0">
              <a:spcBef>
                <a:spcPts val="0"/>
              </a:spcBef>
            </a:pPr>
            <a:r>
              <a:rPr lang="en" u="sng">
                <a:solidFill>
                  <a:schemeClr val="hlink"/>
                </a:solidFill>
                <a:hlinkClick r:id="rId4"/>
              </a:rPr>
              <a:t>Staff Demographic Data</a:t>
            </a:r>
            <a:r>
              <a:rPr lang="en"/>
              <a:t>  </a:t>
            </a:r>
            <a:r>
              <a:rPr lang="en" sz="1400"/>
              <a:t>(2014-15</a:t>
            </a:r>
            <a:r>
              <a:rPr lang="en" sz="1400"/>
              <a:t> School Year)</a:t>
            </a:r>
          </a:p>
          <a:p>
            <a:pPr indent="-228600" lvl="0" marL="457200" rtl="0">
              <a:spcBef>
                <a:spcPts val="0"/>
              </a:spcBef>
            </a:pPr>
            <a:r>
              <a:rPr lang="en" u="sng">
                <a:solidFill>
                  <a:schemeClr val="hlink"/>
                </a:solidFill>
                <a:hlinkClick r:id="rId5"/>
              </a:rPr>
              <a:t>Graduate by Race and Gender</a:t>
            </a:r>
            <a:r>
              <a:rPr lang="en"/>
              <a:t>  </a:t>
            </a:r>
            <a:r>
              <a:rPr lang="en" sz="1400"/>
              <a:t>(2014-15 School Year)</a:t>
            </a:r>
          </a:p>
          <a:p>
            <a:pPr indent="-228600" lvl="0" marL="457200" rtl="0">
              <a:spcBef>
                <a:spcPts val="0"/>
              </a:spcBef>
            </a:pPr>
            <a:r>
              <a:rPr lang="en" u="sng">
                <a:solidFill>
                  <a:schemeClr val="hlink"/>
                </a:solidFill>
                <a:hlinkClick r:id="rId6"/>
              </a:rPr>
              <a:t>Student Poverty FRPM</a:t>
            </a:r>
            <a:r>
              <a:rPr lang="en"/>
              <a:t> </a:t>
            </a:r>
            <a:r>
              <a:rPr lang="en" sz="1400"/>
              <a:t> (2014-15 School Year)</a:t>
            </a:r>
          </a:p>
          <a:p>
            <a:pPr indent="-228600" lvl="0" marL="457200" rtl="0">
              <a:spcBef>
                <a:spcPts val="0"/>
              </a:spcBef>
            </a:pPr>
            <a:r>
              <a:rPr lang="en" u="sng">
                <a:solidFill>
                  <a:schemeClr val="hlink"/>
                </a:solidFill>
                <a:hlinkClick r:id="rId7"/>
              </a:rPr>
              <a:t>AYP</a:t>
            </a:r>
            <a:r>
              <a:rPr lang="en" sz="1400"/>
              <a:t> (2014-15 School Year)</a:t>
            </a:r>
          </a:p>
          <a:p>
            <a:pPr indent="-228600" lvl="0" marL="457200" rtl="0">
              <a:spcBef>
                <a:spcPts val="0"/>
              </a:spcBef>
            </a:pPr>
            <a:r>
              <a:rPr lang="en" u="sng">
                <a:solidFill>
                  <a:schemeClr val="hlink"/>
                </a:solidFill>
                <a:hlinkClick r:id="rId8"/>
              </a:rPr>
              <a:t>Academic Performance </a:t>
            </a:r>
            <a:r>
              <a:rPr lang="en" sz="1400"/>
              <a:t>(2013)</a:t>
            </a:r>
          </a:p>
          <a:p>
            <a:pPr lvl="0" rtl="0">
              <a:spcBef>
                <a:spcPts val="0"/>
              </a:spcBef>
              <a:buNone/>
            </a:pPr>
            <a:r>
              <a:rPr lang="en"/>
              <a:t>Population Studies Center for Social Research</a:t>
            </a:r>
          </a:p>
          <a:p>
            <a:pPr indent="-228600" lvl="0" marL="457200">
              <a:spcBef>
                <a:spcPts val="0"/>
              </a:spcBef>
            </a:pPr>
            <a:r>
              <a:rPr lang="en" u="sng">
                <a:solidFill>
                  <a:schemeClr val="hlink"/>
                </a:solidFill>
                <a:hlinkClick r:id="rId9"/>
              </a:rPr>
              <a:t>Median Income by Zip Code</a:t>
            </a:r>
            <a:r>
              <a:rPr lang="en"/>
              <a:t> </a:t>
            </a:r>
            <a:r>
              <a:rPr lang="en" sz="1400"/>
              <a:t>(2010 Census) </a:t>
            </a:r>
          </a:p>
        </p:txBody>
      </p:sp>
      <p:pic>
        <p:nvPicPr>
          <p:cNvPr id="94" name="Shape 94"/>
          <p:cNvPicPr preferRelativeResize="0"/>
          <p:nvPr/>
        </p:nvPicPr>
        <p:blipFill>
          <a:blip r:embed="rId10">
            <a:alphaModFix/>
          </a:blip>
          <a:stretch>
            <a:fillRect/>
          </a:stretch>
        </p:blipFill>
        <p:spPr>
          <a:xfrm>
            <a:off x="6126600" y="1305400"/>
            <a:ext cx="2705699" cy="270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a:t>
            </a:r>
            <a:r>
              <a:rPr lang="en"/>
              <a:t>he features </a:t>
            </a:r>
          </a:p>
        </p:txBody>
      </p:sp>
      <p:sp>
        <p:nvSpPr>
          <p:cNvPr id="100" name="Shape 100"/>
          <p:cNvSpPr txBox="1"/>
          <p:nvPr>
            <p:ph idx="1" type="body"/>
          </p:nvPr>
        </p:nvSpPr>
        <p:spPr>
          <a:xfrm>
            <a:off x="3752975" y="1223425"/>
            <a:ext cx="4761300" cy="3808500"/>
          </a:xfrm>
          <a:prstGeom prst="rect">
            <a:avLst/>
          </a:prstGeom>
        </p:spPr>
        <p:txBody>
          <a:bodyPr anchorCtr="0" anchor="t" bIns="91425" lIns="91425" rIns="91425" tIns="91425">
            <a:noAutofit/>
          </a:bodyPr>
          <a:lstStyle/>
          <a:p>
            <a:pPr indent="-228600" lvl="0" marL="457200" rtl="0">
              <a:spcBef>
                <a:spcPts val="0"/>
              </a:spcBef>
            </a:pPr>
            <a:r>
              <a:rPr lang="en"/>
              <a:t>Student ethnicity</a:t>
            </a:r>
          </a:p>
          <a:p>
            <a:pPr indent="-228600" lvl="0" marL="457200" rtl="0">
              <a:spcBef>
                <a:spcPts val="0"/>
              </a:spcBef>
            </a:pPr>
            <a:r>
              <a:rPr lang="en"/>
              <a:t>Student gender</a:t>
            </a:r>
          </a:p>
          <a:p>
            <a:pPr indent="-228600" lvl="0" marL="457200" rtl="0">
              <a:spcBef>
                <a:spcPts val="0"/>
              </a:spcBef>
            </a:pPr>
            <a:r>
              <a:rPr lang="en"/>
              <a:t>Staff ethnicity</a:t>
            </a:r>
          </a:p>
          <a:p>
            <a:pPr indent="-228600" lvl="0" marL="457200" rtl="0">
              <a:spcBef>
                <a:spcPts val="0"/>
              </a:spcBef>
            </a:pPr>
            <a:r>
              <a:rPr lang="en"/>
              <a:t>Staff gender</a:t>
            </a:r>
          </a:p>
          <a:p>
            <a:pPr indent="-228600" lvl="0" marL="457200" rtl="0">
              <a:spcBef>
                <a:spcPts val="0"/>
              </a:spcBef>
            </a:pPr>
            <a:r>
              <a:rPr lang="en"/>
              <a:t>Staff education level</a:t>
            </a:r>
          </a:p>
          <a:p>
            <a:pPr indent="-228600" lvl="0" marL="457200" rtl="0">
              <a:spcBef>
                <a:spcPts val="0"/>
              </a:spcBef>
            </a:pPr>
            <a:r>
              <a:rPr lang="en"/>
              <a:t>Staff years experience</a:t>
            </a:r>
          </a:p>
          <a:p>
            <a:pPr indent="-228600" lvl="0" marL="457200" rtl="0">
              <a:spcBef>
                <a:spcPts val="0"/>
              </a:spcBef>
            </a:pPr>
            <a:r>
              <a:rPr lang="en"/>
              <a:t>Math students tested by ethnicity</a:t>
            </a:r>
          </a:p>
          <a:p>
            <a:pPr indent="-228600" lvl="0" marL="457200" rtl="0">
              <a:spcBef>
                <a:spcPts val="0"/>
              </a:spcBef>
            </a:pPr>
            <a:r>
              <a:rPr lang="en"/>
              <a:t>Math students proficient ethnicity</a:t>
            </a:r>
          </a:p>
          <a:p>
            <a:pPr indent="-228600" lvl="0" marL="457200" rtl="0">
              <a:spcBef>
                <a:spcPts val="0"/>
              </a:spcBef>
            </a:pPr>
            <a:r>
              <a:rPr lang="en"/>
              <a:t>English students tested by ethnicity</a:t>
            </a:r>
          </a:p>
          <a:p>
            <a:pPr indent="-228600" lvl="0" marL="457200" rtl="0">
              <a:spcBef>
                <a:spcPts val="0"/>
              </a:spcBef>
            </a:pPr>
            <a:r>
              <a:rPr lang="en"/>
              <a:t>English students proficient by ethnicity</a:t>
            </a:r>
          </a:p>
          <a:p>
            <a:pPr indent="-228600" lvl="0" marL="457200" rtl="0">
              <a:spcBef>
                <a:spcPts val="0"/>
              </a:spcBef>
            </a:pPr>
            <a:r>
              <a:rPr lang="en"/>
              <a:t>And more...</a:t>
            </a:r>
          </a:p>
          <a:p>
            <a:pPr lvl="0">
              <a:spcBef>
                <a:spcPts val="0"/>
              </a:spcBef>
              <a:buNone/>
            </a:pPr>
            <a:r>
              <a:t/>
            </a:r>
            <a:endParaRPr/>
          </a:p>
        </p:txBody>
      </p:sp>
      <p:sp>
        <p:nvSpPr>
          <p:cNvPr id="101" name="Shape 101"/>
          <p:cNvSpPr txBox="1"/>
          <p:nvPr>
            <p:ph idx="1" type="body"/>
          </p:nvPr>
        </p:nvSpPr>
        <p:spPr>
          <a:xfrm>
            <a:off x="311700" y="918625"/>
            <a:ext cx="3365100" cy="38085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t/>
            </a:r>
            <a:endParaRPr/>
          </a:p>
          <a:p>
            <a:pPr indent="-228600" lvl="0" marL="457200" rtl="0">
              <a:spcBef>
                <a:spcPts val="0"/>
              </a:spcBef>
            </a:pPr>
            <a:r>
              <a:rPr lang="en"/>
              <a:t>Total enrollment</a:t>
            </a:r>
          </a:p>
          <a:p>
            <a:pPr indent="-228600" lvl="0" marL="457200" rtl="0">
              <a:spcBef>
                <a:spcPts val="0"/>
              </a:spcBef>
            </a:pPr>
            <a:r>
              <a:rPr lang="en"/>
              <a:t>School type</a:t>
            </a:r>
          </a:p>
          <a:p>
            <a:pPr indent="-228600" lvl="0" marL="457200" rtl="0">
              <a:spcBef>
                <a:spcPts val="0"/>
              </a:spcBef>
            </a:pPr>
            <a:r>
              <a:rPr lang="en"/>
              <a:t>School grade levels</a:t>
            </a:r>
          </a:p>
          <a:p>
            <a:pPr indent="-228600" lvl="0" marL="457200" rtl="0">
              <a:spcBef>
                <a:spcPts val="0"/>
              </a:spcBef>
            </a:pPr>
            <a:r>
              <a:rPr lang="en"/>
              <a:t>School funding</a:t>
            </a:r>
          </a:p>
          <a:p>
            <a:pPr indent="-228600" lvl="0" marL="457200" rtl="0">
              <a:spcBef>
                <a:spcPts val="0"/>
              </a:spcBef>
            </a:pPr>
            <a:r>
              <a:rPr lang="en"/>
              <a:t>School location </a:t>
            </a:r>
          </a:p>
          <a:p>
            <a:pPr indent="-228600" lvl="0" marL="457200" rtl="0">
              <a:spcBef>
                <a:spcPts val="0"/>
              </a:spcBef>
            </a:pPr>
            <a:r>
              <a:rPr lang="en"/>
              <a:t>School Truancy Rate</a:t>
            </a:r>
          </a:p>
          <a:p>
            <a:pPr indent="-228600" lvl="0" marL="457200" rtl="0">
              <a:spcBef>
                <a:spcPts val="0"/>
              </a:spcBef>
            </a:pPr>
            <a:r>
              <a:rPr lang="en"/>
              <a:t>Use of virtual learning</a:t>
            </a:r>
          </a:p>
          <a:p>
            <a:pPr indent="-228600" lvl="0" marL="457200" rtl="0">
              <a:spcBef>
                <a:spcPts val="0"/>
              </a:spcBef>
            </a:pPr>
            <a:r>
              <a:rPr lang="en"/>
              <a:t>Student free meal plans</a:t>
            </a:r>
          </a:p>
          <a:p>
            <a:pPr indent="-228600" lvl="0" marL="457200" rtl="0">
              <a:spcBef>
                <a:spcPts val="0"/>
              </a:spcBef>
            </a:pPr>
            <a:r>
              <a:rPr lang="en"/>
              <a:t>ARP criteria met</a:t>
            </a:r>
          </a:p>
          <a:p>
            <a:pPr indent="-228600" lvl="0" marL="457200" rtl="0">
              <a:spcBef>
                <a:spcPts val="0"/>
              </a:spcBef>
            </a:pPr>
            <a:r>
              <a:rPr lang="en"/>
              <a:t>Student ethnicity</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a:t>
            </a:r>
            <a:r>
              <a:rPr lang="en"/>
              <a:t>he data cleaning </a:t>
            </a:r>
          </a:p>
        </p:txBody>
      </p:sp>
      <p:sp>
        <p:nvSpPr>
          <p:cNvPr id="107" name="Shape 107"/>
          <p:cNvSpPr txBox="1"/>
          <p:nvPr>
            <p:ph idx="1" type="body"/>
          </p:nvPr>
        </p:nvSpPr>
        <p:spPr>
          <a:xfrm>
            <a:off x="311700" y="1152475"/>
            <a:ext cx="4746300" cy="3416400"/>
          </a:xfrm>
          <a:prstGeom prst="rect">
            <a:avLst/>
          </a:prstGeom>
        </p:spPr>
        <p:txBody>
          <a:bodyPr anchorCtr="0" anchor="t" bIns="91425" lIns="91425" rIns="91425" tIns="91425">
            <a:noAutofit/>
          </a:bodyPr>
          <a:lstStyle/>
          <a:p>
            <a:pPr lvl="0">
              <a:spcBef>
                <a:spcPts val="0"/>
              </a:spcBef>
              <a:buNone/>
            </a:pPr>
            <a:r>
              <a:rPr lang="en"/>
              <a:t>To combine data from school, staff, and student level reports, I used pandasql, a package that allows you to query pandas DataFrames using SQL syntax. (See Python Notebook for code.)</a:t>
            </a:r>
          </a:p>
          <a:p>
            <a:pPr lvl="0">
              <a:spcBef>
                <a:spcPts val="0"/>
              </a:spcBef>
              <a:buNone/>
            </a:pPr>
            <a:r>
              <a:rPr lang="en"/>
              <a:t>The final data frame consisted of aggregated school data, with one row per school.</a:t>
            </a:r>
          </a:p>
          <a:p>
            <a:pPr lvl="0">
              <a:spcBef>
                <a:spcPts val="0"/>
              </a:spcBef>
              <a:buNone/>
            </a:pPr>
            <a:r>
              <a:rPr lang="en"/>
              <a:t>Remove </a:t>
            </a:r>
            <a:r>
              <a:rPr lang="en"/>
              <a:t>nulls</a:t>
            </a:r>
            <a:r>
              <a:rPr lang="en"/>
              <a:t>. </a:t>
            </a:r>
          </a:p>
          <a:p>
            <a:pPr lvl="0">
              <a:spcBef>
                <a:spcPts val="0"/>
              </a:spcBef>
              <a:spcAft>
                <a:spcPts val="0"/>
              </a:spcAft>
              <a:buClr>
                <a:schemeClr val="dk1"/>
              </a:buClr>
              <a:buSzPct val="61111"/>
              <a:buFont typeface="Arial"/>
              <a:buNone/>
            </a:pPr>
            <a:r>
              <a:rPr b="1" lang="en">
                <a:highlight>
                  <a:srgbClr val="FFFFFF"/>
                </a:highlight>
              </a:rPr>
              <a:t>7,305 Schools</a:t>
            </a:r>
          </a:p>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5253249" y="318974"/>
            <a:ext cx="3579050" cy="4688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exploratory analysis</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