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64" r:id="rId4"/>
    <p:sldId id="265" r:id="rId5"/>
    <p:sldId id="267" r:id="rId6"/>
    <p:sldId id="266" r:id="rId7"/>
    <p:sldId id="257" r:id="rId8"/>
    <p:sldId id="258" r:id="rId9"/>
    <p:sldId id="256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6600CC"/>
    <a:srgbClr val="008080"/>
    <a:srgbClr val="CC00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44" y="-3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microsoft.com/office/2007/relationships/hdphoto" Target="../media/hdphoto3.wdp"/><Relationship Id="rId18" Type="http://schemas.openxmlformats.org/officeDocument/2006/relationships/image" Target="../media/image22.png"/><Relationship Id="rId26" Type="http://schemas.microsoft.com/office/2007/relationships/hdphoto" Target="../media/hdphoto7.wdp"/><Relationship Id="rId3" Type="http://schemas.openxmlformats.org/officeDocument/2006/relationships/image" Target="../media/image10.gif"/><Relationship Id="rId21" Type="http://schemas.microsoft.com/office/2007/relationships/hdphoto" Target="../media/hdphoto5.wdp"/><Relationship Id="rId7" Type="http://schemas.openxmlformats.org/officeDocument/2006/relationships/image" Target="../media/image13.jpe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5" Type="http://schemas.openxmlformats.org/officeDocument/2006/relationships/image" Target="../media/image26.png"/><Relationship Id="rId2" Type="http://schemas.openxmlformats.org/officeDocument/2006/relationships/image" Target="../media/image9.png"/><Relationship Id="rId16" Type="http://schemas.openxmlformats.org/officeDocument/2006/relationships/image" Target="../media/image20.jpe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11" Type="http://schemas.openxmlformats.org/officeDocument/2006/relationships/image" Target="../media/image16.png"/><Relationship Id="rId24" Type="http://schemas.openxmlformats.org/officeDocument/2006/relationships/image" Target="../media/image25.jpeg"/><Relationship Id="rId5" Type="http://schemas.openxmlformats.org/officeDocument/2006/relationships/image" Target="../media/image12.png"/><Relationship Id="rId15" Type="http://schemas.openxmlformats.org/officeDocument/2006/relationships/image" Target="../media/image19.jpeg"/><Relationship Id="rId23" Type="http://schemas.microsoft.com/office/2007/relationships/hdphoto" Target="../media/hdphoto6.wdp"/><Relationship Id="rId10" Type="http://schemas.microsoft.com/office/2007/relationships/hdphoto" Target="../media/hdphoto2.wdp"/><Relationship Id="rId19" Type="http://schemas.microsoft.com/office/2007/relationships/hdphoto" Target="../media/hdphoto4.wdp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18.jpeg"/><Relationship Id="rId22" Type="http://schemas.openxmlformats.org/officeDocument/2006/relationships/image" Target="../media/image24.png"/><Relationship Id="rId27" Type="http://schemas.openxmlformats.org/officeDocument/2006/relationships/hyperlink" Target="https://www.ncbi.nlm.nih.gov/geo/summary/?type=tax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7"/>
          <p:cNvSpPr>
            <a:spLocks noChangeArrowheads="1"/>
          </p:cNvSpPr>
          <p:nvPr/>
        </p:nvSpPr>
        <p:spPr bwMode="auto">
          <a:xfrm>
            <a:off x="0" y="3559175"/>
            <a:ext cx="9144000" cy="3298825"/>
          </a:xfrm>
          <a:prstGeom prst="rect">
            <a:avLst/>
          </a:prstGeom>
          <a:solidFill>
            <a:srgbClr val="3366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000000"/>
              </a:solidFill>
              <a:latin typeface="Times"/>
            </a:endParaRPr>
          </a:p>
        </p:txBody>
      </p:sp>
      <p:sp>
        <p:nvSpPr>
          <p:cNvPr id="5" name="Rectangle 19"/>
          <p:cNvSpPr>
            <a:spLocks noChangeArrowheads="1"/>
          </p:cNvSpPr>
          <p:nvPr/>
        </p:nvSpPr>
        <p:spPr bwMode="auto">
          <a:xfrm>
            <a:off x="0" y="6604000"/>
            <a:ext cx="9144000" cy="2540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442" tIns="41221" rIns="82442" bIns="41221" anchor="ctr"/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0" hangingPunct="0">
              <a:spcBef>
                <a:spcPct val="0"/>
              </a:spcBef>
              <a:buFontTx/>
              <a:buNone/>
            </a:pPr>
            <a:endParaRPr lang="en-US" altLang="zh-CN" sz="2400">
              <a:solidFill>
                <a:srgbClr val="FF6600"/>
              </a:solidFill>
              <a:latin typeface="Times"/>
              <a:ea typeface="MS PGothic" pitchFamily="34" charset="-128"/>
            </a:endParaRPr>
          </a:p>
        </p:txBody>
      </p:sp>
      <p:sp>
        <p:nvSpPr>
          <p:cNvPr id="6" name="Text Box 18"/>
          <p:cNvSpPr txBox="1">
            <a:spLocks noChangeArrowheads="1"/>
          </p:cNvSpPr>
          <p:nvPr/>
        </p:nvSpPr>
        <p:spPr bwMode="auto">
          <a:xfrm>
            <a:off x="704850" y="1916832"/>
            <a:ext cx="7727950" cy="14066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442" tIns="41221" rIns="82442" bIns="41221">
            <a:spAutoFit/>
          </a:bodyPr>
          <a:lstStyle>
            <a:lvl1pPr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0" hangingPunct="0">
              <a:spcBef>
                <a:spcPct val="0"/>
              </a:spcBef>
              <a:buFontTx/>
              <a:buNone/>
            </a:pPr>
            <a:r>
              <a:rPr lang="zh-CN" altLang="en-US" sz="4300" b="1" dirty="0">
                <a:latin typeface="宋体" pitchFamily="2" charset="-122"/>
              </a:rPr>
              <a:t>基于</a:t>
            </a:r>
            <a:r>
              <a:rPr lang="zh-CN" altLang="en-US" sz="4300" b="1" dirty="0" smtClean="0">
                <a:latin typeface="宋体" pitchFamily="2" charset="-122"/>
              </a:rPr>
              <a:t>人工智能方法的基因树和</a:t>
            </a:r>
            <a:r>
              <a:rPr lang="zh-CN" altLang="en-US" sz="4300" b="1" dirty="0">
                <a:latin typeface="宋体" pitchFamily="2" charset="-122"/>
              </a:rPr>
              <a:t>蛋白</a:t>
            </a:r>
            <a:r>
              <a:rPr lang="zh-CN" altLang="en-US" sz="4300" b="1" dirty="0" smtClean="0">
                <a:latin typeface="宋体" pitchFamily="2" charset="-122"/>
              </a:rPr>
              <a:t>树系统</a:t>
            </a:r>
            <a:r>
              <a:rPr lang="zh-CN" altLang="en-US" sz="4300" b="1" dirty="0">
                <a:latin typeface="宋体" pitchFamily="2" charset="-122"/>
              </a:rPr>
              <a:t>比较</a:t>
            </a:r>
            <a:r>
              <a:rPr lang="zh-CN" altLang="en-US" sz="4300" b="1" dirty="0" smtClean="0">
                <a:latin typeface="宋体" pitchFamily="2" charset="-122"/>
              </a:rPr>
              <a:t>研究</a:t>
            </a:r>
            <a:endParaRPr lang="en-US" altLang="zh-CN" sz="4300" b="1" dirty="0" smtClean="0">
              <a:latin typeface="宋体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349253" y="404664"/>
            <a:ext cx="2437358" cy="1152000"/>
            <a:chOff x="2699792" y="567080"/>
            <a:chExt cx="2437358" cy="1152000"/>
          </a:xfrm>
        </p:grpSpPr>
        <p:pic>
          <p:nvPicPr>
            <p:cNvPr id="10" name="Picture 2" descr="http://www.cqnu.edu.cn/_mediafile/csd/2014/11/04/2i6x54kau7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89388" y="568142"/>
              <a:ext cx="1147762" cy="1150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99792" y="567080"/>
              <a:ext cx="1152000" cy="1152000"/>
            </a:xfrm>
            <a:prstGeom prst="rect">
              <a:avLst/>
            </a:prstGeom>
          </p:spPr>
        </p:pic>
      </p:grp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948857"/>
              </p:ext>
            </p:extLst>
          </p:nvPr>
        </p:nvGraphicFramePr>
        <p:xfrm>
          <a:off x="1485268" y="3963150"/>
          <a:ext cx="6164026" cy="2490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53815"/>
                <a:gridCol w="4310211"/>
              </a:tblGrid>
              <a:tr h="671541">
                <a:tc>
                  <a:txBody>
                    <a:bodyPr/>
                    <a:lstStyle/>
                    <a:p>
                      <a:r>
                        <a:rPr lang="zh-CN" altLang="en-US" sz="2900" b="0" kern="2800" spc="40" baseline="0" dirty="0" smtClean="0">
                          <a:solidFill>
                            <a:schemeClr val="bg1"/>
                          </a:solidFill>
                        </a:rPr>
                        <a:t>汇  报  人</a:t>
                      </a:r>
                      <a:r>
                        <a:rPr lang="zh-CN" altLang="en-US" sz="2900" b="0" dirty="0" smtClean="0">
                          <a:solidFill>
                            <a:schemeClr val="bg1"/>
                          </a:solidFill>
                        </a:rPr>
                        <a:t>：</a:t>
                      </a:r>
                      <a:endParaRPr lang="zh-CN" altLang="en-US" sz="29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900" b="0" dirty="0" smtClean="0">
                          <a:solidFill>
                            <a:schemeClr val="bg1"/>
                          </a:solidFill>
                        </a:rPr>
                        <a:t>张茹涵、谭振宇、龚诗媛</a:t>
                      </a:r>
                    </a:p>
                  </a:txBody>
                  <a:tcPr/>
                </a:tc>
              </a:tr>
              <a:tr h="671541">
                <a:tc>
                  <a:txBody>
                    <a:bodyPr/>
                    <a:lstStyle/>
                    <a:p>
                      <a:r>
                        <a:rPr lang="zh-CN" altLang="en-US" sz="2900" b="0" dirty="0" smtClean="0">
                          <a:solidFill>
                            <a:schemeClr val="bg1"/>
                          </a:solidFill>
                        </a:rPr>
                        <a:t>指导教师：</a:t>
                      </a:r>
                      <a:endParaRPr lang="zh-CN" altLang="en-US" sz="29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900" b="0" dirty="0" smtClean="0">
                          <a:solidFill>
                            <a:schemeClr val="bg1"/>
                          </a:solidFill>
                        </a:rPr>
                        <a:t>李勃</a:t>
                      </a:r>
                      <a:endParaRPr lang="zh-CN" altLang="en-US" sz="29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75443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</a:rPr>
                        <a:t>重庆市第十八中学校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  <a:tr h="67154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2023</a:t>
                      </a: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</a:rPr>
                        <a:t>年</a:t>
                      </a:r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</a:rPr>
                        <a:t>月</a:t>
                      </a:r>
                      <a:r>
                        <a:rPr lang="en-US" altLang="zh-CN" sz="2400" b="0" dirty="0" smtClean="0">
                          <a:solidFill>
                            <a:schemeClr val="bg1"/>
                          </a:solidFill>
                        </a:rPr>
                        <a:t>25</a:t>
                      </a:r>
                      <a:r>
                        <a:rPr lang="zh-CN" altLang="en-US" sz="2400" b="0" dirty="0" smtClean="0">
                          <a:solidFill>
                            <a:schemeClr val="bg1"/>
                          </a:solidFill>
                        </a:rPr>
                        <a:t>日，重庆师范大学</a:t>
                      </a:r>
                      <a:endParaRPr lang="zh-CN" alt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8" y="3140968"/>
            <a:ext cx="4500000" cy="3182934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248" y="3140975"/>
            <a:ext cx="4500000" cy="318292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17634" y="276334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Species Tree</a:t>
            </a:r>
            <a:endParaRPr lang="zh-CN" altLang="en-US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26090" y="2763344"/>
            <a:ext cx="1356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solidFill>
                  <a:srgbClr val="00B05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Species Tree</a:t>
            </a:r>
            <a:endParaRPr lang="zh-CN" altLang="en-US" b="1" dirty="0">
              <a:ln w="1905"/>
              <a:solidFill>
                <a:srgbClr val="00B05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14200" y="276334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Gene Tree</a:t>
            </a:r>
            <a:endParaRPr lang="zh-CN" altLang="en-US" b="1" dirty="0">
              <a:ln w="1905"/>
              <a:solidFill>
                <a:srgbClr val="FF0000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50704" y="2763344"/>
            <a:ext cx="134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n w="1905"/>
                <a:solidFill>
                  <a:srgbClr val="0000FF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Protein Tree</a:t>
            </a:r>
            <a:endParaRPr lang="zh-CN" altLang="en-US" b="1" dirty="0">
              <a:ln w="1905"/>
              <a:solidFill>
                <a:srgbClr val="0000FF"/>
              </a:soli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506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417747" y="1304176"/>
            <a:ext cx="28803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K00927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K03841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K02959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K03217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K00616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K00600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K03768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K01835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K04487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K04043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K06173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K00942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K02257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K03522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K07277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K00820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K01934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K00033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K00275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K00797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K01803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K02948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K02355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K00826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K02946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K00688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K01756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K02954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K00008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K02911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K11206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K00963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K04079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K00382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K04077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K00088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K13288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K01785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K00031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K02835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K01689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K00700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K07566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K02956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K00939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K07304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K00943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K02926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K04567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K00784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K01079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K00789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K01011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K07560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K01868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K03106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K00627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K02907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K00854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K00121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K00111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K02519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K01807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K17686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K01937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K00759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K01519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K02992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K01679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K01070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K01772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K00791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K01784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K04564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K03113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K00965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K00605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K02961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K01939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K00873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K01823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K00850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K01069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K04082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K06997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K01810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K00799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K02838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K01783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K01265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K00763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K06133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K01489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K02963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K01580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K00645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K00615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K02871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K00602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K03781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K06176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K01869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K01613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K02884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K01647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K00134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K01915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K01951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K03650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K02913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K01952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K01495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K03644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K04565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K00940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K03495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K09458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K00831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K06158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K00164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K01867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K01262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K01866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K00626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K00286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K03424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K03671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K00852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K02863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K02906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K01953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K01082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K02895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K02879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K01886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K00281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K02996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K02902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K02967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K00658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K03544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K00948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K01892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K02437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K03687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K02935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K01611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K00876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K01809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K04078</a:t>
            </a:r>
          </a:p>
          <a:p>
            <a:r>
              <a:rPr lang="en-US" altLang="zh-CN" sz="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K00868</a:t>
            </a:r>
            <a:endParaRPr lang="zh-CN" altLang="en-US" sz="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86" y="353487"/>
            <a:ext cx="3084694" cy="6390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 rot="19383057">
            <a:off x="764857" y="748925"/>
            <a:ext cx="11592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Gene</a:t>
            </a:r>
            <a:r>
              <a:rPr lang="en-US" altLang="zh-CN" sz="1400" dirty="0" smtClean="0"/>
              <a:t>-</a:t>
            </a:r>
            <a:r>
              <a:rPr lang="en-US" altLang="zh-CN" sz="1400" dirty="0" smtClean="0">
                <a:solidFill>
                  <a:srgbClr val="0000FF"/>
                </a:solidFill>
              </a:rPr>
              <a:t>Protein</a:t>
            </a:r>
            <a:endParaRPr lang="zh-CN" altLang="en-US" sz="1400" dirty="0">
              <a:solidFill>
                <a:srgbClr val="0000FF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 rot="19383057">
            <a:off x="1616296" y="744733"/>
            <a:ext cx="1170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FF0000"/>
                </a:solidFill>
              </a:rPr>
              <a:t>Gene</a:t>
            </a:r>
            <a:r>
              <a:rPr lang="en-US" altLang="zh-CN" sz="1400" dirty="0" smtClean="0"/>
              <a:t>-</a:t>
            </a:r>
            <a:r>
              <a:rPr lang="en-US" altLang="zh-CN" sz="1400" dirty="0" smtClean="0">
                <a:solidFill>
                  <a:srgbClr val="00B050"/>
                </a:solidFill>
              </a:rPr>
              <a:t>Species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19383057">
            <a:off x="2360632" y="690562"/>
            <a:ext cx="13147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rgbClr val="0000FF"/>
                </a:solidFill>
              </a:rPr>
              <a:t>Protein</a:t>
            </a:r>
            <a:r>
              <a:rPr lang="en-US" altLang="zh-CN" sz="1400" dirty="0" smtClean="0"/>
              <a:t>-</a:t>
            </a:r>
            <a:r>
              <a:rPr lang="en-US" altLang="zh-CN" sz="1400" dirty="0" smtClean="0">
                <a:solidFill>
                  <a:srgbClr val="00B050"/>
                </a:solidFill>
              </a:rPr>
              <a:t>Species</a:t>
            </a:r>
            <a:endParaRPr lang="zh-CN" altLang="en-US" sz="1400" dirty="0">
              <a:solidFill>
                <a:srgbClr val="00B05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62" y="188640"/>
            <a:ext cx="324000" cy="159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0499" y="301633"/>
            <a:ext cx="2160000" cy="2185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6547781" y="808370"/>
            <a:ext cx="1993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6600CC"/>
                </a:solidFill>
              </a:rPr>
              <a:t>Cluster A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86 genes</a:t>
            </a:r>
            <a:endParaRPr lang="zh-CN" altLang="en-US" i="1" dirty="0"/>
          </a:p>
        </p:txBody>
      </p:sp>
      <p:sp>
        <p:nvSpPr>
          <p:cNvPr id="14" name="矩形 13"/>
          <p:cNvSpPr/>
          <p:nvPr/>
        </p:nvSpPr>
        <p:spPr>
          <a:xfrm>
            <a:off x="6547781" y="1403484"/>
            <a:ext cx="1983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008080"/>
                </a:solidFill>
              </a:rPr>
              <a:t>Cluster B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29 genes</a:t>
            </a:r>
            <a:endParaRPr lang="zh-CN" altLang="en-US" i="1" dirty="0"/>
          </a:p>
        </p:txBody>
      </p:sp>
      <p:sp>
        <p:nvSpPr>
          <p:cNvPr id="15" name="矩形 14"/>
          <p:cNvSpPr/>
          <p:nvPr/>
        </p:nvSpPr>
        <p:spPr>
          <a:xfrm>
            <a:off x="6547781" y="1979548"/>
            <a:ext cx="19618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Cluster C</a:t>
            </a:r>
            <a:r>
              <a:rPr lang="en-US" altLang="zh-CN" dirty="0" smtClean="0"/>
              <a:t>: </a:t>
            </a:r>
            <a:r>
              <a:rPr lang="en-US" altLang="zh-CN" i="1" dirty="0" smtClean="0"/>
              <a:t>61 genes</a:t>
            </a:r>
            <a:endParaRPr lang="zh-CN" altLang="en-US" i="1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870" y="993036"/>
            <a:ext cx="252000" cy="1252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497896"/>
              </p:ext>
            </p:extLst>
          </p:nvPr>
        </p:nvGraphicFramePr>
        <p:xfrm>
          <a:off x="4275579" y="4627776"/>
          <a:ext cx="4616014" cy="72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5496"/>
                <a:gridCol w="509588"/>
                <a:gridCol w="514351"/>
                <a:gridCol w="552451"/>
                <a:gridCol w="476251"/>
                <a:gridCol w="509588"/>
                <a:gridCol w="514350"/>
                <a:gridCol w="514350"/>
                <a:gridCol w="509589"/>
              </a:tblGrid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SOD2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MRPS17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IDI1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PLPBP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RPE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AASDHPPT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GAD1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NARS1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EIF1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PFKL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GPI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CDA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MCAT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PKM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HAGH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GSTO2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METAP2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MRPS18C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TKT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AMT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HSCB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MRRF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NAPRT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MRPL15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66150"/>
              </p:ext>
            </p:extLst>
          </p:nvPr>
        </p:nvGraphicFramePr>
        <p:xfrm>
          <a:off x="4275579" y="5346719"/>
          <a:ext cx="4608514" cy="13681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057"/>
                <a:gridCol w="512057"/>
                <a:gridCol w="512057"/>
                <a:gridCol w="555713"/>
                <a:gridCol w="468402"/>
                <a:gridCol w="512057"/>
                <a:gridCol w="512057"/>
                <a:gridCol w="512057"/>
                <a:gridCol w="512057"/>
              </a:tblGrid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ATIC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GTPBP3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OGDH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TATDN3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MRPL24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DLST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AMD1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MRPL33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MTO1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TXN2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MRPL17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CLPX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UCKL1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PUS7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PFAS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XPNPEP3</a:t>
                      </a:r>
                      <a:endParaRPr lang="en-US" sz="7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RBKS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QARS1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PRPS1L1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MPI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GAPDH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GCH1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OXSM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GLDC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HARS2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HSPE1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LIAS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ACAT1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MRPS9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GCSH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PDXK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PISD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GK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SOD1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PSAT1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NADK2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ASNS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MRPL28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GRPEL2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  <a:tr h="1954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MRPL19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GMPS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NME6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ABCF3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PYCR2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BPNT1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MRPL12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637338"/>
              </p:ext>
            </p:extLst>
          </p:nvPr>
        </p:nvGraphicFramePr>
        <p:xfrm>
          <a:off x="4275579" y="2752433"/>
          <a:ext cx="4616901" cy="18735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2989"/>
                <a:gridCol w="512989"/>
                <a:gridCol w="512989"/>
                <a:gridCol w="549265"/>
                <a:gridCol w="476713"/>
                <a:gridCol w="512989"/>
                <a:gridCol w="512989"/>
                <a:gridCol w="512989"/>
                <a:gridCol w="512989"/>
              </a:tblGrid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PHGDH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HSPA9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PNPO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PPAT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GALM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MSRA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MPST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AARS1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MRPS7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PGK1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SRM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SORD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IDH1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DTYMK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XYLB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FBP1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GUK1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TPI1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MRPL32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MTRF1L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ACO1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IARS1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ADH5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ESD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MRPS16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COX10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ENO1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MRPL4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DTD2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GPD2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FECH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OXA1L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FARSB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GFM2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UGP2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KARS1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ACSS2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MTIF2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TRIT1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TALDO1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ETFA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BCAT1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HSP90AA1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GBE1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GLRX</a:t>
                      </a:r>
                      <a:endParaRPr 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TARS3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RPIA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GALE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SHMT1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SAMM50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DLD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YRDC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ELAC1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SRP54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ATP7A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PPIB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GFPT1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PYGB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HSPD1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PSPH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CARS2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CTPS1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PGM1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ST20-MTHFS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ADSL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IMPDH1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MRPS15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MAT2B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DLAT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APRT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  <a:tr h="180020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NFS1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PGD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MRPS14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REXO2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AK7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ACSL1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MRPL30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i="1" u="none" strike="noStrike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ITPA</a:t>
                      </a:r>
                      <a:endParaRPr lang="en-US" sz="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75000"/>
                        <a:alpha val="5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圆角矩形 11"/>
          <p:cNvSpPr/>
          <p:nvPr/>
        </p:nvSpPr>
        <p:spPr>
          <a:xfrm>
            <a:off x="472876" y="1292999"/>
            <a:ext cx="3287985" cy="3088501"/>
          </a:xfrm>
          <a:prstGeom prst="roundRect">
            <a:avLst/>
          </a:prstGeom>
          <a:noFill/>
          <a:ln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472877" y="4393680"/>
            <a:ext cx="3287985" cy="854596"/>
          </a:xfrm>
          <a:prstGeom prst="roundRect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圆角矩形 25"/>
          <p:cNvSpPr/>
          <p:nvPr/>
        </p:nvSpPr>
        <p:spPr>
          <a:xfrm>
            <a:off x="472877" y="5261426"/>
            <a:ext cx="3287985" cy="148298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 rot="5400000">
            <a:off x="3429881" y="2559524"/>
            <a:ext cx="94929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A</a:t>
            </a:r>
            <a:endParaRPr lang="zh-CN" altLang="en-US" sz="16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矩形 39"/>
          <p:cNvSpPr/>
          <p:nvPr/>
        </p:nvSpPr>
        <p:spPr>
          <a:xfrm rot="5400000">
            <a:off x="3425165" y="4671143"/>
            <a:ext cx="9396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</a:t>
            </a:r>
            <a:r>
              <a:rPr lang="en-US" altLang="zh-CN" sz="1600" b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6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1" name="矩形 40"/>
          <p:cNvSpPr/>
          <p:nvPr/>
        </p:nvSpPr>
        <p:spPr>
          <a:xfrm rot="5400000">
            <a:off x="3429067" y="5858023"/>
            <a:ext cx="9332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Cluster </a:t>
            </a:r>
            <a:r>
              <a:rPr lang="en-US" altLang="zh-CN" sz="1600" b="1" dirty="0" smtClean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6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右箭头 33"/>
          <p:cNvSpPr>
            <a:spLocks noChangeAspect="1"/>
          </p:cNvSpPr>
          <p:nvPr/>
        </p:nvSpPr>
        <p:spPr>
          <a:xfrm rot="1995733">
            <a:off x="3942350" y="3135322"/>
            <a:ext cx="243866" cy="288000"/>
          </a:xfrm>
          <a:prstGeom prst="rightArrow">
            <a:avLst/>
          </a:prstGeom>
          <a:solidFill>
            <a:srgbClr val="FF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右箭头 43"/>
          <p:cNvSpPr>
            <a:spLocks noChangeAspect="1"/>
          </p:cNvSpPr>
          <p:nvPr/>
        </p:nvSpPr>
        <p:spPr>
          <a:xfrm rot="1995733">
            <a:off x="3979694" y="4857459"/>
            <a:ext cx="243866" cy="288000"/>
          </a:xfrm>
          <a:prstGeom prst="rightArrow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右箭头 44"/>
          <p:cNvSpPr>
            <a:spLocks noChangeAspect="1"/>
          </p:cNvSpPr>
          <p:nvPr/>
        </p:nvSpPr>
        <p:spPr>
          <a:xfrm rot="1995733">
            <a:off x="3986289" y="5883301"/>
            <a:ext cx="243866" cy="288000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82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 descr="C:\Users\Administrator\AppData\Roaming\Tencent\Users\39963911\QQ\WinTemp\RichOle\G2C@38RXPPTUBL`~C(F]7_R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"/>
          <a:stretch/>
        </p:blipFill>
        <p:spPr bwMode="auto">
          <a:xfrm>
            <a:off x="361949" y="1268760"/>
            <a:ext cx="8406717" cy="5301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11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0"/>
          <p:cNvSpPr>
            <a:spLocks noGrp="1"/>
          </p:cNvSpPr>
          <p:nvPr>
            <p:ph type="title"/>
          </p:nvPr>
        </p:nvSpPr>
        <p:spPr>
          <a:xfrm>
            <a:off x="3285381" y="620688"/>
            <a:ext cx="2559050" cy="8382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cs typeface="Times New Roman" pitchFamily="18" charset="0"/>
              </a:rPr>
              <a:t>汇报内容</a:t>
            </a:r>
            <a:endParaRPr lang="en-US" altLang="zh-CN" sz="3600" b="1" dirty="0" smtClean="0">
              <a:cs typeface="Times New Roman" pitchFamily="18" charset="0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656359" y="1774031"/>
            <a:ext cx="3816474" cy="3959225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spcBef>
                <a:spcPts val="1088"/>
              </a:spcBef>
              <a:spcAft>
                <a:spcPts val="538"/>
              </a:spcAft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 </a:t>
            </a:r>
            <a:r>
              <a:rPr lang="en-US" altLang="zh-CN" b="1" dirty="0" smtClean="0">
                <a:latin typeface="Times New Roman" pitchFamily="18" charset="0"/>
                <a:ea typeface="华文新魏" pitchFamily="2" charset="-122"/>
                <a:cs typeface="Times New Roman" pitchFamily="18" charset="0"/>
                <a:sym typeface="Wingdings" pitchFamily="2" charset="2"/>
              </a:rPr>
              <a:t>1. </a:t>
            </a:r>
            <a:r>
              <a:rPr lang="zh-CN" altLang="en-US" dirty="0" smtClean="0">
                <a:ea typeface="华文新魏" pitchFamily="2" charset="-122"/>
                <a:cs typeface="Times New Roman" pitchFamily="18" charset="0"/>
                <a:sym typeface="Wingdings" pitchFamily="2" charset="2"/>
              </a:rPr>
              <a:t>项目介绍</a:t>
            </a:r>
            <a:endParaRPr lang="en-US" altLang="zh-CN" dirty="0" smtClean="0">
              <a:ea typeface="华文新魏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88"/>
              </a:spcBef>
              <a:spcAft>
                <a:spcPts val="538"/>
              </a:spcAft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Wingdings" pitchFamily="2" charset="2"/>
              </a:rPr>
              <a:t> </a:t>
            </a:r>
            <a:r>
              <a:rPr lang="en-US" altLang="zh-CN" b="1" dirty="0" smtClean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2. </a:t>
            </a:r>
            <a:r>
              <a:rPr lang="zh-CN" altLang="en-US" dirty="0" smtClean="0">
                <a:ea typeface="华文新魏" pitchFamily="2" charset="-122"/>
                <a:cs typeface="Times New Roman" pitchFamily="18" charset="0"/>
                <a:sym typeface="Wingdings" pitchFamily="2" charset="2"/>
              </a:rPr>
              <a:t>成员与指导教师</a:t>
            </a:r>
            <a:endParaRPr lang="en-US" altLang="ja-JP" dirty="0" smtClean="0">
              <a:ea typeface="华文新魏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88"/>
              </a:spcBef>
              <a:spcAft>
                <a:spcPts val="538"/>
              </a:spcAft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 </a:t>
            </a:r>
            <a:r>
              <a:rPr lang="en-US" altLang="zh-CN" b="1" dirty="0" smtClean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3. </a:t>
            </a:r>
            <a:r>
              <a:rPr lang="zh-CN" altLang="en-US" dirty="0" smtClean="0">
                <a:ea typeface="华文新魏" pitchFamily="2" charset="-122"/>
                <a:cs typeface="Times New Roman" pitchFamily="18" charset="0"/>
                <a:sym typeface="Wingdings" pitchFamily="2" charset="2"/>
              </a:rPr>
              <a:t>项目完成情况</a:t>
            </a:r>
            <a:endParaRPr lang="en-US" altLang="zh-CN" dirty="0" smtClean="0">
              <a:ea typeface="华文新魏" pitchFamily="2" charset="-122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spcBef>
                <a:spcPts val="1088"/>
              </a:spcBef>
              <a:spcAft>
                <a:spcPts val="538"/>
              </a:spcAft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 </a:t>
            </a:r>
            <a:r>
              <a:rPr lang="en-US" altLang="zh-CN" b="1" dirty="0" smtClean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4. </a:t>
            </a:r>
            <a:r>
              <a:rPr lang="zh-CN" altLang="en-US" dirty="0" smtClean="0">
                <a:ea typeface="华文新魏" pitchFamily="2" charset="-122"/>
                <a:cs typeface="Times New Roman" pitchFamily="18" charset="0"/>
                <a:sym typeface="Wingdings" pitchFamily="2" charset="2"/>
              </a:rPr>
              <a:t>研究成果展示</a:t>
            </a:r>
            <a:endParaRPr lang="en-US" altLang="zh-CN" dirty="0" smtClean="0">
              <a:ea typeface="华文新魏" pitchFamily="2" charset="-122"/>
              <a:cs typeface="Times New Roman" pitchFamily="18" charset="0"/>
              <a:sym typeface="Wingdings" pitchFamily="2" charset="2"/>
            </a:endParaRPr>
          </a:p>
          <a:p>
            <a:pPr marL="0" indent="0">
              <a:lnSpc>
                <a:spcPct val="120000"/>
              </a:lnSpc>
              <a:spcBef>
                <a:spcPts val="1088"/>
              </a:spcBef>
              <a:spcAft>
                <a:spcPts val="538"/>
              </a:spcAft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 </a:t>
            </a:r>
            <a:r>
              <a:rPr lang="en-US" altLang="zh-CN" b="1" dirty="0" smtClean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5. </a:t>
            </a:r>
            <a:r>
              <a:rPr lang="zh-CN" altLang="en-US" dirty="0" smtClean="0">
                <a:ea typeface="华文新魏" pitchFamily="2" charset="-122"/>
                <a:cs typeface="Times New Roman" pitchFamily="18" charset="0"/>
                <a:sym typeface="Wingdings" pitchFamily="2" charset="2"/>
              </a:rPr>
              <a:t>学习</a:t>
            </a:r>
            <a:r>
              <a:rPr lang="zh-CN" altLang="en-US" dirty="0">
                <a:ea typeface="华文新魏" pitchFamily="2" charset="-122"/>
                <a:cs typeface="Times New Roman" pitchFamily="18" charset="0"/>
                <a:sym typeface="Wingdings" pitchFamily="2" charset="2"/>
              </a:rPr>
              <a:t>心得与</a:t>
            </a:r>
            <a:r>
              <a:rPr lang="zh-CN" altLang="en-US" dirty="0" smtClean="0">
                <a:ea typeface="华文新魏" pitchFamily="2" charset="-122"/>
                <a:cs typeface="Times New Roman" pitchFamily="18" charset="0"/>
                <a:sym typeface="Wingdings" pitchFamily="2" charset="2"/>
              </a:rPr>
              <a:t>体会</a:t>
            </a:r>
            <a:endParaRPr lang="en-US" altLang="zh-CN" dirty="0" smtClean="0">
              <a:ea typeface="华文新魏" pitchFamily="2" charset="-122"/>
              <a:cs typeface="Times New Roman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1088"/>
              </a:spcBef>
              <a:spcAft>
                <a:spcPts val="538"/>
              </a:spcAft>
              <a:buFont typeface="Arial" pitchFamily="34" charset="0"/>
              <a:buNone/>
            </a:pPr>
            <a:r>
              <a:rPr lang="zh-CN" altLang="en-US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 </a:t>
            </a:r>
            <a:r>
              <a:rPr lang="en-US" altLang="zh-CN" b="1" dirty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6</a:t>
            </a:r>
            <a:r>
              <a:rPr lang="en-US" altLang="zh-CN" b="1" dirty="0" smtClean="0">
                <a:latin typeface="Times New Roman" pitchFamily="18" charset="0"/>
                <a:ea typeface="华文新魏" pitchFamily="2" charset="-122"/>
                <a:sym typeface="Wingdings" pitchFamily="2" charset="2"/>
              </a:rPr>
              <a:t>. </a:t>
            </a:r>
            <a:r>
              <a:rPr lang="zh-CN" altLang="en-US" dirty="0" smtClean="0">
                <a:ea typeface="华文新魏" pitchFamily="2" charset="-122"/>
                <a:cs typeface="Times New Roman" pitchFamily="18" charset="0"/>
                <a:sym typeface="Wingdings" pitchFamily="2" charset="2"/>
              </a:rPr>
              <a:t>总结</a:t>
            </a:r>
            <a:endParaRPr lang="en-US" altLang="zh-CN" dirty="0">
              <a:ea typeface="华文新魏" pitchFamily="2" charset="-122"/>
              <a:cs typeface="Times New Roman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6F35EF-B4F1-4BCE-804F-869C262A963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186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31775" y="663575"/>
            <a:ext cx="8661400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4775" y="30110"/>
            <a:ext cx="87884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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1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.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项目介绍</a:t>
            </a:r>
            <a:endParaRPr lang="en-US" altLang="zh-CN" sz="2400" dirty="0">
              <a:solidFill>
                <a:srgbClr val="C00000"/>
              </a:solidFill>
              <a:latin typeface="华文行楷" pitchFamily="2" charset="-122"/>
              <a:ea typeface="华文行楷" pitchFamily="2" charset="-122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75" y="1042961"/>
            <a:ext cx="7200000" cy="5328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01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31775" y="663575"/>
            <a:ext cx="8661400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4775" y="30110"/>
            <a:ext cx="8788400" cy="63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项目成员与指导教师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875"/>
          <a:stretch/>
        </p:blipFill>
        <p:spPr bwMode="auto">
          <a:xfrm>
            <a:off x="248965" y="3920112"/>
            <a:ext cx="8644210" cy="265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48965" y="191683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张茹涵，谭振宇，龚诗媛</a:t>
            </a:r>
          </a:p>
        </p:txBody>
      </p:sp>
    </p:spTree>
    <p:extLst>
      <p:ext uri="{BB962C8B-B14F-4D97-AF65-F5344CB8AC3E}">
        <p14:creationId xmlns:p14="http://schemas.microsoft.com/office/powerpoint/2010/main" val="12639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231775" y="663575"/>
            <a:ext cx="8661400" cy="0"/>
          </a:xfrm>
          <a:prstGeom prst="line">
            <a:avLst/>
          </a:prstGeom>
          <a:ln w="254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104775" y="30110"/>
            <a:ext cx="8788400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0800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</a:t>
            </a:r>
            <a:r>
              <a:rPr lang="zh-CN" altLang="en-US" sz="2800" b="1" dirty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 </a:t>
            </a:r>
            <a:r>
              <a:rPr lang="en-US" altLang="zh-CN" sz="2800" b="1" dirty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2</a:t>
            </a:r>
            <a:r>
              <a:rPr lang="en-US" altLang="zh-CN" sz="2800" b="1" dirty="0" smtClean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.</a:t>
            </a:r>
            <a:r>
              <a:rPr lang="zh-CN" altLang="en-US" sz="2800" b="1" dirty="0" smtClean="0">
                <a:solidFill>
                  <a:srgbClr val="C00000"/>
                </a:solidFill>
                <a:latin typeface="Times New Roman" pitchFamily="18" charset="0"/>
                <a:ea typeface="华文行楷" pitchFamily="2" charset="-122"/>
                <a:cs typeface="Times New Roman" pitchFamily="18" charset="0"/>
                <a:sym typeface="Wingdings" pitchFamily="2" charset="2"/>
              </a:rPr>
              <a:t>项目成员与指导教师研究背景</a:t>
            </a:r>
            <a:endParaRPr lang="zh-CN" altLang="en-US" sz="2800" b="1" dirty="0">
              <a:solidFill>
                <a:srgbClr val="C00000"/>
              </a:solidFill>
              <a:latin typeface="Times New Roman" pitchFamily="18" charset="0"/>
              <a:ea typeface="华文行楷" pitchFamily="2" charset="-122"/>
              <a:cs typeface="Times New Roman" pitchFamily="18" charset="0"/>
              <a:sym typeface="Wingdings" pitchFamily="2" charset="2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5" r="875"/>
          <a:stretch/>
        </p:blipFill>
        <p:spPr bwMode="auto">
          <a:xfrm>
            <a:off x="248965" y="3920112"/>
            <a:ext cx="8644210" cy="265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248965" y="1916832"/>
            <a:ext cx="2723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张茹涵，谭振宇，龚诗媛</a:t>
            </a:r>
          </a:p>
        </p:txBody>
      </p:sp>
    </p:spTree>
    <p:extLst>
      <p:ext uri="{BB962C8B-B14F-4D97-AF65-F5344CB8AC3E}">
        <p14:creationId xmlns:p14="http://schemas.microsoft.com/office/powerpoint/2010/main" val="109193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1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24"/>
          <a:stretch/>
        </p:blipFill>
        <p:spPr bwMode="auto">
          <a:xfrm>
            <a:off x="6739921" y="615745"/>
            <a:ext cx="2268000" cy="931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20"/>
          <p:cNvSpPr txBox="1">
            <a:spLocks noChangeArrowheads="1"/>
          </p:cNvSpPr>
          <p:nvPr/>
        </p:nvSpPr>
        <p:spPr bwMode="auto">
          <a:xfrm>
            <a:off x="104775" y="100013"/>
            <a:ext cx="2667000" cy="600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t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 </a:t>
            </a:r>
            <a:r>
              <a:rPr lang="en-US" altLang="zh-CN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6. </a:t>
            </a:r>
            <a:r>
              <a:rPr lang="zh-CN" altLang="en-US" sz="2400" b="1" dirty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授课教师</a:t>
            </a:r>
            <a:endParaRPr lang="en-US" altLang="zh-CN" sz="2400" b="1" dirty="0">
              <a:solidFill>
                <a:srgbClr val="C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31775" y="663575"/>
            <a:ext cx="8661400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709317" y="1067426"/>
            <a:ext cx="2294731" cy="1535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</a:pPr>
            <a:r>
              <a:rPr lang="zh-CN" altLang="en-US" sz="2400" b="1" dirty="0">
                <a:latin typeface="华光隶书_CNKI" panose="02000500000000000000" pitchFamily="2" charset="-122"/>
                <a:ea typeface="华光隶书_CNKI" panose="02000500000000000000" pitchFamily="2" charset="-122"/>
              </a:rPr>
              <a:t>李勃</a:t>
            </a:r>
            <a:endParaRPr lang="en-US" altLang="zh-CN" sz="2400" b="1" dirty="0">
              <a:latin typeface="华光隶书_CNKI" panose="02000500000000000000" pitchFamily="2" charset="-122"/>
              <a:ea typeface="华光隶书_CNKI" panose="02000500000000000000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  <a:cs typeface="Estrangelo Edessa" panose="03080600000000000000" pitchFamily="66" charset="0"/>
              </a:rPr>
              <a:t>职称：副教授</a:t>
            </a:r>
            <a:endParaRPr lang="en-US" altLang="zh-CN" sz="1600" dirty="0">
              <a:latin typeface="+mn-ea"/>
              <a:cs typeface="Estrangelo Edessa" panose="03080600000000000000" pitchFamily="66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  <a:cs typeface="Estrangelo Edessa" panose="03080600000000000000" pitchFamily="66" charset="0"/>
              </a:rPr>
              <a:t>职务：硕士生导师</a:t>
            </a:r>
            <a:endParaRPr lang="en-US" altLang="zh-CN" sz="1600" dirty="0">
              <a:latin typeface="+mn-ea"/>
              <a:cs typeface="Estrangelo Edessa" panose="03080600000000000000" pitchFamily="66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600" dirty="0">
                <a:latin typeface="+mn-ea"/>
                <a:cs typeface="Times New Roman" panose="02020603050405020304" pitchFamily="18" charset="0"/>
              </a:rPr>
              <a:t>单位：生命科学学院</a:t>
            </a:r>
            <a:endParaRPr lang="en-US" altLang="zh-CN" sz="16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0136" y="2852936"/>
            <a:ext cx="8399298" cy="370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九三学社社员</a:t>
            </a:r>
            <a:endParaRPr lang="en-US" altLang="zh-CN" sz="15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湖北省优秀学士学位论文指导教师</a:t>
            </a:r>
            <a:endParaRPr lang="en-US" altLang="zh-CN" sz="15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重庆市生物信息学会常务理事、四川大学学位论文评审专家</a:t>
            </a:r>
            <a:endParaRPr lang="en-US" altLang="zh-CN" sz="15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重庆市自然科学基金评审专家</a:t>
            </a:r>
            <a:endParaRPr lang="en-US" altLang="zh-CN" sz="15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重师大“</a:t>
            </a:r>
            <a:r>
              <a:rPr lang="zh-CN" altLang="en-US" sz="1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最受毕业生欢迎的教师”、优秀毕业论文指导教师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、本科生</a:t>
            </a:r>
            <a:r>
              <a:rPr lang="zh-CN" altLang="en-US" sz="14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优秀</a:t>
            </a:r>
            <a:r>
              <a:rPr lang="zh-CN" altLang="en-US" sz="14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导师、教学优秀奖获得者</a:t>
            </a:r>
            <a:endParaRPr lang="en-US" altLang="zh-CN" sz="14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1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Frontiers in immunology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客座编辑，</a:t>
            </a:r>
            <a:r>
              <a:rPr lang="en-US" altLang="zh-CN" sz="1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NAR</a:t>
            </a:r>
            <a:r>
              <a:rPr lang="zh-CN" altLang="en-US" sz="1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500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Briefings in Bioinformatics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等</a:t>
            </a:r>
            <a:r>
              <a:rPr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SCI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杂志审稿人</a:t>
            </a:r>
            <a:endParaRPr lang="en-US" altLang="zh-CN" sz="15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主持</a:t>
            </a:r>
            <a:r>
              <a:rPr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主研省部级及以上项目</a:t>
            </a:r>
            <a:r>
              <a:rPr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项，发表论文</a:t>
            </a:r>
            <a:r>
              <a:rPr lang="en-US" altLang="zh-CN" sz="15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sz="1500" b="1" dirty="0" smtClean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篇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IF&gt;10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篇，单篇最高</a:t>
            </a:r>
            <a:r>
              <a:rPr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19.7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），主编教材</a:t>
            </a:r>
            <a:r>
              <a:rPr lang="en-US" altLang="zh-CN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部</a:t>
            </a:r>
            <a:endParaRPr lang="en-US" altLang="zh-CN" sz="15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15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研究方向：</a:t>
            </a: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）数据驱动的发育与衰老生物学研究；</a:t>
            </a:r>
            <a:endParaRPr lang="en-US" altLang="zh-CN" sz="1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2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）机器学习与</a:t>
            </a:r>
            <a:r>
              <a:rPr lang="en-US" altLang="zh-CN" sz="1600" b="1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transOmics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方法学；</a:t>
            </a:r>
            <a:endParaRPr lang="en-US" altLang="zh-CN" sz="1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3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）生物信息学数据库及软件开发；</a:t>
            </a:r>
            <a:endParaRPr lang="en-US" altLang="zh-CN" sz="16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en-US" altLang="zh-CN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                        4</a:t>
            </a:r>
            <a:r>
              <a:rPr lang="zh-CN" altLang="en-US" sz="16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）人工智能与药物发现。</a:t>
            </a:r>
          </a:p>
        </p:txBody>
      </p:sp>
      <p:pic>
        <p:nvPicPr>
          <p:cNvPr id="9" name="Picture 2" descr="微信图片_2020102010074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33686"/>
            <a:ext cx="2256502" cy="169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716016" y="779587"/>
            <a:ext cx="1351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b="1" i="1" dirty="0">
                <a:solidFill>
                  <a:srgbClr val="245EA0"/>
                </a:solidFill>
              </a:rPr>
              <a:t>Members</a:t>
            </a:r>
            <a:r>
              <a:rPr lang="en-US" altLang="zh-CN" dirty="0"/>
              <a:t> in </a:t>
            </a:r>
            <a:r>
              <a:rPr lang="en-US" altLang="zh-CN" b="1" dirty="0">
                <a:solidFill>
                  <a:srgbClr val="FF0000"/>
                </a:solidFill>
                <a:latin typeface="Jokerman" panose="04090605060D06020702" pitchFamily="82" charset="0"/>
              </a:rPr>
              <a:t>C</a:t>
            </a:r>
            <a:r>
              <a:rPr lang="en-US" altLang="zh-CN" b="1" dirty="0">
                <a:solidFill>
                  <a:srgbClr val="00B050"/>
                </a:solidFill>
                <a:latin typeface="Jokerman" panose="04090605060D06020702" pitchFamily="82" charset="0"/>
              </a:rPr>
              <a:t>I</a:t>
            </a:r>
            <a:r>
              <a:rPr lang="en-US" altLang="zh-CN" b="1" dirty="0">
                <a:solidFill>
                  <a:srgbClr val="0000FF"/>
                </a:solidFill>
                <a:latin typeface="Jokerman" panose="04090605060D06020702" pitchFamily="82" charset="0"/>
              </a:rPr>
              <a:t>B</a:t>
            </a:r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Jokerman" panose="04090605060D06020702" pitchFamily="82" charset="0"/>
              </a:rPr>
              <a:t>G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  <a:latin typeface="Jokerman" panose="04090605060D06020702" pitchFamily="82" charset="0"/>
            </a:endParaRPr>
          </a:p>
        </p:txBody>
      </p:sp>
      <p:pic>
        <p:nvPicPr>
          <p:cNvPr id="11" name="Picture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95" y="739563"/>
            <a:ext cx="684000" cy="696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350" b="15675"/>
          <a:stretch/>
        </p:blipFill>
        <p:spPr>
          <a:xfrm>
            <a:off x="4836602" y="1537741"/>
            <a:ext cx="4056573" cy="154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389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390" y="1131926"/>
            <a:ext cx="8435914" cy="516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矩形 17"/>
          <p:cNvSpPr/>
          <p:nvPr/>
        </p:nvSpPr>
        <p:spPr>
          <a:xfrm>
            <a:off x="445070" y="1385600"/>
            <a:ext cx="8267925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600" dirty="0" smtClean="0"/>
              <a:t>Organism                                                                             Categories      Platforms              Samples</a:t>
            </a:r>
            <a:endParaRPr lang="zh-CN" altLang="en-US" sz="1600" dirty="0"/>
          </a:p>
        </p:txBody>
      </p:sp>
      <p:pic>
        <p:nvPicPr>
          <p:cNvPr id="1028" name="Picture 4" descr="GE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808" y="237522"/>
            <a:ext cx="1656184" cy="760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14563" y="303039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选择代表性物种</a:t>
            </a:r>
            <a:endParaRPr lang="zh-CN" altLang="en-US" sz="24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1030" name="Picture 6" descr="File:201812 Homo sapiens neanderthalensis.svg - Wikimedia Commons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95" t="1531" r="26665" b="6817"/>
          <a:stretch/>
        </p:blipFill>
        <p:spPr bwMode="auto">
          <a:xfrm>
            <a:off x="2308132" y="1198135"/>
            <a:ext cx="388294" cy="817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galluradisinfestazioni.com/images/pests/mus-musculus/01mus-musculus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0233" b="84888" l="17458" r="8327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30" t="12151" r="8493" b="7030"/>
          <a:stretch/>
        </p:blipFill>
        <p:spPr bwMode="auto">
          <a:xfrm>
            <a:off x="2744977" y="1856037"/>
            <a:ext cx="648000" cy="4311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lizzieharper.co.uk/wp-content/uploads/2018/04/rat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0" r="2325" b="11237"/>
          <a:stretch/>
        </p:blipFill>
        <p:spPr bwMode="auto">
          <a:xfrm>
            <a:off x="3477796" y="2206247"/>
            <a:ext cx="576000" cy="347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s://upload.wikimedia.org/wikipedia/commons/thumb/5/59/Drosophila_Female_ClipArt_-_MH.svg/800px-Drosophila_Female_ClipArt_-_MH.svg.png?20210211155024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9059" y="2512208"/>
            <a:ext cx="540000" cy="33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s://ih1.redbubble.net/image.1921293256.3633/pp,840x830-pad,1000x1000,f8f8f8.u2.jpg"/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7963" b="81250" l="23114" r="756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52" t="10052" r="17827" b="10839"/>
          <a:stretch/>
        </p:blipFill>
        <p:spPr bwMode="auto">
          <a:xfrm>
            <a:off x="3551556" y="2641367"/>
            <a:ext cx="466420" cy="562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s://upload.wikimedia.org/wikipedia/commons/9/92/Budding_yeast_%28Saccharomyces_cerevisiae%29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4843" y="3145340"/>
            <a:ext cx="396000" cy="24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26" descr="https://www.mediastorehouse.com.au/p/617/rhesus-monkey-macaca-mulatta-9480325.jpg.webp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9" name="AutoShape 28" descr="https://www.mediastorehouse.com.au/p/617/rhesus-monkey-macaca-mulatta-9480325.jpg.webp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1053" name="Picture 29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contras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3854" y="3202366"/>
            <a:ext cx="396000" cy="533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 descr="https://worms.zoology.wisc.edu/research/elegans/files/worm_dic.jp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9440" y="3808353"/>
            <a:ext cx="511232" cy="169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9" name="Picture 35" descr="https://previews.123rf.com/images/dennisvdwater/dennisvdwater1405/dennisvdwater140500043/28117451-wild-boar-sus-scrofa-isolated-on-a-white-background.jpg"/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3" t="6869" b="16081"/>
          <a:stretch/>
        </p:blipFill>
        <p:spPr bwMode="auto">
          <a:xfrm>
            <a:off x="3455944" y="3917919"/>
            <a:ext cx="612000" cy="322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1" name="Picture 37" descr="https://thumbs.dreamstime.com/z/cow-bos-taurus-realistic-drawing-illustration-pet-encyclopedia-isolated-image-white-background-cow-bos-taurus-207919960.jpg"/>
          <p:cNvPicPr>
            <a:picLocks noChangeAspect="1" noChangeArrowheads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02" r="6705" b="13237"/>
          <a:stretch/>
        </p:blipFill>
        <p:spPr bwMode="auto">
          <a:xfrm>
            <a:off x="4239059" y="4153230"/>
            <a:ext cx="540000" cy="37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3" name="Picture 39" descr="https://encrypted-tbn0.gstatic.com/images?q=tbn:ANd9GcRcRvPYomzygj_R_oYKDLdTqd96Wl1RWNgLoQ&amp;usqp=CAU"/>
          <p:cNvPicPr>
            <a:picLocks noChangeAspect="1" noChangeArrowheads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8" t="20795" r="31156" b="19949"/>
          <a:stretch/>
        </p:blipFill>
        <p:spPr bwMode="auto">
          <a:xfrm>
            <a:off x="3569006" y="4402348"/>
            <a:ext cx="396000" cy="460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7" name="Picture 43" descr="Zea Mays png images | PNGWing"/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741" t="8021" r="29496" b="7650"/>
          <a:stretch/>
        </p:blipFill>
        <p:spPr bwMode="auto">
          <a:xfrm>
            <a:off x="2722928" y="4600664"/>
            <a:ext cx="468000" cy="50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5" descr="Oryza sativa Rice Cereal, Rice, leaf, harvest, plant Stem png | PNGWing"/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221" t="9238" r="10472" b="7372"/>
          <a:stretch/>
        </p:blipFill>
        <p:spPr bwMode="auto">
          <a:xfrm>
            <a:off x="2233333" y="4984892"/>
            <a:ext cx="396000" cy="406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1" name="Picture 47" descr="Escherichia png images | PNGWing"/>
          <p:cNvPicPr>
            <a:picLocks noChangeAspect="1" noChangeArrowheads="1"/>
          </p:cNvPicPr>
          <p:nvPr/>
        </p:nvPicPr>
        <p:blipFill rotWithShape="1"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277" b="96953" l="3056" r="9305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086" t="1855" r="6980" b="2729"/>
          <a:stretch/>
        </p:blipFill>
        <p:spPr bwMode="auto">
          <a:xfrm>
            <a:off x="2855461" y="5302591"/>
            <a:ext cx="421623" cy="44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3" name="Picture 49" descr="Premium Photo | Glycine max. soybeans, grains, pods and twig isolated on a  white background. plant close-up."/>
          <p:cNvPicPr>
            <a:picLocks noChangeAspect="1" noChangeArrowheads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t="26592" r="12440" b="14578"/>
          <a:stretch/>
        </p:blipFill>
        <p:spPr bwMode="auto">
          <a:xfrm>
            <a:off x="3344462" y="5610686"/>
            <a:ext cx="720000" cy="348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5" name="Picture 51" descr="File:Xenopus laevis 02.jpg - Wikimedia Commons"/>
          <p:cNvPicPr>
            <a:picLocks noChangeAspect="1" noChangeArrowheads="1"/>
          </p:cNvPicPr>
          <p:nvPr/>
        </p:nvPicPr>
        <p:blipFill rotWithShape="1">
          <a:blip r:embed="rId25" cstate="print">
            <a:extLst>
              <a:ext uri="{BEBA8EAE-BF5A-486C-A8C5-ECC9F3942E4B}">
                <a14:imgProps xmlns:a14="http://schemas.microsoft.com/office/drawing/2010/main">
                  <a14:imgLayer r:embed="rId26">
                    <a14:imgEffect>
                      <a14:backgroundRemoval t="5979" b="92849" l="9531" r="93125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592" t="6580" r="6737" b="5255"/>
          <a:stretch/>
        </p:blipFill>
        <p:spPr bwMode="auto">
          <a:xfrm>
            <a:off x="4216476" y="5876347"/>
            <a:ext cx="540000" cy="379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矩形 27"/>
          <p:cNvSpPr/>
          <p:nvPr/>
        </p:nvSpPr>
        <p:spPr>
          <a:xfrm>
            <a:off x="3131840" y="6381328"/>
            <a:ext cx="5751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1600" b="1" dirty="0" smtClean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来源：</a:t>
            </a:r>
            <a:r>
              <a:rPr lang="en-US" altLang="zh-CN" sz="1600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7"/>
              </a:rPr>
              <a:t>https://www.ncbi.nlm.nih.gov/geo/summary/?type=tax</a:t>
            </a:r>
            <a:endParaRPr lang="zh-CN" altLang="en-US" sz="1600" u="sng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976000" y="175523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智人</a:t>
            </a:r>
            <a:endParaRPr lang="zh-CN" altLang="en-US" sz="1000" dirty="0"/>
          </a:p>
        </p:txBody>
      </p:sp>
      <p:sp>
        <p:nvSpPr>
          <p:cNvPr id="30" name="矩形 29"/>
          <p:cNvSpPr/>
          <p:nvPr/>
        </p:nvSpPr>
        <p:spPr>
          <a:xfrm>
            <a:off x="4968574" y="203447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小鼠</a:t>
            </a:r>
          </a:p>
        </p:txBody>
      </p:sp>
      <p:sp>
        <p:nvSpPr>
          <p:cNvPr id="32" name="矩形 31"/>
          <p:cNvSpPr/>
          <p:nvPr/>
        </p:nvSpPr>
        <p:spPr>
          <a:xfrm>
            <a:off x="4977366" y="2331296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大鼠</a:t>
            </a:r>
          </a:p>
        </p:txBody>
      </p:sp>
      <p:sp>
        <p:nvSpPr>
          <p:cNvPr id="33" name="矩形 32"/>
          <p:cNvSpPr/>
          <p:nvPr/>
        </p:nvSpPr>
        <p:spPr>
          <a:xfrm>
            <a:off x="4969940" y="2610536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果蝇</a:t>
            </a:r>
          </a:p>
        </p:txBody>
      </p:sp>
      <p:sp>
        <p:nvSpPr>
          <p:cNvPr id="34" name="矩形 33"/>
          <p:cNvSpPr/>
          <p:nvPr/>
        </p:nvSpPr>
        <p:spPr>
          <a:xfrm>
            <a:off x="4977366" y="2912331"/>
            <a:ext cx="56938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拟南芥</a:t>
            </a:r>
          </a:p>
        </p:txBody>
      </p:sp>
      <p:sp>
        <p:nvSpPr>
          <p:cNvPr id="35" name="矩形 34"/>
          <p:cNvSpPr/>
          <p:nvPr/>
        </p:nvSpPr>
        <p:spPr>
          <a:xfrm>
            <a:off x="4969940" y="3191571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酵母</a:t>
            </a:r>
          </a:p>
        </p:txBody>
      </p:sp>
      <p:sp>
        <p:nvSpPr>
          <p:cNvPr id="36" name="矩形 35"/>
          <p:cNvSpPr/>
          <p:nvPr/>
        </p:nvSpPr>
        <p:spPr>
          <a:xfrm>
            <a:off x="4977366" y="347463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猕猴</a:t>
            </a:r>
            <a:endParaRPr lang="zh-CN" altLang="en-US" sz="1000" dirty="0"/>
          </a:p>
        </p:txBody>
      </p:sp>
      <p:sp>
        <p:nvSpPr>
          <p:cNvPr id="37" name="矩形 36"/>
          <p:cNvSpPr/>
          <p:nvPr/>
        </p:nvSpPr>
        <p:spPr>
          <a:xfrm>
            <a:off x="4969940" y="3753872"/>
            <a:ext cx="95410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秀丽隐杆线虫</a:t>
            </a:r>
            <a:endParaRPr lang="zh-CN" altLang="en-US" sz="1000" dirty="0"/>
          </a:p>
        </p:txBody>
      </p:sp>
      <p:sp>
        <p:nvSpPr>
          <p:cNvPr id="38" name="矩形 37"/>
          <p:cNvSpPr/>
          <p:nvPr/>
        </p:nvSpPr>
        <p:spPr>
          <a:xfrm>
            <a:off x="4974634" y="404023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野猪</a:t>
            </a:r>
          </a:p>
        </p:txBody>
      </p:sp>
      <p:sp>
        <p:nvSpPr>
          <p:cNvPr id="39" name="矩形 38"/>
          <p:cNvSpPr/>
          <p:nvPr/>
        </p:nvSpPr>
        <p:spPr>
          <a:xfrm>
            <a:off x="4967208" y="4319472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家牛</a:t>
            </a:r>
            <a:endParaRPr lang="zh-CN" altLang="en-US" sz="1000" dirty="0"/>
          </a:p>
        </p:txBody>
      </p:sp>
      <p:sp>
        <p:nvSpPr>
          <p:cNvPr id="40" name="矩形 39"/>
          <p:cNvSpPr/>
          <p:nvPr/>
        </p:nvSpPr>
        <p:spPr>
          <a:xfrm>
            <a:off x="4974634" y="461414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原鸡</a:t>
            </a:r>
            <a:endParaRPr lang="zh-CN" altLang="en-US" sz="1000" dirty="0"/>
          </a:p>
        </p:txBody>
      </p:sp>
      <p:sp>
        <p:nvSpPr>
          <p:cNvPr id="41" name="矩形 40"/>
          <p:cNvSpPr/>
          <p:nvPr/>
        </p:nvSpPr>
        <p:spPr>
          <a:xfrm>
            <a:off x="4967208" y="4893387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玉米</a:t>
            </a:r>
          </a:p>
        </p:txBody>
      </p:sp>
      <p:sp>
        <p:nvSpPr>
          <p:cNvPr id="42" name="矩形 41"/>
          <p:cNvSpPr/>
          <p:nvPr/>
        </p:nvSpPr>
        <p:spPr>
          <a:xfrm>
            <a:off x="4974634" y="5190211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水稻</a:t>
            </a:r>
          </a:p>
        </p:txBody>
      </p:sp>
      <p:sp>
        <p:nvSpPr>
          <p:cNvPr id="43" name="矩形 42"/>
          <p:cNvSpPr/>
          <p:nvPr/>
        </p:nvSpPr>
        <p:spPr>
          <a:xfrm>
            <a:off x="4967208" y="5469451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/>
              <a:t>大肠杆菌</a:t>
            </a:r>
          </a:p>
        </p:txBody>
      </p:sp>
      <p:sp>
        <p:nvSpPr>
          <p:cNvPr id="44" name="矩形 43"/>
          <p:cNvSpPr/>
          <p:nvPr/>
        </p:nvSpPr>
        <p:spPr>
          <a:xfrm>
            <a:off x="4967514" y="5757483"/>
            <a:ext cx="441146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大豆</a:t>
            </a:r>
            <a:endParaRPr lang="zh-CN" altLang="en-US" sz="1000" dirty="0"/>
          </a:p>
        </p:txBody>
      </p:sp>
      <p:sp>
        <p:nvSpPr>
          <p:cNvPr id="45" name="矩形 44"/>
          <p:cNvSpPr/>
          <p:nvPr/>
        </p:nvSpPr>
        <p:spPr>
          <a:xfrm>
            <a:off x="4960088" y="6036723"/>
            <a:ext cx="697627" cy="246221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zh-CN" altLang="en-US" sz="1000" dirty="0" smtClean="0"/>
              <a:t>非洲爪蟾</a:t>
            </a:r>
            <a:endParaRPr lang="zh-CN" altLang="en-US" sz="1000" dirty="0"/>
          </a:p>
        </p:txBody>
      </p:sp>
      <p:cxnSp>
        <p:nvCxnSpPr>
          <p:cNvPr id="12" name="直接连接符 11"/>
          <p:cNvCxnSpPr/>
          <p:nvPr/>
        </p:nvCxnSpPr>
        <p:spPr>
          <a:xfrm>
            <a:off x="449832" y="6290270"/>
            <a:ext cx="82584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10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3636"/>
              </p:ext>
            </p:extLst>
          </p:nvPr>
        </p:nvGraphicFramePr>
        <p:xfrm>
          <a:off x="276345" y="309355"/>
          <a:ext cx="8616134" cy="6018506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962291"/>
                <a:gridCol w="3344618"/>
                <a:gridCol w="1327229"/>
                <a:gridCol w="1052936"/>
                <a:gridCol w="929060"/>
              </a:tblGrid>
              <a:tr h="316738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Organism Name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Organism</a:t>
                      </a:r>
                      <a:r>
                        <a:rPr lang="en-US" altLang="zh-CN" sz="1600" baseline="0" dirty="0" smtClean="0">
                          <a:solidFill>
                            <a:srgbClr val="0000FF"/>
                          </a:solidFill>
                        </a:rPr>
                        <a:t> Groups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chromosome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Organelle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smtClean="0">
                          <a:solidFill>
                            <a:srgbClr val="0000FF"/>
                          </a:solidFill>
                        </a:rPr>
                        <a:t>Size (Mb)</a:t>
                      </a:r>
                      <a:endParaRPr lang="zh-CN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Homo sapiens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3,298.43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</a:t>
                      </a:r>
                      <a:r>
                        <a:rPr lang="en-US" altLang="zh-CN" sz="13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musculus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2,728.22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Rattus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norvegicus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2,647.92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06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Drosophila melanogaster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Insects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143.726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Arabidopsis thaliana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Plants; Land Plants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119.669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0612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Saccharomyces </a:t>
                      </a:r>
                      <a:r>
                        <a:rPr lang="en-US" altLang="zh-CN" sz="1300" b="1" i="1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cerevisiae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Fungi; Ascomycetes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12.1571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u="none" strike="noStrike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Macaca</a:t>
                      </a:r>
                      <a:r>
                        <a:rPr lang="en-US" altLang="zh-CN" sz="1300" b="1" i="1" u="none" strike="noStrike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u="none" strike="noStrike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mulatta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2,971.33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Caenorhabditis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elegans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Roundworms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100.286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23569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scrofa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2,501.91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taurus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Mammals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2,711.21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Gallus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gallus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Birds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1,053.33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Zea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mays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Plants; Land Plants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2,182.79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Oryza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sativa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Plants; Land Plants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374.423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6170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Escherichia coli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Bacteria; </a:t>
                      </a:r>
                      <a:r>
                        <a:rPr lang="en-US" altLang="zh-CN" sz="12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Pseudomonadota</a:t>
                      </a:r>
                      <a:r>
                        <a:rPr lang="en-US" altLang="zh-CN" sz="12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altLang="zh-CN" sz="12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Gammaproteobacteria</a:t>
                      </a:r>
                      <a:endParaRPr lang="zh-CN" alt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5.5946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Glycine max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Plants; Land Plants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978.942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  <a:tr h="35639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Xenopus</a:t>
                      </a:r>
                      <a:r>
                        <a:rPr lang="en-US" altLang="zh-CN" sz="1300" b="1" i="1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300" b="1" i="1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laevis</a:t>
                      </a:r>
                      <a:endParaRPr lang="zh-CN" altLang="en-US" sz="1300" b="1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400" kern="1200" dirty="0" err="1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Eukaryota</a:t>
                      </a:r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Animals; Amphibians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400" kern="12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2,742.47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3131840" y="6381328"/>
            <a:ext cx="575185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zh-CN" altLang="en-US" sz="1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en-US" sz="1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来源：</a:t>
            </a:r>
            <a:r>
              <a:rPr lang="en-US" altLang="zh-CN" sz="1600" u="sng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</a:t>
            </a:r>
            <a:r>
              <a:rPr lang="en-US" altLang="zh-CN" sz="1600" u="sng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://ncbi.nlm.nih.gov/genome/browse#!/overview/</a:t>
            </a:r>
            <a:endParaRPr lang="zh-CN" altLang="en-US" sz="1600" u="sng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90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736" y="548680"/>
            <a:ext cx="5400000" cy="60651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11015"/>
              </p:ext>
            </p:extLst>
          </p:nvPr>
        </p:nvGraphicFramePr>
        <p:xfrm>
          <a:off x="6256574" y="232377"/>
          <a:ext cx="2627114" cy="640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11715"/>
                <a:gridCol w="578531"/>
                <a:gridCol w="595654"/>
                <a:gridCol w="492806"/>
                <a:gridCol w="448408"/>
              </a:tblGrid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CDS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miRNA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ncRNA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rRNA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ea"/>
                          <a:ea typeface="+mn-ea"/>
                        </a:rPr>
                        <a:t>tRNA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ea"/>
                        <a:ea typeface="+mn-ea"/>
                      </a:endParaRPr>
                    </a:p>
                  </a:txBody>
                  <a:tcPr marL="8320" marR="8320" marT="8320" marB="0" anchor="ctr">
                    <a:noFill/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21121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580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2644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20619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1913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1452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761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22229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463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2351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139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22292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1227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2380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20981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1644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20666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315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17478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718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272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solidFill>
                            <a:srgbClr val="FF00FF"/>
                          </a:solidFill>
                          <a:effectLst/>
                        </a:rPr>
                        <a:t>34476</a:t>
                      </a:r>
                      <a:endParaRPr lang="en-US" altLang="zh-CN" sz="1200" b="0" i="0" u="none" strike="noStrike" dirty="0">
                        <a:solidFill>
                          <a:srgbClr val="FF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.</a:t>
                      </a:r>
                      <a:endParaRPr lang="en-US" altLang="zh-CN" sz="12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990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377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19984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260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23702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843</a:t>
                      </a:r>
                      <a:endParaRPr lang="en-US" altLang="zh-CN" sz="1200" b="1" i="0" u="none" strike="noStrike" dirty="0">
                        <a:solidFill>
                          <a:srgbClr val="FF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13968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262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896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111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6017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.</a:t>
                      </a:r>
                      <a:endParaRPr lang="en-US" altLang="zh-CN" sz="12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107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14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299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u="none" strike="noStrike" dirty="0">
                          <a:solidFill>
                            <a:srgbClr val="FF00FF"/>
                          </a:solidFill>
                          <a:effectLst/>
                        </a:rPr>
                        <a:t>47065</a:t>
                      </a:r>
                      <a:endParaRPr lang="en-US" altLang="zh-CN" sz="1200" b="1" i="0" u="none" strike="noStrike" dirty="0">
                        <a:solidFill>
                          <a:srgbClr val="FF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659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1823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458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56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27562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326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860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684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28073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.</a:t>
                      </a:r>
                      <a:endParaRPr lang="en-US" altLang="zh-CN" sz="12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.</a:t>
                      </a:r>
                      <a:endParaRPr lang="en-US" altLang="zh-CN" sz="1200" b="0" i="0" u="none" strike="noStrike">
                        <a:solidFill>
                          <a:srgbClr val="0000FF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11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60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34177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164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897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2436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38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  <a:tr h="3764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5449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1</a:t>
                      </a:r>
                      <a:endParaRPr lang="en-US" altLang="zh-CN" sz="1200" b="0" i="0" u="none" strike="noStrike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9</a:t>
                      </a:r>
                      <a:endParaRPr lang="en-US" altLang="zh-CN" sz="1200" b="0" i="0" u="none" strike="noStrike">
                        <a:solidFill>
                          <a:srgbClr val="FF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>
                          <a:effectLst/>
                        </a:rPr>
                        <a:t>22</a:t>
                      </a:r>
                      <a:endParaRPr lang="en-US" altLang="zh-CN" sz="1200" b="0" i="0" u="none" strike="noStrike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u="none" strike="noStrike" dirty="0">
                          <a:effectLst/>
                        </a:rPr>
                        <a:t>98</a:t>
                      </a:r>
                      <a:endParaRPr lang="en-US" altLang="zh-CN" sz="12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8320" marR="8320" marT="8320" marB="0" anchor="ctr"/>
                </a:tc>
              </a:tr>
            </a:tbl>
          </a:graphicData>
        </a:graphic>
      </p:graphicFrame>
      <p:cxnSp>
        <p:nvCxnSpPr>
          <p:cNvPr id="6" name="直接连接符 5"/>
          <p:cNvCxnSpPr/>
          <p:nvPr/>
        </p:nvCxnSpPr>
        <p:spPr>
          <a:xfrm>
            <a:off x="5662583" y="548680"/>
            <a:ext cx="0" cy="3744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5662583" y="4312389"/>
            <a:ext cx="0" cy="3960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662583" y="4724308"/>
            <a:ext cx="0" cy="1513004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5808761" y="548680"/>
            <a:ext cx="0" cy="5688632"/>
          </a:xfrm>
          <a:prstGeom prst="line">
            <a:avLst/>
          </a:prstGeom>
          <a:ln w="444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5808761" y="6237312"/>
            <a:ext cx="0" cy="376522"/>
          </a:xfrm>
          <a:prstGeom prst="line">
            <a:avLst/>
          </a:prstGeom>
          <a:ln w="4445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5400000">
            <a:off x="5398798" y="2893586"/>
            <a:ext cx="114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5">
                    <a:lumMod val="75000"/>
                  </a:schemeClr>
                </a:solidFill>
              </a:rPr>
              <a:t>Eukaryote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35216" y="6237312"/>
            <a:ext cx="1237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solidFill>
                  <a:schemeClr val="accent6">
                    <a:lumMod val="75000"/>
                  </a:schemeClr>
                </a:solidFill>
              </a:rPr>
              <a:t>Prokaryote</a:t>
            </a:r>
            <a:endParaRPr lang="zh-CN" alt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 rot="16200000">
            <a:off x="5187034" y="2047764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FF0000"/>
                </a:solidFill>
              </a:rPr>
              <a:t>Animal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 rot="16200000">
            <a:off x="5249551" y="4357744"/>
            <a:ext cx="5886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B050"/>
                </a:solidFill>
              </a:rPr>
              <a:t>Fungi</a:t>
            </a:r>
            <a:endParaRPr lang="zh-CN" altLang="en-US" sz="1400" b="1" dirty="0">
              <a:solidFill>
                <a:srgbClr val="00B05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 rot="16200000">
            <a:off x="5258400" y="5348328"/>
            <a:ext cx="570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>
                <a:solidFill>
                  <a:srgbClr val="0000FF"/>
                </a:solidFill>
              </a:rPr>
              <a:t>Plant</a:t>
            </a:r>
            <a:endParaRPr lang="zh-CN" alt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943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960</Words>
  <Application>Microsoft Office PowerPoint</Application>
  <PresentationFormat>全屏显示(4:3)</PresentationFormat>
  <Paragraphs>597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汇报内容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Bo</dc:creator>
  <cp:lastModifiedBy>Windows User</cp:lastModifiedBy>
  <cp:revision>67</cp:revision>
  <dcterms:created xsi:type="dcterms:W3CDTF">2023-06-15T16:26:01Z</dcterms:created>
  <dcterms:modified xsi:type="dcterms:W3CDTF">2023-06-22T04:28:33Z</dcterms:modified>
</cp:coreProperties>
</file>