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6600CC"/>
    <a:srgbClr val="008080"/>
    <a:srgbClr val="CC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18" Type="http://schemas.openxmlformats.org/officeDocument/2006/relationships/image" Target="../media/image14.png"/><Relationship Id="rId26" Type="http://schemas.microsoft.com/office/2007/relationships/hdphoto" Target="../media/hdphoto7.wdp"/><Relationship Id="rId3" Type="http://schemas.openxmlformats.org/officeDocument/2006/relationships/image" Target="../media/image2.gif"/><Relationship Id="rId21" Type="http://schemas.microsoft.com/office/2007/relationships/hdphoto" Target="../media/hdphoto5.wdp"/><Relationship Id="rId7" Type="http://schemas.openxmlformats.org/officeDocument/2006/relationships/image" Target="../media/image5.jpe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.jpe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24" Type="http://schemas.openxmlformats.org/officeDocument/2006/relationships/image" Target="../media/image17.jpeg"/><Relationship Id="rId5" Type="http://schemas.openxmlformats.org/officeDocument/2006/relationships/image" Target="../media/image4.png"/><Relationship Id="rId15" Type="http://schemas.openxmlformats.org/officeDocument/2006/relationships/image" Target="../media/image11.jpeg"/><Relationship Id="rId23" Type="http://schemas.microsoft.com/office/2007/relationships/hdphoto" Target="../media/hdphoto6.wdp"/><Relationship Id="rId10" Type="http://schemas.microsoft.com/office/2007/relationships/hdphoto" Target="../media/hdphoto2.wdp"/><Relationship Id="rId19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jpeg"/><Relationship Id="rId22" Type="http://schemas.openxmlformats.org/officeDocument/2006/relationships/image" Target="../media/image16.png"/><Relationship Id="rId27" Type="http://schemas.openxmlformats.org/officeDocument/2006/relationships/hyperlink" Target="https://www.ncbi.nlm.nih.gov/geo/summary/?type=ta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0" y="1131926"/>
            <a:ext cx="8435914" cy="516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445070" y="1385600"/>
            <a:ext cx="8267925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/>
              <a:t>Organism                                                                             Categories      Platforms              Samples</a:t>
            </a:r>
            <a:endParaRPr lang="zh-CN" altLang="en-US" sz="1600" dirty="0"/>
          </a:p>
        </p:txBody>
      </p:sp>
      <p:pic>
        <p:nvPicPr>
          <p:cNvPr id="1028" name="Picture 4" descr="GE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808" y="237522"/>
            <a:ext cx="1656184" cy="76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4563" y="303039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选择代表性物种</a:t>
            </a:r>
            <a:endParaRPr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30" name="Picture 6" descr="File:201812 Homo sapiens neanderthalensis.svg - Wikimedia Common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5" t="1531" r="26665" b="6817"/>
          <a:stretch/>
        </p:blipFill>
        <p:spPr bwMode="auto">
          <a:xfrm>
            <a:off x="2308132" y="1198135"/>
            <a:ext cx="388294" cy="8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galluradisinfestazioni.com/images/pests/mus-musculus/01mus-musculus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233" b="84888" l="17458" r="832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0" t="12151" r="8493" b="7030"/>
          <a:stretch/>
        </p:blipFill>
        <p:spPr bwMode="auto">
          <a:xfrm>
            <a:off x="2744977" y="1856037"/>
            <a:ext cx="648000" cy="43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izzieharper.co.uk/wp-content/uploads/2018/04/ra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" r="2325" b="11237"/>
          <a:stretch/>
        </p:blipFill>
        <p:spPr bwMode="auto">
          <a:xfrm>
            <a:off x="3477796" y="2206247"/>
            <a:ext cx="576000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5/59/Drosophila_Female_ClipArt_-_MH.svg/800px-Drosophila_Female_ClipArt_-_MH.svg.png?202102111550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59" y="2512208"/>
            <a:ext cx="540000" cy="3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ih1.redbubble.net/image.1921293256.3633/pp,840x830-pad,1000x1000,f8f8f8.u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7963" b="81250" l="23114" r="756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2" t="10052" r="17827" b="10839"/>
          <a:stretch/>
        </p:blipFill>
        <p:spPr bwMode="auto">
          <a:xfrm>
            <a:off x="3551556" y="2641367"/>
            <a:ext cx="466420" cy="56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upload.wikimedia.org/wikipedia/commons/9/92/Budding_yeast_%28Saccharomyces_cerevisiae%2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43" y="3145340"/>
            <a:ext cx="396000" cy="24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6" descr="https://www.mediastorehouse.com.au/p/617/rhesus-monkey-macaca-mulatta-9480325.jpg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28" descr="https://www.mediastorehouse.com.au/p/617/rhesus-monkey-macaca-mulatta-9480325.jpg.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54" y="3202366"/>
            <a:ext cx="396000" cy="53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 descr="https://worms.zoology.wisc.edu/research/elegans/files/worm_dic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40" y="3808353"/>
            <a:ext cx="511232" cy="1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s://previews.123rf.com/images/dennisvdwater/dennisvdwater1405/dennisvdwater140500043/28117451-wild-boar-sus-scrofa-isolated-on-a-white-background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6869" b="16081"/>
          <a:stretch/>
        </p:blipFill>
        <p:spPr bwMode="auto">
          <a:xfrm>
            <a:off x="3455944" y="3917919"/>
            <a:ext cx="612000" cy="32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https://thumbs.dreamstime.com/z/cow-bos-taurus-realistic-drawing-illustration-pet-encyclopedia-isolated-image-white-background-cow-bos-taurus-207919960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 r="6705" b="13237"/>
          <a:stretch/>
        </p:blipFill>
        <p:spPr bwMode="auto">
          <a:xfrm>
            <a:off x="4239059" y="4153230"/>
            <a:ext cx="540000" cy="37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https://encrypted-tbn0.gstatic.com/images?q=tbn:ANd9GcRcRvPYomzygj_R_oYKDLdTqd96Wl1RWNgLoQ&amp;usqp=CAU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8" t="20795" r="31156" b="19949"/>
          <a:stretch/>
        </p:blipFill>
        <p:spPr bwMode="auto">
          <a:xfrm>
            <a:off x="3569006" y="4402348"/>
            <a:ext cx="396000" cy="46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Zea Mays png images | PNGWi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8021" r="29496" b="7650"/>
          <a:stretch/>
        </p:blipFill>
        <p:spPr bwMode="auto">
          <a:xfrm>
            <a:off x="2722928" y="4600664"/>
            <a:ext cx="468000" cy="5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Oryza sativa Rice Cereal, Rice, leaf, harvest, plant Stem png | PNGWin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21" t="9238" r="10472" b="7372"/>
          <a:stretch/>
        </p:blipFill>
        <p:spPr bwMode="auto">
          <a:xfrm>
            <a:off x="2233333" y="4984892"/>
            <a:ext cx="396000" cy="40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Escherichia png images | PNGWi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277" b="96953" l="3056" r="930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6" t="1855" r="6980" b="2729"/>
          <a:stretch/>
        </p:blipFill>
        <p:spPr bwMode="auto">
          <a:xfrm>
            <a:off x="2855461" y="5302591"/>
            <a:ext cx="421623" cy="44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 descr="Premium Photo | Glycine max. soybeans, grains, pods and twig isolated on a  white background. plant close-up.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t="26592" r="12440" b="14578"/>
          <a:stretch/>
        </p:blipFill>
        <p:spPr bwMode="auto">
          <a:xfrm>
            <a:off x="3344462" y="5610686"/>
            <a:ext cx="720000" cy="34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File:Xenopus laevis 02.jpg - Wikimedia Commons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5979" b="92849" l="9531" r="9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92" t="6580" r="6737" b="5255"/>
          <a:stretch/>
        </p:blipFill>
        <p:spPr bwMode="auto">
          <a:xfrm>
            <a:off x="4216476" y="5876347"/>
            <a:ext cx="540000" cy="37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3131840" y="6381328"/>
            <a:ext cx="5751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来源：</a:t>
            </a:r>
            <a:r>
              <a:rPr lang="en-US" altLang="zh-CN" sz="16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7"/>
              </a:rPr>
              <a:t>https://www.ncbi.nlm.nih.gov/geo/summary/?type=tax</a:t>
            </a:r>
            <a:endParaRPr lang="zh-CN" altLang="en-US" sz="1600" u="sn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6000" y="1755232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智人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4968574" y="2034472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小鼠</a:t>
            </a:r>
          </a:p>
        </p:txBody>
      </p:sp>
      <p:sp>
        <p:nvSpPr>
          <p:cNvPr id="32" name="矩形 31"/>
          <p:cNvSpPr/>
          <p:nvPr/>
        </p:nvSpPr>
        <p:spPr>
          <a:xfrm>
            <a:off x="4977366" y="2331296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大鼠</a:t>
            </a:r>
          </a:p>
        </p:txBody>
      </p:sp>
      <p:sp>
        <p:nvSpPr>
          <p:cNvPr id="33" name="矩形 32"/>
          <p:cNvSpPr/>
          <p:nvPr/>
        </p:nvSpPr>
        <p:spPr>
          <a:xfrm>
            <a:off x="4969940" y="2610536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果蝇</a:t>
            </a:r>
          </a:p>
        </p:txBody>
      </p:sp>
      <p:sp>
        <p:nvSpPr>
          <p:cNvPr id="34" name="矩形 33"/>
          <p:cNvSpPr/>
          <p:nvPr/>
        </p:nvSpPr>
        <p:spPr>
          <a:xfrm>
            <a:off x="4977366" y="2912331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拟南芥</a:t>
            </a:r>
          </a:p>
        </p:txBody>
      </p:sp>
      <p:sp>
        <p:nvSpPr>
          <p:cNvPr id="35" name="矩形 34"/>
          <p:cNvSpPr/>
          <p:nvPr/>
        </p:nvSpPr>
        <p:spPr>
          <a:xfrm>
            <a:off x="4969940" y="3191571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酵母</a:t>
            </a:r>
          </a:p>
        </p:txBody>
      </p:sp>
      <p:sp>
        <p:nvSpPr>
          <p:cNvPr id="36" name="矩形 35"/>
          <p:cNvSpPr/>
          <p:nvPr/>
        </p:nvSpPr>
        <p:spPr>
          <a:xfrm>
            <a:off x="4977366" y="3474632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猕猴</a:t>
            </a:r>
            <a:endParaRPr lang="zh-CN" altLang="en-US" sz="1000" dirty="0"/>
          </a:p>
        </p:txBody>
      </p:sp>
      <p:sp>
        <p:nvSpPr>
          <p:cNvPr id="37" name="矩形 36"/>
          <p:cNvSpPr/>
          <p:nvPr/>
        </p:nvSpPr>
        <p:spPr>
          <a:xfrm>
            <a:off x="4969940" y="3753872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秀丽隐杆线虫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4974634" y="4040232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野猪</a:t>
            </a:r>
          </a:p>
        </p:txBody>
      </p:sp>
      <p:sp>
        <p:nvSpPr>
          <p:cNvPr id="39" name="矩形 38"/>
          <p:cNvSpPr/>
          <p:nvPr/>
        </p:nvSpPr>
        <p:spPr>
          <a:xfrm>
            <a:off x="4967208" y="4319472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家牛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4974634" y="461414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原鸡</a:t>
            </a:r>
            <a:endParaRPr lang="zh-CN" altLang="en-US" sz="1000" dirty="0"/>
          </a:p>
        </p:txBody>
      </p:sp>
      <p:sp>
        <p:nvSpPr>
          <p:cNvPr id="41" name="矩形 40"/>
          <p:cNvSpPr/>
          <p:nvPr/>
        </p:nvSpPr>
        <p:spPr>
          <a:xfrm>
            <a:off x="4967208" y="489338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玉米</a:t>
            </a:r>
          </a:p>
        </p:txBody>
      </p:sp>
      <p:sp>
        <p:nvSpPr>
          <p:cNvPr id="42" name="矩形 41"/>
          <p:cNvSpPr/>
          <p:nvPr/>
        </p:nvSpPr>
        <p:spPr>
          <a:xfrm>
            <a:off x="4974634" y="5190211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水稻</a:t>
            </a:r>
          </a:p>
        </p:txBody>
      </p:sp>
      <p:sp>
        <p:nvSpPr>
          <p:cNvPr id="43" name="矩形 42"/>
          <p:cNvSpPr/>
          <p:nvPr/>
        </p:nvSpPr>
        <p:spPr>
          <a:xfrm>
            <a:off x="4967208" y="5469451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大肠杆菌</a:t>
            </a:r>
          </a:p>
        </p:txBody>
      </p:sp>
      <p:sp>
        <p:nvSpPr>
          <p:cNvPr id="44" name="矩形 43"/>
          <p:cNvSpPr/>
          <p:nvPr/>
        </p:nvSpPr>
        <p:spPr>
          <a:xfrm>
            <a:off x="4967514" y="5757483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大豆</a:t>
            </a:r>
            <a:endParaRPr lang="zh-CN" altLang="en-US" sz="1000" dirty="0"/>
          </a:p>
        </p:txBody>
      </p:sp>
      <p:sp>
        <p:nvSpPr>
          <p:cNvPr id="45" name="矩形 44"/>
          <p:cNvSpPr/>
          <p:nvPr/>
        </p:nvSpPr>
        <p:spPr>
          <a:xfrm>
            <a:off x="4960088" y="6036723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非洲爪蟾</a:t>
            </a:r>
            <a:endParaRPr lang="zh-CN" altLang="en-US" sz="10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49832" y="6290270"/>
            <a:ext cx="8258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3636"/>
              </p:ext>
            </p:extLst>
          </p:nvPr>
        </p:nvGraphicFramePr>
        <p:xfrm>
          <a:off x="276345" y="309355"/>
          <a:ext cx="8616134" cy="601850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62291"/>
                <a:gridCol w="3344618"/>
                <a:gridCol w="1327229"/>
                <a:gridCol w="1052936"/>
                <a:gridCol w="929060"/>
              </a:tblGrid>
              <a:tr h="3167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</a:rPr>
                        <a:t>Organism Name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</a:rPr>
                        <a:t>Organism</a:t>
                      </a:r>
                      <a:r>
                        <a:rPr lang="en-US" altLang="zh-CN" sz="1600" baseline="0" dirty="0" smtClean="0">
                          <a:solidFill>
                            <a:srgbClr val="0000FF"/>
                          </a:solidFill>
                        </a:rPr>
                        <a:t> Groups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</a:rPr>
                        <a:t>chromosome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</a:rPr>
                        <a:t>Organelle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</a:rPr>
                        <a:t>Size (Mb)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Homo sapiens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Mammals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3,298.43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</a:t>
                      </a:r>
                      <a:r>
                        <a:rPr lang="en-US" altLang="zh-CN" sz="13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musculus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Mammals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2,728.22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Rattus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norvegicus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Mammals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2,647.92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06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Drosophila melanogaster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Insects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143.726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Arabidopsis thaliana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Plants; Land Plants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119.669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06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Saccharomyces </a:t>
                      </a:r>
                      <a:r>
                        <a:rPr lang="en-US" altLang="zh-CN" sz="13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cerevisiae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Fungi; Ascomycetes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12.1571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u="none" strike="noStrike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Macaca</a:t>
                      </a:r>
                      <a:r>
                        <a:rPr lang="en-US" altLang="zh-CN" sz="1300" b="1" i="1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u="none" strike="noStrike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mulatta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Mammals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2,971.33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Caenorhabditis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elegans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Roundworms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100.286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35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scrofa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Mammals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2,501.91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Bos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taurus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Mammals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2,711.21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Gallus </a:t>
                      </a:r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gallus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Birds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1,053.33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Zea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Plants; Land Plants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2,182.79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Oryza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sativa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Plants; Land Plants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374.423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17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Escherichia coli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Bacteria; </a:t>
                      </a:r>
                      <a:r>
                        <a:rPr lang="en-US" altLang="zh-CN" sz="12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Pseudomonadota</a:t>
                      </a:r>
                      <a:r>
                        <a:rPr lang="en-US" altLang="zh-CN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2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Gammaproteobacteria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5.5946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Glycine max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Plants; Land Plants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978.942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Xenopus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laevis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Amphibians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2,742.47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31840" y="6381328"/>
            <a:ext cx="5751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来源：</a:t>
            </a:r>
            <a:r>
              <a:rPr lang="en-US" altLang="zh-CN" sz="16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altLang="zh-CN" sz="16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://ncbi.nlm.nih.gov/genome/browse#!/overview/</a:t>
            </a:r>
            <a:endParaRPr lang="zh-CN" altLang="en-US" sz="16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6" y="548680"/>
            <a:ext cx="5400000" cy="60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1015"/>
              </p:ext>
            </p:extLst>
          </p:nvPr>
        </p:nvGraphicFramePr>
        <p:xfrm>
          <a:off x="6256574" y="232377"/>
          <a:ext cx="2627114" cy="6400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5"/>
                <a:gridCol w="578531"/>
                <a:gridCol w="595654"/>
                <a:gridCol w="492806"/>
                <a:gridCol w="448408"/>
              </a:tblGrid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CDS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320" marR="8320" marT="83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miRNA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320" marR="8320" marT="83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ncRNA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320" marR="8320" marT="83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rRNA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320" marR="8320" marT="83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tRNA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320" marR="8320" marT="8320" marB="0" anchor="ctr">
                    <a:noFill/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21121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580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2644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20619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1913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1452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761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22229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463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2351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139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22292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1227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2380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20981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797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1644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20666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315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17478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718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272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FF"/>
                          </a:solidFill>
                          <a:effectLst/>
                        </a:rPr>
                        <a:t>34476</a:t>
                      </a:r>
                      <a:endParaRPr lang="en-US" altLang="zh-CN" sz="1200" b="0" i="0" u="none" strike="noStrike" dirty="0">
                        <a:solidFill>
                          <a:srgbClr val="FF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.</a:t>
                      </a:r>
                      <a:endParaRPr lang="en-US" altLang="zh-CN" sz="12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990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377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19984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260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23702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843</a:t>
                      </a:r>
                      <a:endParaRPr lang="en-US" altLang="zh-CN" sz="1200" b="1" i="0" u="none" strike="noStrike" dirty="0">
                        <a:solidFill>
                          <a:srgbClr val="FF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13968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262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111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6017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.</a:t>
                      </a:r>
                      <a:endParaRPr lang="en-US" altLang="zh-CN" sz="12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299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47065</a:t>
                      </a:r>
                      <a:endParaRPr lang="en-US" altLang="zh-CN" sz="1200" b="1" i="0" u="none" strike="noStrike" dirty="0">
                        <a:solidFill>
                          <a:srgbClr val="FF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659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1823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458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27562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326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860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684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28073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.</a:t>
                      </a:r>
                      <a:endParaRPr lang="en-US" altLang="zh-CN" sz="12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.</a:t>
                      </a:r>
                      <a:endParaRPr lang="en-US" altLang="zh-CN" sz="12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34177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897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2436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5449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5662583" y="548680"/>
            <a:ext cx="0" cy="3744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62583" y="4312389"/>
            <a:ext cx="0" cy="3960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62583" y="4724308"/>
            <a:ext cx="0" cy="151300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808761" y="548680"/>
            <a:ext cx="0" cy="5688632"/>
          </a:xfrm>
          <a:prstGeom prst="line">
            <a:avLst/>
          </a:prstGeom>
          <a:ln w="444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08761" y="6237312"/>
            <a:ext cx="0" cy="376522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5398798" y="2893586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Eukaryote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35216" y="6237312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Prokaryote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5187034" y="2047764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Animal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5249551" y="4357744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B050"/>
                </a:solidFill>
              </a:rPr>
              <a:t>Fungi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5258400" y="5348328"/>
            <a:ext cx="57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00FF"/>
                </a:solidFill>
              </a:rPr>
              <a:t>Plant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" y="3140968"/>
            <a:ext cx="4500000" cy="3182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48" y="3140975"/>
            <a:ext cx="4500000" cy="31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634" y="276334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Species Tree</a:t>
            </a:r>
            <a:endParaRPr lang="zh-CN" altLang="en-US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6090" y="276334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Species Tree</a:t>
            </a:r>
            <a:endParaRPr lang="zh-CN" altLang="en-US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4200" y="276334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Gene Tree</a:t>
            </a:r>
            <a:endParaRPr lang="zh-CN" altLang="en-US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0704" y="2763344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Protein Tree</a:t>
            </a:r>
            <a:endParaRPr lang="zh-CN" altLang="en-US" b="1" dirty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50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17747" y="1304176"/>
            <a:ext cx="2880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K00058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K00927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K03841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K02959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K03217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K00616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K00600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K03768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K01835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K04487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K04043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K06173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K00942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K02257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K01890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K03522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K07277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K00820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K01934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K00033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K00275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K00797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K01803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K02948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K02355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K00826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K02946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K00688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K01756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K02954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K00764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K00008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K02911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K11206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K00963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K04079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K00382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K04077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K00088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K13288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K01785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K00031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K02835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K01689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K00995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K00700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K07566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K01881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K02956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K00939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K07304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K00943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K01681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K02926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K04567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K03676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K00784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K01079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K00789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K01897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K01011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K01887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K01870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K07560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K01895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K01868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K03106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K01883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K00627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K02907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K01872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K00854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K00121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K00111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K02519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K01807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K17686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K01937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K00759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K01519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K02992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K01679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K01070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K01772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K00791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K01784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K04564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K03113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K00965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K00605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K02961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K01939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K00873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K01874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K01823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K00850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K01069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K04082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K06997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K01810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K00799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K02838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K01783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K02864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K01265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K00763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K06133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K01489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K02963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K02876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K01580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K00645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K00615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K02871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K01893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K00602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K03781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K06176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K01869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K01889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K01613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K02884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K01873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K01875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K01647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K00134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K01915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K00864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K01951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K03650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K02913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K01952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K01495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K03644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K04565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K00940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K00981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K03495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K01885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K09458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K01876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K00831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K06158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K00164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K01867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K01262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K01866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K00626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K00858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K00286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K03424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K03671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K00852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K02863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K02906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K01953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K01082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K02895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K02879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K01886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K00281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K02996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K02902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K02967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K00658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K03544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K00948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K01892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K02437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K03687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K02935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K01611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K00876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K01809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K04078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K00868</a:t>
            </a:r>
            <a:endParaRPr lang="zh-CN" altLang="en-US" sz="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6" y="353487"/>
            <a:ext cx="3084694" cy="639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9383057">
            <a:off x="764857" y="748925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Gene</a:t>
            </a:r>
            <a:r>
              <a:rPr lang="en-US" altLang="zh-CN" sz="1400" dirty="0" smtClean="0"/>
              <a:t>-</a:t>
            </a:r>
            <a:r>
              <a:rPr lang="en-US" altLang="zh-CN" sz="1400" dirty="0" smtClean="0">
                <a:solidFill>
                  <a:srgbClr val="0000FF"/>
                </a:solidFill>
              </a:rPr>
              <a:t>Protein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383057">
            <a:off x="1616296" y="744733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Gene</a:t>
            </a:r>
            <a:r>
              <a:rPr lang="en-US" altLang="zh-CN" sz="1400" dirty="0" smtClean="0"/>
              <a:t>-</a:t>
            </a:r>
            <a:r>
              <a:rPr lang="en-US" altLang="zh-CN" sz="1400" dirty="0" smtClean="0">
                <a:solidFill>
                  <a:srgbClr val="00B050"/>
                </a:solidFill>
              </a:rPr>
              <a:t>Species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383057">
            <a:off x="2360632" y="690562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0000FF"/>
                </a:solidFill>
              </a:rPr>
              <a:t>Protein</a:t>
            </a:r>
            <a:r>
              <a:rPr lang="en-US" altLang="zh-CN" sz="1400" dirty="0" smtClean="0"/>
              <a:t>-</a:t>
            </a:r>
            <a:r>
              <a:rPr lang="en-US" altLang="zh-CN" sz="1400" dirty="0" smtClean="0">
                <a:solidFill>
                  <a:srgbClr val="00B050"/>
                </a:solidFill>
              </a:rPr>
              <a:t>Species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2" y="188640"/>
            <a:ext cx="324000" cy="159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99" y="301633"/>
            <a:ext cx="2160000" cy="21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547781" y="808370"/>
            <a:ext cx="1993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6600CC"/>
                </a:solidFill>
              </a:rPr>
              <a:t>Cluster A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86 genes</a:t>
            </a:r>
            <a:endParaRPr lang="zh-CN" altLang="en-US" i="1" dirty="0"/>
          </a:p>
        </p:txBody>
      </p:sp>
      <p:sp>
        <p:nvSpPr>
          <p:cNvPr id="14" name="矩形 13"/>
          <p:cNvSpPr/>
          <p:nvPr/>
        </p:nvSpPr>
        <p:spPr>
          <a:xfrm>
            <a:off x="6547781" y="1403484"/>
            <a:ext cx="1983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8080"/>
                </a:solidFill>
              </a:rPr>
              <a:t>Cluster B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29 genes</a:t>
            </a:r>
            <a:endParaRPr lang="zh-CN" altLang="en-US" i="1" dirty="0"/>
          </a:p>
        </p:txBody>
      </p:sp>
      <p:sp>
        <p:nvSpPr>
          <p:cNvPr id="15" name="矩形 14"/>
          <p:cNvSpPr/>
          <p:nvPr/>
        </p:nvSpPr>
        <p:spPr>
          <a:xfrm>
            <a:off x="6547781" y="1979548"/>
            <a:ext cx="1961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Cluster C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61 genes</a:t>
            </a:r>
            <a:endParaRPr lang="zh-CN" altLang="en-US" i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70" y="993036"/>
            <a:ext cx="252000" cy="125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97896"/>
              </p:ext>
            </p:extLst>
          </p:nvPr>
        </p:nvGraphicFramePr>
        <p:xfrm>
          <a:off x="4275579" y="4627776"/>
          <a:ext cx="4616014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496"/>
                <a:gridCol w="509588"/>
                <a:gridCol w="514351"/>
                <a:gridCol w="552451"/>
                <a:gridCol w="476251"/>
                <a:gridCol w="509588"/>
                <a:gridCol w="514350"/>
                <a:gridCol w="514350"/>
                <a:gridCol w="509589"/>
              </a:tblGrid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SOD2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MRPS17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IDI1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PLPBP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RPE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AASDHPPT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GAD1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NARS1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EIF1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PFKL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MRPL10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CDA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MCAT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PKM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HAGH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GSTO2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METAP2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MRPS18C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HSCB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MRRF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NAPRT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MRPL15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66150"/>
              </p:ext>
            </p:extLst>
          </p:nvPr>
        </p:nvGraphicFramePr>
        <p:xfrm>
          <a:off x="4275579" y="5346719"/>
          <a:ext cx="4608514" cy="1368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57"/>
                <a:gridCol w="512057"/>
                <a:gridCol w="512057"/>
                <a:gridCol w="555713"/>
                <a:gridCol w="468402"/>
                <a:gridCol w="512057"/>
                <a:gridCol w="512057"/>
                <a:gridCol w="512057"/>
                <a:gridCol w="512057"/>
              </a:tblGrid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ATIC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GTPBP3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OGDH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TATDN3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MRPL24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DLST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AMD1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MRPL33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MTO1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TXN2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MRPL17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CLPX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UCKL1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PUS7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PFAS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XPNPEP3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RBKS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QARS1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PRPS1L1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MPI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GAPDH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GCH1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OXSM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GLDC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HARS2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HSPE1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GLUL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LIAS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MRPS9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GCSH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PDXK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PISD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GK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PSAT1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NADK2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ASNS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MRPL28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GRPEL2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MRPL19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GMPS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NME6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ABCF3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PYCR2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BPNT1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37338"/>
              </p:ext>
            </p:extLst>
          </p:nvPr>
        </p:nvGraphicFramePr>
        <p:xfrm>
          <a:off x="4275579" y="2752433"/>
          <a:ext cx="4616901" cy="1873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989"/>
                <a:gridCol w="512989"/>
                <a:gridCol w="512989"/>
                <a:gridCol w="549265"/>
                <a:gridCol w="476713"/>
                <a:gridCol w="512989"/>
                <a:gridCol w="512989"/>
                <a:gridCol w="512989"/>
                <a:gridCol w="512989"/>
              </a:tblGrid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PHGDH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HSPA9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PNPO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PPAT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GALM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MSRA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MPST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AARS1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MRPS7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PGK1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SRM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SORD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IDH1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DTYMK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XYLB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FBP1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GUK1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TPI1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MRPL32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MTRF1L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ACO1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IARS1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ADH5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ESD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MRPS16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COX10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ENO1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MRPL4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DTD2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GPD2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OXA1L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FARSB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GFM2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UGP2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ACSS2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MTIF2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TALDO1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ETFA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BCAT1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HSP90AA1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GBE1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GLRX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TARS3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RPIA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GALE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SHMT1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SAMM50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MRPS10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DLD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YRDC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ELAC1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SRP54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ATP7A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PPIB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GFPT1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PYGB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HSPD1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PSPH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CTPS1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PGM1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ST20-MTHFS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ADSL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IMPDH1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MRPS15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MAT2B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DLAT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MRPS14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REXO2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AK7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ACSL1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MRPL30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ITPA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472876" y="1292999"/>
            <a:ext cx="3287985" cy="3088501"/>
          </a:xfrm>
          <a:prstGeom prst="roundRect">
            <a:avLst/>
          </a:prstGeom>
          <a:noFill/>
          <a:ln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72877" y="4393680"/>
            <a:ext cx="3287985" cy="854596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72877" y="5261426"/>
            <a:ext cx="3287985" cy="148298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5400000">
            <a:off x="3429881" y="2559524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</a:t>
            </a:r>
            <a:endParaRPr lang="zh-CN" altLang="en-US" sz="160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 rot="5400000">
            <a:off x="3425165" y="4671143"/>
            <a:ext cx="939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</a:t>
            </a:r>
            <a:r>
              <a:rPr lang="en-US" altLang="zh-CN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 rot="5400000">
            <a:off x="3429067" y="5858023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右箭头 33"/>
          <p:cNvSpPr>
            <a:spLocks noChangeAspect="1"/>
          </p:cNvSpPr>
          <p:nvPr/>
        </p:nvSpPr>
        <p:spPr>
          <a:xfrm rot="1995733">
            <a:off x="3942350" y="3135322"/>
            <a:ext cx="243866" cy="288000"/>
          </a:xfrm>
          <a:prstGeom prst="rightArrow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>
            <a:spLocks noChangeAspect="1"/>
          </p:cNvSpPr>
          <p:nvPr/>
        </p:nvSpPr>
        <p:spPr>
          <a:xfrm rot="1995733">
            <a:off x="3979694" y="4857459"/>
            <a:ext cx="243866" cy="2880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>
            <a:spLocks noChangeAspect="1"/>
          </p:cNvSpPr>
          <p:nvPr/>
        </p:nvSpPr>
        <p:spPr>
          <a:xfrm rot="1995733">
            <a:off x="3986289" y="5883301"/>
            <a:ext cx="243866" cy="2880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700</Words>
  <Application>Microsoft Office PowerPoint</Application>
  <PresentationFormat>全屏显示(4:3)</PresentationFormat>
  <Paragraphs>560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Bo</dc:creator>
  <cp:lastModifiedBy>Windows User</cp:lastModifiedBy>
  <cp:revision>50</cp:revision>
  <dcterms:created xsi:type="dcterms:W3CDTF">2023-06-15T16:26:01Z</dcterms:created>
  <dcterms:modified xsi:type="dcterms:W3CDTF">2023-06-21T14:48:09Z</dcterms:modified>
</cp:coreProperties>
</file>