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Shadows Into Light" panose="020B060402020202020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3B0CFA-C819-46AC-9482-3F2BE6F2B7B2}">
  <a:tblStyle styleId="{723B0CFA-C819-46AC-9482-3F2BE6F2B7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D2D6376-9B99-4C84-AA8A-96BDB3F3C66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9974276-50FF-499B-8816-2365548BC5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F6A7D7F-E252-4D27-9130-6358EC7774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11FE1-4185-41D9-B2A2-C5DCFF4A4F97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EB6C21B-DC6A-4764-8C3E-25EBCA3A97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C836D2-3293-48B4-A7A1-23C071F85C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90AE6-DE48-4C7A-8BB6-BB702D759B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8384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slide.io/blog/data-et-sport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slide.io/blog/data-et-sport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slide.io/blog/data-et-sport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slide.io/blog/data-et-sport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0dd0b6074_1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0dd0b6074_1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0dd0b6074_1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0dd0b6074_1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0dd0b6074_1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0dd0b6074_1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0dd0b607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0dd0b607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0fa6deba4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0fa6deba4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0dd0b607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0dd0b607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0dd0b6074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0dd0b6074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0dd0b6074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20dd0b6074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0dd0b607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0dd0b607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0dd0b6074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20dd0b6074_2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0dd0b607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0dd0b607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0dd0b6074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20dd0b6074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0dd0b6074_1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20dd0b6074_1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0dd0b6074_1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0dd0b6074_1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https://www.powerslide.io/blog/data-et-sport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0dd0b6074_1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0dd0b6074_1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https://www.powerslide.io/blog/data-et-sport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0fa6deba4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20fa6deba4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https://www.powerslide.io/blog/data-et-sport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0dd0b6074_1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20dd0b6074_1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0fa6deba4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20fa6deba4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20fa6deba4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20fa6deba4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20fa6deba4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20fa6deba4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J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0dd0b607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0dd0b607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https://www.powerslide.io/blog/data-et-sport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0dd0b6074_1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0dd0b6074_1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0fa6deba4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0fa6deba4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0fa6deba4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0fa6deba4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0fa6deba4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0fa6deba4_1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0fa6deba4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0fa6deba4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0dd0b6074_1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0dd0b6074_1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pic>
        <p:nvPicPr>
          <p:cNvPr id="50" name="Google Shape;50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484199" cy="83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1723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900">
                <a:latin typeface="Shadows Into Light"/>
                <a:ea typeface="Shadows Into Light"/>
                <a:cs typeface="Shadows Into Light"/>
                <a:sym typeface="Shadows Into Light"/>
              </a:rPr>
              <a:t>SkateboardXXX3000</a:t>
            </a:r>
            <a:endParaRPr sz="3900"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0188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B5394"/>
                </a:solidFill>
              </a:rPr>
              <a:t>Automatiser la reconnaissance de figure de skate</a:t>
            </a:r>
            <a:endParaRPr>
              <a:solidFill>
                <a:srgbClr val="0B5394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1291" y="1865350"/>
            <a:ext cx="2181411" cy="29108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</a:t>
            </a:fld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568075" y="2057400"/>
            <a:ext cx="26409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 dirty="0"/>
              <a:t>Étudiants :</a:t>
            </a:r>
            <a:endParaRPr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Pierre Libault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Julien Douxami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 dirty="0"/>
              <a:t>Encadrant : </a:t>
            </a:r>
            <a:endParaRPr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Eric le Carpentier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6709500" cy="87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II.   Description de l’approche générale</a:t>
            </a:r>
            <a:endParaRPr sz="2500">
              <a:solidFill>
                <a:srgbClr val="0B5394"/>
              </a:solidFill>
            </a:endParaRPr>
          </a:p>
        </p:txBody>
      </p:sp>
      <p:sp>
        <p:nvSpPr>
          <p:cNvPr id="136" name="Google Shape;136;p22"/>
          <p:cNvSpPr txBox="1">
            <a:spLocks noGrp="1"/>
          </p:cNvSpPr>
          <p:nvPr>
            <p:ph type="subTitle" idx="1"/>
          </p:nvPr>
        </p:nvSpPr>
        <p:spPr>
          <a:xfrm>
            <a:off x="92125" y="1013350"/>
            <a:ext cx="8740200" cy="3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/>
              <a:t>Idées issues de l’analyse de l’EDL :</a:t>
            </a:r>
            <a:endParaRPr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→ Extraction de multiples features ; 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→ Mise en place de différents algorithmes de ML / IA (réseaux de neurones, random Forest…)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→ Séparer l’extraction d’événements et la classification des figures.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/>
              <a:t>Mais… : </a:t>
            </a:r>
            <a:endParaRPr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→ Pas assez de données; 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→ Labellisation à faire manuellement chronophage…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/>
          </a:p>
        </p:txBody>
      </p:sp>
      <p:sp>
        <p:nvSpPr>
          <p:cNvPr id="137" name="Google Shape;13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11</a:t>
            </a:fld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6709500" cy="87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II.   Description de l’approche générale</a:t>
            </a:r>
            <a:endParaRPr sz="2500">
              <a:solidFill>
                <a:srgbClr val="0B5394"/>
              </a:solidFill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312" y="875100"/>
            <a:ext cx="5130118" cy="40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/>
          <p:nvPr/>
        </p:nvSpPr>
        <p:spPr>
          <a:xfrm>
            <a:off x="1449206" y="875109"/>
            <a:ext cx="1442700" cy="420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3"/>
          <p:cNvSpPr/>
          <p:nvPr/>
        </p:nvSpPr>
        <p:spPr>
          <a:xfrm>
            <a:off x="1451297" y="932920"/>
            <a:ext cx="1438515" cy="305245"/>
          </a:xfrm>
          <a:custGeom>
            <a:avLst/>
            <a:gdLst/>
            <a:ahLst/>
            <a:cxnLst/>
            <a:rect l="l" t="t" r="r" b="b"/>
            <a:pathLst>
              <a:path w="105676" h="17470" extrusionOk="0">
                <a:moveTo>
                  <a:pt x="0" y="9365"/>
                </a:moveTo>
                <a:cubicBezTo>
                  <a:pt x="2286" y="9417"/>
                  <a:pt x="10443" y="11236"/>
                  <a:pt x="13716" y="9677"/>
                </a:cubicBezTo>
                <a:cubicBezTo>
                  <a:pt x="16989" y="8118"/>
                  <a:pt x="18236" y="65"/>
                  <a:pt x="19639" y="13"/>
                </a:cubicBezTo>
                <a:cubicBezTo>
                  <a:pt x="21042" y="-39"/>
                  <a:pt x="20211" y="7806"/>
                  <a:pt x="22133" y="9365"/>
                </a:cubicBezTo>
                <a:cubicBezTo>
                  <a:pt x="24055" y="10924"/>
                  <a:pt x="29095" y="10716"/>
                  <a:pt x="31173" y="9365"/>
                </a:cubicBezTo>
                <a:cubicBezTo>
                  <a:pt x="33251" y="8014"/>
                  <a:pt x="33563" y="1364"/>
                  <a:pt x="34602" y="1260"/>
                </a:cubicBezTo>
                <a:cubicBezTo>
                  <a:pt x="35641" y="1156"/>
                  <a:pt x="35382" y="7391"/>
                  <a:pt x="37408" y="8742"/>
                </a:cubicBezTo>
                <a:cubicBezTo>
                  <a:pt x="39434" y="10093"/>
                  <a:pt x="44629" y="7962"/>
                  <a:pt x="46759" y="9365"/>
                </a:cubicBezTo>
                <a:cubicBezTo>
                  <a:pt x="48889" y="10768"/>
                  <a:pt x="48993" y="18405"/>
                  <a:pt x="50188" y="17158"/>
                </a:cubicBezTo>
                <a:cubicBezTo>
                  <a:pt x="51383" y="15911"/>
                  <a:pt x="52838" y="2975"/>
                  <a:pt x="53929" y="1884"/>
                </a:cubicBezTo>
                <a:cubicBezTo>
                  <a:pt x="55020" y="793"/>
                  <a:pt x="54917" y="9261"/>
                  <a:pt x="56735" y="10612"/>
                </a:cubicBezTo>
                <a:cubicBezTo>
                  <a:pt x="58554" y="11963"/>
                  <a:pt x="63022" y="11443"/>
                  <a:pt x="64840" y="9988"/>
                </a:cubicBezTo>
                <a:cubicBezTo>
                  <a:pt x="66658" y="8533"/>
                  <a:pt x="66814" y="1780"/>
                  <a:pt x="67645" y="1884"/>
                </a:cubicBezTo>
                <a:cubicBezTo>
                  <a:pt x="68476" y="1988"/>
                  <a:pt x="67957" y="9261"/>
                  <a:pt x="69827" y="10612"/>
                </a:cubicBezTo>
                <a:cubicBezTo>
                  <a:pt x="71697" y="11963"/>
                  <a:pt x="76945" y="8845"/>
                  <a:pt x="78867" y="9988"/>
                </a:cubicBezTo>
                <a:cubicBezTo>
                  <a:pt x="80789" y="11131"/>
                  <a:pt x="80270" y="17470"/>
                  <a:pt x="81361" y="17470"/>
                </a:cubicBezTo>
                <a:cubicBezTo>
                  <a:pt x="82452" y="17470"/>
                  <a:pt x="81362" y="11443"/>
                  <a:pt x="85414" y="9988"/>
                </a:cubicBezTo>
                <a:cubicBezTo>
                  <a:pt x="89467" y="8533"/>
                  <a:pt x="102299" y="8950"/>
                  <a:pt x="105676" y="8742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Google Shape;147;p23"/>
          <p:cNvSpPr/>
          <p:nvPr/>
        </p:nvSpPr>
        <p:spPr>
          <a:xfrm>
            <a:off x="5607656" y="1610034"/>
            <a:ext cx="1442700" cy="420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3"/>
          <p:cNvSpPr/>
          <p:nvPr/>
        </p:nvSpPr>
        <p:spPr>
          <a:xfrm>
            <a:off x="5611822" y="1667920"/>
            <a:ext cx="1438515" cy="305245"/>
          </a:xfrm>
          <a:custGeom>
            <a:avLst/>
            <a:gdLst/>
            <a:ahLst/>
            <a:cxnLst/>
            <a:rect l="l" t="t" r="r" b="b"/>
            <a:pathLst>
              <a:path w="105676" h="17470" extrusionOk="0">
                <a:moveTo>
                  <a:pt x="0" y="9365"/>
                </a:moveTo>
                <a:cubicBezTo>
                  <a:pt x="2286" y="9417"/>
                  <a:pt x="10443" y="11236"/>
                  <a:pt x="13716" y="9677"/>
                </a:cubicBezTo>
                <a:cubicBezTo>
                  <a:pt x="16989" y="8118"/>
                  <a:pt x="18236" y="65"/>
                  <a:pt x="19639" y="13"/>
                </a:cubicBezTo>
                <a:cubicBezTo>
                  <a:pt x="21042" y="-39"/>
                  <a:pt x="20211" y="7806"/>
                  <a:pt x="22133" y="9365"/>
                </a:cubicBezTo>
                <a:cubicBezTo>
                  <a:pt x="24055" y="10924"/>
                  <a:pt x="29095" y="10716"/>
                  <a:pt x="31173" y="9365"/>
                </a:cubicBezTo>
                <a:cubicBezTo>
                  <a:pt x="33251" y="8014"/>
                  <a:pt x="33563" y="1364"/>
                  <a:pt x="34602" y="1260"/>
                </a:cubicBezTo>
                <a:cubicBezTo>
                  <a:pt x="35641" y="1156"/>
                  <a:pt x="35382" y="7391"/>
                  <a:pt x="37408" y="8742"/>
                </a:cubicBezTo>
                <a:cubicBezTo>
                  <a:pt x="39434" y="10093"/>
                  <a:pt x="44629" y="7962"/>
                  <a:pt x="46759" y="9365"/>
                </a:cubicBezTo>
                <a:cubicBezTo>
                  <a:pt x="48889" y="10768"/>
                  <a:pt x="48993" y="18405"/>
                  <a:pt x="50188" y="17158"/>
                </a:cubicBezTo>
                <a:cubicBezTo>
                  <a:pt x="51383" y="15911"/>
                  <a:pt x="52838" y="2975"/>
                  <a:pt x="53929" y="1884"/>
                </a:cubicBezTo>
                <a:cubicBezTo>
                  <a:pt x="55020" y="793"/>
                  <a:pt x="54917" y="9261"/>
                  <a:pt x="56735" y="10612"/>
                </a:cubicBezTo>
                <a:cubicBezTo>
                  <a:pt x="58554" y="11963"/>
                  <a:pt x="63022" y="11443"/>
                  <a:pt x="64840" y="9988"/>
                </a:cubicBezTo>
                <a:cubicBezTo>
                  <a:pt x="66658" y="8533"/>
                  <a:pt x="66814" y="1780"/>
                  <a:pt x="67645" y="1884"/>
                </a:cubicBezTo>
                <a:cubicBezTo>
                  <a:pt x="68476" y="1988"/>
                  <a:pt x="67957" y="9261"/>
                  <a:pt x="69827" y="10612"/>
                </a:cubicBezTo>
                <a:cubicBezTo>
                  <a:pt x="71697" y="11963"/>
                  <a:pt x="76945" y="8845"/>
                  <a:pt x="78867" y="9988"/>
                </a:cubicBezTo>
                <a:cubicBezTo>
                  <a:pt x="80789" y="11131"/>
                  <a:pt x="80270" y="17470"/>
                  <a:pt x="81361" y="17470"/>
                </a:cubicBezTo>
                <a:cubicBezTo>
                  <a:pt x="82452" y="17470"/>
                  <a:pt x="81362" y="11443"/>
                  <a:pt x="85414" y="9988"/>
                </a:cubicBezTo>
                <a:cubicBezTo>
                  <a:pt x="89467" y="8533"/>
                  <a:pt x="102299" y="8950"/>
                  <a:pt x="105676" y="8742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Google Shape;149;p23"/>
          <p:cNvSpPr/>
          <p:nvPr/>
        </p:nvSpPr>
        <p:spPr>
          <a:xfrm>
            <a:off x="5797375" y="1606675"/>
            <a:ext cx="178200" cy="384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3"/>
          <p:cNvSpPr/>
          <p:nvPr/>
        </p:nvSpPr>
        <p:spPr>
          <a:xfrm>
            <a:off x="6241975" y="1606675"/>
            <a:ext cx="178200" cy="420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6612575" y="1610100"/>
            <a:ext cx="178200" cy="420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ctrTitle"/>
          </p:nvPr>
        </p:nvSpPr>
        <p:spPr>
          <a:xfrm>
            <a:off x="2149350" y="159375"/>
            <a:ext cx="48453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B5394"/>
                </a:solidFill>
              </a:rPr>
              <a:t>Sommaire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57" name="Google Shape;157;p24"/>
          <p:cNvSpPr txBox="1">
            <a:spLocks noGrp="1"/>
          </p:cNvSpPr>
          <p:nvPr>
            <p:ph type="subTitle" idx="1"/>
          </p:nvPr>
        </p:nvSpPr>
        <p:spPr>
          <a:xfrm>
            <a:off x="317100" y="1295700"/>
            <a:ext cx="85098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635635" lvl="0" indent="-5715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romanUcPeriod"/>
            </a:pPr>
            <a:r>
              <a:rPr lang="fr" dirty="0"/>
              <a:t>Contexte &amp; Objectifs </a:t>
            </a:r>
            <a:endParaRPr dirty="0"/>
          </a:p>
          <a:p>
            <a:pPr marL="1028700" lvl="0" indent="-571500" algn="l" rtl="0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endParaRPr dirty="0"/>
          </a:p>
          <a:p>
            <a:pPr marL="635635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romanUcPeriod"/>
            </a:pPr>
            <a:r>
              <a:rPr lang="fr" dirty="0">
                <a:solidFill>
                  <a:schemeClr val="dk1"/>
                </a:solidFill>
              </a:rPr>
              <a:t>Description de l’approche générale</a:t>
            </a:r>
            <a:endParaRPr dirty="0">
              <a:solidFill>
                <a:schemeClr val="dk1"/>
              </a:solidFill>
            </a:endParaRPr>
          </a:p>
          <a:p>
            <a:pPr marL="1028700" lvl="0" indent="-571500" algn="l" rtl="0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endParaRPr dirty="0"/>
          </a:p>
          <a:p>
            <a:pPr marL="635635" lvl="0" indent="-571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+mj-lt"/>
              <a:buAutoNum type="romanUcPeriod"/>
            </a:pPr>
            <a:r>
              <a:rPr lang="fr" dirty="0">
                <a:solidFill>
                  <a:srgbClr val="FF0000"/>
                </a:solidFill>
              </a:rPr>
              <a:t>Description des méthodes employées </a:t>
            </a:r>
            <a:endParaRPr dirty="0">
              <a:solidFill>
                <a:srgbClr val="FF0000"/>
              </a:solidFill>
            </a:endParaRPr>
          </a:p>
          <a:p>
            <a:pPr marL="1028700" lvl="0" indent="-571500" algn="l" rtl="0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endParaRPr dirty="0"/>
          </a:p>
          <a:p>
            <a:pPr marL="635635" lvl="0" indent="-5715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romanUcPeriod"/>
            </a:pPr>
            <a:r>
              <a:rPr lang="fr" dirty="0"/>
              <a:t>Résultats &amp; Limites </a:t>
            </a:r>
            <a:endParaRPr dirty="0"/>
          </a:p>
        </p:txBody>
      </p:sp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215181" y="558525"/>
            <a:ext cx="8406000" cy="5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820">
                <a:solidFill>
                  <a:schemeClr val="dk2"/>
                </a:solidFill>
              </a:rPr>
              <a:t>III.1 Détection d’événements :</a:t>
            </a:r>
            <a:endParaRPr sz="1820">
              <a:solidFill>
                <a:schemeClr val="dk2"/>
              </a:solidFill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 l="7321" t="5753" r="8624" b="3642"/>
          <a:stretch/>
        </p:blipFill>
        <p:spPr>
          <a:xfrm>
            <a:off x="61425" y="2501119"/>
            <a:ext cx="4259416" cy="2252706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5" name="Google Shape;165;p25"/>
          <p:cNvPicPr preferRelativeResize="0"/>
          <p:nvPr/>
        </p:nvPicPr>
        <p:blipFill rotWithShape="1">
          <a:blip r:embed="rId4">
            <a:alphaModFix/>
          </a:blip>
          <a:srcRect l="5678"/>
          <a:stretch/>
        </p:blipFill>
        <p:spPr>
          <a:xfrm>
            <a:off x="4975208" y="2559291"/>
            <a:ext cx="4107368" cy="2136362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66" name="Google Shape;166;p25"/>
          <p:cNvCxnSpPr>
            <a:stCxn id="164" idx="3"/>
            <a:endCxn id="165" idx="1"/>
          </p:cNvCxnSpPr>
          <p:nvPr/>
        </p:nvCxnSpPr>
        <p:spPr>
          <a:xfrm>
            <a:off x="4320841" y="3627472"/>
            <a:ext cx="65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7" name="Google Shape;167;p25"/>
          <p:cNvSpPr txBox="1"/>
          <p:nvPr/>
        </p:nvSpPr>
        <p:spPr>
          <a:xfrm>
            <a:off x="215181" y="1023625"/>
            <a:ext cx="84060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 dirty="0">
                <a:solidFill>
                  <a:schemeClr val="dk2"/>
                </a:solidFill>
              </a:rPr>
              <a:t>Détection :</a:t>
            </a:r>
            <a:endParaRPr b="1" u="sng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fr" dirty="0">
                <a:solidFill>
                  <a:schemeClr val="dk2"/>
                </a:solidFill>
              </a:rPr>
              <a:t>Moyennage de la norme de l’accélération et du gyroscope avec une fenêtre glissante</a:t>
            </a:r>
            <a:endParaRPr dirty="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fr" dirty="0">
                <a:solidFill>
                  <a:schemeClr val="dk2"/>
                </a:solidFill>
              </a:rPr>
              <a:t>Détection de pics sur ces signaux moyennés avec l’algorithme de scipy </a:t>
            </a:r>
            <a:r>
              <a:rPr lang="fr" i="1" dirty="0">
                <a:solidFill>
                  <a:schemeClr val="dk2"/>
                </a:solidFill>
              </a:rPr>
              <a:t>find_peaks</a:t>
            </a:r>
            <a:r>
              <a:rPr lang="fr" dirty="0">
                <a:solidFill>
                  <a:schemeClr val="dk2"/>
                </a:solidFill>
              </a:rPr>
              <a:t> </a:t>
            </a:r>
            <a:endParaRPr dirty="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fr" dirty="0">
                <a:solidFill>
                  <a:schemeClr val="dk2"/>
                </a:solidFill>
              </a:rPr>
              <a:t>Paramètres choisis de manière empirique afin de ne pas avoir de faux négatifs</a:t>
            </a:r>
            <a:endParaRPr dirty="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fr" dirty="0">
                <a:solidFill>
                  <a:schemeClr val="dk2"/>
                </a:solidFill>
              </a:rPr>
              <a:t>Un événement correspond </a:t>
            </a:r>
            <a:r>
              <a:rPr lang="fr">
                <a:solidFill>
                  <a:schemeClr val="dk2"/>
                </a:solidFill>
              </a:rPr>
              <a:t>à l’intersection </a:t>
            </a:r>
            <a:r>
              <a:rPr lang="fr" dirty="0">
                <a:solidFill>
                  <a:schemeClr val="dk2"/>
                </a:solidFill>
              </a:rPr>
              <a:t>des pics détectés 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68" name="Google Shape;16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13</a:t>
            </a:fld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ctrTitle" idx="4294967295"/>
          </p:nvPr>
        </p:nvSpPr>
        <p:spPr>
          <a:xfrm>
            <a:off x="-258075" y="46750"/>
            <a:ext cx="9021300" cy="5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III.   Description des méthodes employées</a:t>
            </a:r>
            <a:endParaRPr sz="25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215181" y="399950"/>
            <a:ext cx="8406000" cy="5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820">
                <a:solidFill>
                  <a:schemeClr val="dk2"/>
                </a:solidFill>
              </a:rPr>
              <a:t>III.1 Détection d’événements :</a:t>
            </a:r>
            <a:endParaRPr sz="1820">
              <a:solidFill>
                <a:schemeClr val="dk2"/>
              </a:solidFill>
            </a:endParaRPr>
          </a:p>
        </p:txBody>
      </p:sp>
      <p:sp>
        <p:nvSpPr>
          <p:cNvPr id="175" name="Google Shape;175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14</a:t>
            </a:fld>
            <a:endParaRPr/>
          </a:p>
        </p:txBody>
      </p:sp>
      <p:sp>
        <p:nvSpPr>
          <p:cNvPr id="176" name="Google Shape;176;p26"/>
          <p:cNvSpPr txBox="1">
            <a:spLocks noGrp="1"/>
          </p:cNvSpPr>
          <p:nvPr>
            <p:ph type="ctrTitle" idx="4294967295"/>
          </p:nvPr>
        </p:nvSpPr>
        <p:spPr>
          <a:xfrm>
            <a:off x="-242500" y="-54575"/>
            <a:ext cx="9021300" cy="5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III.   Description des méthodes employées</a:t>
            </a:r>
            <a:endParaRPr sz="2500">
              <a:solidFill>
                <a:srgbClr val="0B5394"/>
              </a:solidFill>
            </a:endParaRPr>
          </a:p>
        </p:txBody>
      </p:sp>
      <p:pic>
        <p:nvPicPr>
          <p:cNvPr id="177" name="Google Shape;177;p26"/>
          <p:cNvPicPr preferRelativeResize="0"/>
          <p:nvPr/>
        </p:nvPicPr>
        <p:blipFill rotWithShape="1">
          <a:blip r:embed="rId3">
            <a:alphaModFix/>
          </a:blip>
          <a:srcRect l="6279" t="3323" r="-1863" b="3584"/>
          <a:stretch/>
        </p:blipFill>
        <p:spPr>
          <a:xfrm>
            <a:off x="215175" y="829856"/>
            <a:ext cx="8405998" cy="4137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/>
        </p:nvSpPr>
        <p:spPr>
          <a:xfrm>
            <a:off x="183113" y="1025500"/>
            <a:ext cx="4247400" cy="26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>
                <a:solidFill>
                  <a:schemeClr val="dk2"/>
                </a:solidFill>
              </a:rPr>
              <a:t>Extraction:</a:t>
            </a:r>
            <a:endParaRPr b="1" u="sng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fr" sz="1300">
                <a:solidFill>
                  <a:schemeClr val="dk2"/>
                </a:solidFill>
              </a:rPr>
              <a:t>Centrage de chaque événement avec le temps moyen :</a:t>
            </a:r>
            <a:endParaRPr sz="13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fr" sz="1300">
                <a:solidFill>
                  <a:schemeClr val="dk2"/>
                </a:solidFill>
              </a:rPr>
              <a:t>On extrait des événements de 1.2s :</a:t>
            </a:r>
            <a:endParaRPr sz="13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</a:rPr>
              <a:t>[ tempsMoyen - 0.6 : tempsMoyen + 0.6s]</a:t>
            </a:r>
            <a:endParaRPr sz="13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fr" sz="1300">
                <a:solidFill>
                  <a:schemeClr val="dk2"/>
                </a:solidFill>
              </a:rPr>
              <a:t>Normalisation de l’accélération et du gyroscope par leurs énergies respectives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183" name="Google Shape;183;p27"/>
          <p:cNvPicPr preferRelativeResize="0"/>
          <p:nvPr/>
        </p:nvPicPr>
        <p:blipFill rotWithShape="1">
          <a:blip r:embed="rId3">
            <a:alphaModFix/>
          </a:blip>
          <a:srcRect l="5891"/>
          <a:stretch/>
        </p:blipFill>
        <p:spPr>
          <a:xfrm>
            <a:off x="4430513" y="1025500"/>
            <a:ext cx="4530374" cy="2388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3338" y="2019525"/>
            <a:ext cx="226695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15</a:t>
            </a:fld>
            <a:endParaRPr/>
          </a:p>
        </p:txBody>
      </p:sp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>
          <a:xfrm>
            <a:off x="215181" y="558525"/>
            <a:ext cx="8406000" cy="5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820">
                <a:solidFill>
                  <a:schemeClr val="dk2"/>
                </a:solidFill>
              </a:rPr>
              <a:t>III.1 Détection d’événements :</a:t>
            </a:r>
            <a:endParaRPr sz="1820">
              <a:solidFill>
                <a:schemeClr val="dk2"/>
              </a:solidFill>
            </a:endParaRPr>
          </a:p>
        </p:txBody>
      </p:sp>
      <p:sp>
        <p:nvSpPr>
          <p:cNvPr id="187" name="Google Shape;187;p27"/>
          <p:cNvSpPr txBox="1">
            <a:spLocks noGrp="1"/>
          </p:cNvSpPr>
          <p:nvPr>
            <p:ph type="ctrTitle" idx="4294967295"/>
          </p:nvPr>
        </p:nvSpPr>
        <p:spPr>
          <a:xfrm>
            <a:off x="-258075" y="46750"/>
            <a:ext cx="9021300" cy="5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III.   Description des méthodes employées</a:t>
            </a:r>
            <a:endParaRPr sz="25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/>
        </p:nvSpPr>
        <p:spPr>
          <a:xfrm>
            <a:off x="183125" y="1670350"/>
            <a:ext cx="42468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>
                <a:solidFill>
                  <a:schemeClr val="dk2"/>
                </a:solidFill>
              </a:rPr>
              <a:t>Problème rencontré : </a:t>
            </a:r>
            <a:endParaRPr b="1" u="sng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</a:rPr>
              <a:t>Centrage d’événements similaires pas consistant </a:t>
            </a:r>
            <a:endParaRPr b="1" u="sng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fr">
                <a:solidFill>
                  <a:schemeClr val="dk2"/>
                </a:solidFill>
              </a:rPr>
              <a:t>Problème d’échantillonnage des données</a:t>
            </a: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fr">
                <a:solidFill>
                  <a:schemeClr val="dk2"/>
                </a:solidFill>
              </a:rPr>
              <a:t>Tous les événements n’ont pas le même nombre de points</a:t>
            </a: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fr">
                <a:solidFill>
                  <a:schemeClr val="dk2"/>
                </a:solidFill>
              </a:rPr>
              <a:t>Mauvais résultats du temps moyen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pic>
        <p:nvPicPr>
          <p:cNvPr id="193" name="Google Shape;193;p28"/>
          <p:cNvPicPr preferRelativeResize="0"/>
          <p:nvPr/>
        </p:nvPicPr>
        <p:blipFill rotWithShape="1">
          <a:blip r:embed="rId3">
            <a:alphaModFix/>
          </a:blip>
          <a:srcRect l="6486" t="5220" r="6451" b="3504"/>
          <a:stretch/>
        </p:blipFill>
        <p:spPr>
          <a:xfrm>
            <a:off x="4504825" y="558525"/>
            <a:ext cx="4246775" cy="22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8"/>
          <p:cNvPicPr preferRelativeResize="0"/>
          <p:nvPr/>
        </p:nvPicPr>
        <p:blipFill rotWithShape="1">
          <a:blip r:embed="rId4">
            <a:alphaModFix/>
          </a:blip>
          <a:srcRect l="7566" r="7225"/>
          <a:stretch/>
        </p:blipFill>
        <p:spPr>
          <a:xfrm>
            <a:off x="4654661" y="2716375"/>
            <a:ext cx="3947101" cy="229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16</a:t>
            </a:fld>
            <a:endParaRPr/>
          </a:p>
        </p:txBody>
      </p:sp>
      <p:sp>
        <p:nvSpPr>
          <p:cNvPr id="196" name="Google Shape;196;p28"/>
          <p:cNvSpPr txBox="1">
            <a:spLocks noGrp="1"/>
          </p:cNvSpPr>
          <p:nvPr>
            <p:ph type="title"/>
          </p:nvPr>
        </p:nvSpPr>
        <p:spPr>
          <a:xfrm>
            <a:off x="183131" y="558525"/>
            <a:ext cx="8406000" cy="5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820">
                <a:solidFill>
                  <a:schemeClr val="dk2"/>
                </a:solidFill>
              </a:rPr>
              <a:t>III.1 Détection d’événements :</a:t>
            </a:r>
            <a:endParaRPr sz="1820">
              <a:solidFill>
                <a:schemeClr val="dk2"/>
              </a:solidFill>
            </a:endParaRPr>
          </a:p>
        </p:txBody>
      </p:sp>
      <p:sp>
        <p:nvSpPr>
          <p:cNvPr id="197" name="Google Shape;197;p28"/>
          <p:cNvSpPr txBox="1">
            <a:spLocks noGrp="1"/>
          </p:cNvSpPr>
          <p:nvPr>
            <p:ph type="ctrTitle" idx="4294967295"/>
          </p:nvPr>
        </p:nvSpPr>
        <p:spPr>
          <a:xfrm>
            <a:off x="-258075" y="46750"/>
            <a:ext cx="9021300" cy="5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III.   Description des méthodes employées</a:t>
            </a:r>
            <a:endParaRPr sz="25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/>
        </p:nvSpPr>
        <p:spPr>
          <a:xfrm>
            <a:off x="183125" y="1725138"/>
            <a:ext cx="41577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>
                <a:solidFill>
                  <a:schemeClr val="dk2"/>
                </a:solidFill>
              </a:rPr>
              <a:t>Comment nous l’avons résolu :</a:t>
            </a:r>
            <a:endParaRPr b="1" u="sng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+"/>
            </a:pPr>
            <a:r>
              <a:rPr lang="fr">
                <a:solidFill>
                  <a:schemeClr val="dk2"/>
                </a:solidFill>
              </a:rPr>
              <a:t>Interpolation des données afin d’avoir une fréquence d’échantillonnage de 100Hz</a:t>
            </a:r>
            <a:endParaRPr>
              <a:solidFill>
                <a:schemeClr val="dk2"/>
              </a:solidFill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fr">
                <a:solidFill>
                  <a:schemeClr val="dk2"/>
                </a:solidFill>
              </a:rPr>
              <a:t>Tous les événements avaient donc 120 points </a:t>
            </a: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+"/>
            </a:pPr>
            <a:r>
              <a:rPr lang="fr">
                <a:solidFill>
                  <a:schemeClr val="dk2"/>
                </a:solidFill>
              </a:rPr>
              <a:t>Correction du firmware du capteur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03" name="Google Shape;203;p29"/>
          <p:cNvPicPr preferRelativeResize="0"/>
          <p:nvPr/>
        </p:nvPicPr>
        <p:blipFill rotWithShape="1">
          <a:blip r:embed="rId3">
            <a:alphaModFix/>
          </a:blip>
          <a:srcRect l="6698" r="7094"/>
          <a:stretch/>
        </p:blipFill>
        <p:spPr>
          <a:xfrm>
            <a:off x="4206600" y="1177488"/>
            <a:ext cx="4845727" cy="278852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17</a:t>
            </a:fld>
            <a:endParaRPr/>
          </a:p>
        </p:txBody>
      </p:sp>
      <p:sp>
        <p:nvSpPr>
          <p:cNvPr id="205" name="Google Shape;205;p29"/>
          <p:cNvSpPr txBox="1">
            <a:spLocks noGrp="1"/>
          </p:cNvSpPr>
          <p:nvPr>
            <p:ph type="title"/>
          </p:nvPr>
        </p:nvSpPr>
        <p:spPr>
          <a:xfrm>
            <a:off x="183131" y="511200"/>
            <a:ext cx="8406000" cy="5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820">
                <a:solidFill>
                  <a:schemeClr val="dk2"/>
                </a:solidFill>
              </a:rPr>
              <a:t>III.1 Détection d’événements :</a:t>
            </a:r>
            <a:endParaRPr sz="1820">
              <a:solidFill>
                <a:schemeClr val="dk2"/>
              </a:solidFill>
            </a:endParaRPr>
          </a:p>
        </p:txBody>
      </p:sp>
      <p:sp>
        <p:nvSpPr>
          <p:cNvPr id="206" name="Google Shape;206;p29"/>
          <p:cNvSpPr txBox="1">
            <a:spLocks noGrp="1"/>
          </p:cNvSpPr>
          <p:nvPr>
            <p:ph type="ctrTitle" idx="4294967295"/>
          </p:nvPr>
        </p:nvSpPr>
        <p:spPr>
          <a:xfrm>
            <a:off x="-258075" y="46750"/>
            <a:ext cx="9021300" cy="5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III.   Description des méthodes employées</a:t>
            </a:r>
            <a:endParaRPr sz="25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>
            <a:spLocks noGrp="1"/>
          </p:cNvSpPr>
          <p:nvPr>
            <p:ph type="body" idx="1"/>
          </p:nvPr>
        </p:nvSpPr>
        <p:spPr>
          <a:xfrm>
            <a:off x="171425" y="1125675"/>
            <a:ext cx="4637100" cy="3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b="1" u="sng"/>
              <a:t>Problématique </a:t>
            </a:r>
            <a:r>
              <a:rPr lang="fr" sz="1400"/>
              <a:t>: </a:t>
            </a:r>
            <a:endParaRPr sz="140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 sz="1300"/>
              <a:t>Tous les événements détectés ne sont pas des figures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300"/>
              <a:t>Sur 162 événements détectés : 49 ne sont pas des figures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300"/>
              <a:t>Événements de transitions que le skateur peut faire :</a:t>
            </a:r>
            <a:endParaRPr sz="1300"/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sz="1300"/>
              <a:t>Virage</a:t>
            </a:r>
            <a:endParaRPr sz="1300"/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sz="1300"/>
              <a:t>Récupération/pose de la planche</a:t>
            </a:r>
            <a:endParaRPr sz="1300"/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sz="1300"/>
              <a:t>Freinage</a:t>
            </a:r>
            <a:endParaRPr sz="130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…</a:t>
            </a:r>
            <a:endParaRPr sz="14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300"/>
              <a:t>Exemples (du bas vers le haut) : virage, pose du skate, récupération du skate</a:t>
            </a: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  <p:pic>
        <p:nvPicPr>
          <p:cNvPr id="212" name="Google Shape;212;p30"/>
          <p:cNvPicPr preferRelativeResize="0"/>
          <p:nvPr/>
        </p:nvPicPr>
        <p:blipFill rotWithShape="1">
          <a:blip r:embed="rId3">
            <a:alphaModFix/>
          </a:blip>
          <a:srcRect l="8617" t="6315" r="6651" b="4976"/>
          <a:stretch/>
        </p:blipFill>
        <p:spPr>
          <a:xfrm>
            <a:off x="5620875" y="141100"/>
            <a:ext cx="2995526" cy="1555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0"/>
          <p:cNvPicPr preferRelativeResize="0"/>
          <p:nvPr/>
        </p:nvPicPr>
        <p:blipFill rotWithShape="1">
          <a:blip r:embed="rId4">
            <a:alphaModFix/>
          </a:blip>
          <a:srcRect l="8398" t="4361" r="7113" b="4968"/>
          <a:stretch/>
        </p:blipFill>
        <p:spPr>
          <a:xfrm>
            <a:off x="5628475" y="1750375"/>
            <a:ext cx="2922505" cy="15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0"/>
          <p:cNvPicPr preferRelativeResize="0"/>
          <p:nvPr/>
        </p:nvPicPr>
        <p:blipFill rotWithShape="1">
          <a:blip r:embed="rId5">
            <a:alphaModFix/>
          </a:blip>
          <a:srcRect l="9348" t="7661" r="8068" b="3967"/>
          <a:stretch/>
        </p:blipFill>
        <p:spPr>
          <a:xfrm>
            <a:off x="5624675" y="3390850"/>
            <a:ext cx="2922501" cy="1551468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18</a:t>
            </a:fld>
            <a:endParaRPr/>
          </a:p>
        </p:txBody>
      </p:sp>
      <p:sp>
        <p:nvSpPr>
          <p:cNvPr id="216" name="Google Shape;216;p30"/>
          <p:cNvSpPr txBox="1">
            <a:spLocks noGrp="1"/>
          </p:cNvSpPr>
          <p:nvPr>
            <p:ph type="title"/>
          </p:nvPr>
        </p:nvSpPr>
        <p:spPr>
          <a:xfrm>
            <a:off x="210406" y="567075"/>
            <a:ext cx="8406000" cy="5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820">
                <a:solidFill>
                  <a:schemeClr val="dk2"/>
                </a:solidFill>
              </a:rPr>
              <a:t>III.2 Tri des événements :</a:t>
            </a:r>
            <a:endParaRPr sz="1820">
              <a:solidFill>
                <a:schemeClr val="dk2"/>
              </a:solidFill>
            </a:endParaRPr>
          </a:p>
        </p:txBody>
      </p:sp>
      <p:sp>
        <p:nvSpPr>
          <p:cNvPr id="217" name="Google Shape;217;p30"/>
          <p:cNvSpPr txBox="1">
            <a:spLocks noGrp="1"/>
          </p:cNvSpPr>
          <p:nvPr>
            <p:ph type="ctrTitle" idx="4294967295"/>
          </p:nvPr>
        </p:nvSpPr>
        <p:spPr>
          <a:xfrm>
            <a:off x="-268725" y="54575"/>
            <a:ext cx="9021300" cy="5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III.   Description des méthodes employées</a:t>
            </a:r>
            <a:endParaRPr sz="25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>
            <a:spLocks noGrp="1"/>
          </p:cNvSpPr>
          <p:nvPr>
            <p:ph type="body" idx="1"/>
          </p:nvPr>
        </p:nvSpPr>
        <p:spPr>
          <a:xfrm>
            <a:off x="215175" y="1229288"/>
            <a:ext cx="4637100" cy="23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b="1" u="sng"/>
              <a:t>D’un </a:t>
            </a:r>
            <a:r>
              <a:rPr lang="fr" sz="1400" b="1" u="sng" dirty="0"/>
              <a:t>Pierre deux coups </a:t>
            </a:r>
            <a:r>
              <a:rPr lang="fr" sz="1400" dirty="0"/>
              <a:t>: </a:t>
            </a:r>
            <a:endParaRPr sz="1400"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 sz="1300" dirty="0"/>
              <a:t>Méthode de classification : Evaluation de la distance entre l’événement et plusieurs figures de référence (une par classe)</a:t>
            </a:r>
            <a:endParaRPr sz="13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300" dirty="0"/>
              <a:t>Attribution de la classe qui minimise la distance à l’événement </a:t>
            </a:r>
            <a:r>
              <a:rPr lang="fr" sz="1400" b="1" dirty="0"/>
              <a:t>…SI</a:t>
            </a:r>
            <a:r>
              <a:rPr lang="fr" sz="1400" dirty="0"/>
              <a:t> </a:t>
            </a:r>
            <a:r>
              <a:rPr lang="fr" sz="1300" dirty="0"/>
              <a:t>la distance est en dessous d’un certain seuil</a:t>
            </a:r>
            <a:endParaRPr sz="13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300" dirty="0"/>
              <a:t>Figures de références : moyennes de plusieurs figures</a:t>
            </a:r>
            <a:endParaRPr sz="13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/>
          </a:p>
        </p:txBody>
      </p:sp>
      <p:sp>
        <p:nvSpPr>
          <p:cNvPr id="223" name="Google Shape;223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19</a:t>
            </a:fld>
            <a:endParaRPr/>
          </a:p>
        </p:txBody>
      </p:sp>
      <p:pic>
        <p:nvPicPr>
          <p:cNvPr id="224" name="Google Shape;224;p31"/>
          <p:cNvPicPr preferRelativeResize="0"/>
          <p:nvPr/>
        </p:nvPicPr>
        <p:blipFill rotWithShape="1">
          <a:blip r:embed="rId3">
            <a:alphaModFix/>
          </a:blip>
          <a:srcRect l="5770" r="1163" b="4816"/>
          <a:stretch/>
        </p:blipFill>
        <p:spPr>
          <a:xfrm>
            <a:off x="4900652" y="621750"/>
            <a:ext cx="3720526" cy="188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1"/>
          <p:cNvPicPr preferRelativeResize="0"/>
          <p:nvPr/>
        </p:nvPicPr>
        <p:blipFill rotWithShape="1">
          <a:blip r:embed="rId4">
            <a:alphaModFix/>
          </a:blip>
          <a:srcRect l="4589"/>
          <a:stretch/>
        </p:blipFill>
        <p:spPr>
          <a:xfrm>
            <a:off x="4852275" y="2630036"/>
            <a:ext cx="3910199" cy="203318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1"/>
          <p:cNvSpPr txBox="1">
            <a:spLocks noGrp="1"/>
          </p:cNvSpPr>
          <p:nvPr>
            <p:ph type="title"/>
          </p:nvPr>
        </p:nvSpPr>
        <p:spPr>
          <a:xfrm>
            <a:off x="66456" y="558525"/>
            <a:ext cx="8406000" cy="5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820">
                <a:solidFill>
                  <a:schemeClr val="dk2"/>
                </a:solidFill>
              </a:rPr>
              <a:t>III.2 Tri des événements:</a:t>
            </a:r>
            <a:endParaRPr sz="1820">
              <a:solidFill>
                <a:schemeClr val="dk2"/>
              </a:solidFill>
            </a:endParaRPr>
          </a:p>
        </p:txBody>
      </p:sp>
      <p:sp>
        <p:nvSpPr>
          <p:cNvPr id="227" name="Google Shape;227;p31"/>
          <p:cNvSpPr txBox="1">
            <a:spLocks noGrp="1"/>
          </p:cNvSpPr>
          <p:nvPr>
            <p:ph type="ctrTitle" idx="4294967295"/>
          </p:nvPr>
        </p:nvSpPr>
        <p:spPr>
          <a:xfrm>
            <a:off x="-400125" y="63150"/>
            <a:ext cx="9021300" cy="5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III.   Description des méthodes employées</a:t>
            </a:r>
            <a:endParaRPr sz="25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2149350" y="159375"/>
            <a:ext cx="48453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B5394"/>
                </a:solidFill>
              </a:rPr>
              <a:t>Sommaire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17100" y="1295700"/>
            <a:ext cx="85098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93065" algn="l" rtl="0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fr" dirty="0"/>
              <a:t>Contexte &amp; Objectifs </a:t>
            </a:r>
          </a:p>
          <a:p>
            <a:pPr marL="457200" lvl="0" indent="-393065" algn="l" rtl="0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endParaRPr lang="fr" dirty="0"/>
          </a:p>
          <a:p>
            <a:pPr marL="457200" lvl="0" indent="-393065" algn="l" rtl="0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fr" dirty="0"/>
              <a:t>Description de l’approche générale</a:t>
            </a:r>
          </a:p>
          <a:p>
            <a:pPr marL="457200" lvl="0" indent="-393065" algn="l" rtl="0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endParaRPr lang="fr-FR" dirty="0"/>
          </a:p>
          <a:p>
            <a:pPr marL="457200" lvl="0" indent="-393065" algn="l" rtl="0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fr" dirty="0"/>
              <a:t>Description des méthodes employées </a:t>
            </a:r>
          </a:p>
          <a:p>
            <a:pPr marL="457200" lvl="0" indent="-393065" algn="l" rtl="0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endParaRPr lang="fr" dirty="0"/>
          </a:p>
          <a:p>
            <a:pPr marL="457200" lvl="0" indent="-393065" algn="l" rtl="0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fr" dirty="0"/>
              <a:t> Résultats &amp; Limites 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472458" y="46711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>
            <a:spLocks noGrp="1"/>
          </p:cNvSpPr>
          <p:nvPr>
            <p:ph type="body" idx="1"/>
          </p:nvPr>
        </p:nvSpPr>
        <p:spPr>
          <a:xfrm>
            <a:off x="0" y="1117125"/>
            <a:ext cx="3904500" cy="23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b="1" u="sng"/>
              <a:t>Détermination du seuil </a:t>
            </a:r>
            <a:r>
              <a:rPr lang="fr" sz="1400"/>
              <a:t>: </a:t>
            </a: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fr" sz="1300"/>
              <a:t>Comparaison des distances minimales pour les figures et les événements “parasites”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300"/>
              <a:t>Evaluation des distances avec le gyroscope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300"/>
              <a:t>Seuil obtenu par maximisation du f1 score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300"/>
              <a:t>Seuil de 0.0121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300"/>
              <a:t>Précision : 90.6%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300"/>
              <a:t>Rappel : 87.7%</a:t>
            </a:r>
            <a:endParaRPr sz="1300"/>
          </a:p>
        </p:txBody>
      </p:sp>
      <p:sp>
        <p:nvSpPr>
          <p:cNvPr id="233" name="Google Shape;233;p32"/>
          <p:cNvSpPr txBox="1">
            <a:spLocks noGrp="1"/>
          </p:cNvSpPr>
          <p:nvPr>
            <p:ph type="sldNum" idx="12"/>
          </p:nvPr>
        </p:nvSpPr>
        <p:spPr>
          <a:xfrm>
            <a:off x="8472458" y="46709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20</a:t>
            </a:fld>
            <a:endParaRPr/>
          </a:p>
        </p:txBody>
      </p:sp>
      <p:pic>
        <p:nvPicPr>
          <p:cNvPr id="234" name="Google Shape;234;p32"/>
          <p:cNvPicPr preferRelativeResize="0"/>
          <p:nvPr/>
        </p:nvPicPr>
        <p:blipFill rotWithShape="1">
          <a:blip r:embed="rId3">
            <a:alphaModFix/>
          </a:blip>
          <a:srcRect l="6659" r="8074"/>
          <a:stretch/>
        </p:blipFill>
        <p:spPr>
          <a:xfrm>
            <a:off x="4147962" y="687025"/>
            <a:ext cx="2397326" cy="1761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2"/>
          <p:cNvPicPr preferRelativeResize="0"/>
          <p:nvPr/>
        </p:nvPicPr>
        <p:blipFill rotWithShape="1">
          <a:blip r:embed="rId4">
            <a:alphaModFix/>
          </a:blip>
          <a:srcRect l="4512" r="6129"/>
          <a:stretch/>
        </p:blipFill>
        <p:spPr>
          <a:xfrm>
            <a:off x="6594125" y="687026"/>
            <a:ext cx="2119030" cy="17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2"/>
          <p:cNvPicPr preferRelativeResize="0"/>
          <p:nvPr/>
        </p:nvPicPr>
        <p:blipFill rotWithShape="1">
          <a:blip r:embed="rId5">
            <a:alphaModFix/>
          </a:blip>
          <a:srcRect l="2570" r="-2569"/>
          <a:stretch/>
        </p:blipFill>
        <p:spPr>
          <a:xfrm>
            <a:off x="4029000" y="2513400"/>
            <a:ext cx="2787174" cy="2144024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2"/>
          <p:cNvSpPr txBox="1">
            <a:spLocks noGrp="1"/>
          </p:cNvSpPr>
          <p:nvPr>
            <p:ph type="title"/>
          </p:nvPr>
        </p:nvSpPr>
        <p:spPr>
          <a:xfrm>
            <a:off x="66456" y="558525"/>
            <a:ext cx="8406000" cy="5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820">
                <a:solidFill>
                  <a:schemeClr val="dk2"/>
                </a:solidFill>
              </a:rPr>
              <a:t>III.2 Tri des événements:</a:t>
            </a:r>
            <a:endParaRPr sz="1820">
              <a:solidFill>
                <a:schemeClr val="dk2"/>
              </a:solidFill>
            </a:endParaRPr>
          </a:p>
        </p:txBody>
      </p:sp>
      <p:sp>
        <p:nvSpPr>
          <p:cNvPr id="238" name="Google Shape;238;p32"/>
          <p:cNvSpPr txBox="1">
            <a:spLocks noGrp="1"/>
          </p:cNvSpPr>
          <p:nvPr>
            <p:ph type="ctrTitle" idx="4294967295"/>
          </p:nvPr>
        </p:nvSpPr>
        <p:spPr>
          <a:xfrm>
            <a:off x="-400125" y="63150"/>
            <a:ext cx="9021300" cy="5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III.   Description des méthodes employées</a:t>
            </a:r>
            <a:endParaRPr sz="25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>
            <a:spLocks noGrp="1"/>
          </p:cNvSpPr>
          <p:nvPr>
            <p:ph type="ctrTitle"/>
          </p:nvPr>
        </p:nvSpPr>
        <p:spPr>
          <a:xfrm>
            <a:off x="2149350" y="159375"/>
            <a:ext cx="48453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B5394"/>
                </a:solidFill>
              </a:rPr>
              <a:t>Sommaire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44" name="Google Shape;244;p33"/>
          <p:cNvSpPr txBox="1">
            <a:spLocks noGrp="1"/>
          </p:cNvSpPr>
          <p:nvPr>
            <p:ph type="subTitle" idx="1"/>
          </p:nvPr>
        </p:nvSpPr>
        <p:spPr>
          <a:xfrm>
            <a:off x="317100" y="1295700"/>
            <a:ext cx="85098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635635" lvl="0" indent="-5715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romanUcPeriod"/>
            </a:pPr>
            <a:r>
              <a:rPr lang="fr" dirty="0"/>
              <a:t>Contexte &amp; Objectifs </a:t>
            </a:r>
            <a:endParaRPr dirty="0"/>
          </a:p>
          <a:p>
            <a:pPr marL="1028700" lvl="0" indent="-571500" algn="l" rtl="0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endParaRPr dirty="0"/>
          </a:p>
          <a:p>
            <a:pPr marL="635635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romanUcPeriod"/>
            </a:pPr>
            <a:r>
              <a:rPr lang="fr" dirty="0">
                <a:solidFill>
                  <a:schemeClr val="dk1"/>
                </a:solidFill>
              </a:rPr>
              <a:t>Description de l’approche générale</a:t>
            </a:r>
            <a:endParaRPr dirty="0">
              <a:solidFill>
                <a:schemeClr val="dk1"/>
              </a:solidFill>
            </a:endParaRPr>
          </a:p>
          <a:p>
            <a:pPr marL="1028700" lvl="0" indent="-571500" algn="l" rtl="0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endParaRPr dirty="0"/>
          </a:p>
          <a:p>
            <a:pPr marL="635635" lvl="0" indent="-5715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romanUcPeriod"/>
            </a:pPr>
            <a:r>
              <a:rPr lang="fr" dirty="0"/>
              <a:t>Description des méthodes employées </a:t>
            </a:r>
            <a:endParaRPr dirty="0"/>
          </a:p>
          <a:p>
            <a:pPr marL="1028700" lvl="0" indent="-571500" algn="l" rtl="0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endParaRPr dirty="0"/>
          </a:p>
          <a:p>
            <a:pPr marL="635635" lvl="0" indent="-571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+mj-lt"/>
              <a:buAutoNum type="romanUcPeriod"/>
            </a:pPr>
            <a:r>
              <a:rPr lang="fr" dirty="0">
                <a:solidFill>
                  <a:srgbClr val="FF0000"/>
                </a:solidFill>
              </a:rPr>
              <a:t>Résultats &amp; Limites 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45" name="Google Shape;24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4572000" cy="87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IV.   Résultats &amp; Limites</a:t>
            </a:r>
            <a:endParaRPr sz="2500">
              <a:solidFill>
                <a:srgbClr val="0B5394"/>
              </a:solidFill>
            </a:endParaRPr>
          </a:p>
        </p:txBody>
      </p:sp>
      <p:sp>
        <p:nvSpPr>
          <p:cNvPr id="251" name="Google Shape;251;p34"/>
          <p:cNvSpPr txBox="1">
            <a:spLocks noGrp="1"/>
          </p:cNvSpPr>
          <p:nvPr>
            <p:ph type="subTitle" idx="1"/>
          </p:nvPr>
        </p:nvSpPr>
        <p:spPr>
          <a:xfrm>
            <a:off x="138200" y="1124700"/>
            <a:ext cx="8740200" cy="36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50" b="1" u="sng"/>
              <a:t>Résultat de la détection d’événement (1er test de performance)</a:t>
            </a:r>
            <a:endParaRPr sz="23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→ Sensibilité de 1 (réglé pour)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→ Faible précision (70%), améliorée par le seuillage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22</a:t>
            </a:fld>
            <a:endParaRPr/>
          </a:p>
        </p:txBody>
      </p:sp>
      <p:graphicFrame>
        <p:nvGraphicFramePr>
          <p:cNvPr id="253" name="Google Shape;253;p34"/>
          <p:cNvGraphicFramePr/>
          <p:nvPr/>
        </p:nvGraphicFramePr>
        <p:xfrm>
          <a:off x="888800" y="1647125"/>
          <a:ext cx="7239000" cy="1188630"/>
        </p:xfrm>
        <a:graphic>
          <a:graphicData uri="http://schemas.openxmlformats.org/drawingml/2006/table">
            <a:tbl>
              <a:tblPr>
                <a:noFill/>
                <a:tableStyleId>{8D2D6376-9B99-4C84-AA8A-96BDB3F3C66E}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 = 162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Positive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Negative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Positive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113 (TP)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0(FN)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Negative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49 (FP)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N/A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4572000" cy="87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IV.   Résultats &amp; Limites</a:t>
            </a:r>
            <a:endParaRPr sz="2500">
              <a:solidFill>
                <a:srgbClr val="0B5394"/>
              </a:solidFill>
            </a:endParaRPr>
          </a:p>
        </p:txBody>
      </p:sp>
      <p:sp>
        <p:nvSpPr>
          <p:cNvPr id="259" name="Google Shape;25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23</a:t>
            </a:fld>
            <a:endParaRPr/>
          </a:p>
        </p:txBody>
      </p:sp>
      <p:pic>
        <p:nvPicPr>
          <p:cNvPr id="260" name="Google Shape;260;p35"/>
          <p:cNvPicPr preferRelativeResize="0"/>
          <p:nvPr/>
        </p:nvPicPr>
        <p:blipFill rotWithShape="1">
          <a:blip r:embed="rId3">
            <a:alphaModFix/>
          </a:blip>
          <a:srcRect l="12058" t="6600" r="8349" b="3713"/>
          <a:stretch/>
        </p:blipFill>
        <p:spPr>
          <a:xfrm>
            <a:off x="288312" y="1452825"/>
            <a:ext cx="4283675" cy="35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5"/>
          <p:cNvSpPr txBox="1"/>
          <p:nvPr/>
        </p:nvSpPr>
        <p:spPr>
          <a:xfrm>
            <a:off x="4728950" y="1627500"/>
            <a:ext cx="36696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Avec 44 données de test, nous obtenons les résultats suivants : 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f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 average de 95.4%,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f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Macro average de 94.3%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f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Weighted average de 95.6%</a:t>
            </a:r>
            <a:endParaRPr sz="19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 txBox="1">
            <a:spLocks noGrp="1"/>
          </p:cNvSpPr>
          <p:nvPr>
            <p:ph type="ctrTitle"/>
          </p:nvPr>
        </p:nvSpPr>
        <p:spPr>
          <a:xfrm>
            <a:off x="0" y="-335100"/>
            <a:ext cx="4572000" cy="87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IV.   Résultats &amp; Limites</a:t>
            </a:r>
            <a:endParaRPr sz="2500">
              <a:solidFill>
                <a:srgbClr val="0B5394"/>
              </a:solidFill>
            </a:endParaRPr>
          </a:p>
        </p:txBody>
      </p:sp>
      <p:sp>
        <p:nvSpPr>
          <p:cNvPr id="267" name="Google Shape;26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24</a:t>
            </a:fld>
            <a:endParaRPr/>
          </a:p>
        </p:txBody>
      </p:sp>
      <p:pic>
        <p:nvPicPr>
          <p:cNvPr id="268" name="Google Shape;268;p36"/>
          <p:cNvPicPr preferRelativeResize="0"/>
          <p:nvPr/>
        </p:nvPicPr>
        <p:blipFill rotWithShape="1">
          <a:blip r:embed="rId3">
            <a:alphaModFix/>
          </a:blip>
          <a:srcRect l="8039" t="6517" r="7515" b="3344"/>
          <a:stretch/>
        </p:blipFill>
        <p:spPr>
          <a:xfrm>
            <a:off x="1537300" y="1223525"/>
            <a:ext cx="7106627" cy="376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6"/>
          <p:cNvSpPr txBox="1">
            <a:spLocks noGrp="1"/>
          </p:cNvSpPr>
          <p:nvPr>
            <p:ph type="subTitle" idx="1"/>
          </p:nvPr>
        </p:nvSpPr>
        <p:spPr>
          <a:xfrm>
            <a:off x="489100" y="462075"/>
            <a:ext cx="6594900" cy="14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50" b="1" u="sng"/>
              <a:t>La sortie du programme :</a:t>
            </a:r>
            <a:endParaRPr sz="2350" b="1" u="sng"/>
          </a:p>
          <a:p>
            <a:pPr marL="457200" lvl="0" indent="-344249" algn="just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2350"/>
              <a:t>Les séquences complètes ne sont pas encore labellisées</a:t>
            </a:r>
            <a:endParaRPr sz="23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 txBox="1">
            <a:spLocks noGrp="1"/>
          </p:cNvSpPr>
          <p:nvPr>
            <p:ph type="ctrTitle"/>
          </p:nvPr>
        </p:nvSpPr>
        <p:spPr>
          <a:xfrm>
            <a:off x="0" y="109100"/>
            <a:ext cx="4572000" cy="59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IV.   Résultats &amp; Limites</a:t>
            </a:r>
            <a:endParaRPr sz="2500">
              <a:solidFill>
                <a:srgbClr val="0B5394"/>
              </a:solidFill>
            </a:endParaRPr>
          </a:p>
        </p:txBody>
      </p:sp>
      <p:sp>
        <p:nvSpPr>
          <p:cNvPr id="275" name="Google Shape;275;p37"/>
          <p:cNvSpPr txBox="1">
            <a:spLocks noGrp="1"/>
          </p:cNvSpPr>
          <p:nvPr>
            <p:ph type="subTitle" idx="1"/>
          </p:nvPr>
        </p:nvSpPr>
        <p:spPr>
          <a:xfrm>
            <a:off x="138400" y="641300"/>
            <a:ext cx="4987800" cy="39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50" b="1" u="sng"/>
              <a:t>Les limites de notre approche</a:t>
            </a:r>
            <a:endParaRPr sz="2350" b="1" u="sng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350" b="1" u="sng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Evaluation de distance euclidienne est une méthode trop “simple” et limitée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Résultat bon car nous sommes dans un cas simple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Erreur que pour le 360 flip (combinaison de plusieurs mouvements)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25</a:t>
            </a:fld>
            <a:endParaRPr/>
          </a:p>
        </p:txBody>
      </p:sp>
      <p:pic>
        <p:nvPicPr>
          <p:cNvPr id="277" name="Google Shape;277;p37"/>
          <p:cNvPicPr preferRelativeResize="0"/>
          <p:nvPr/>
        </p:nvPicPr>
        <p:blipFill rotWithShape="1">
          <a:blip r:embed="rId3">
            <a:alphaModFix/>
          </a:blip>
          <a:srcRect l="12058" t="6600" r="8349" b="3713"/>
          <a:stretch/>
        </p:blipFill>
        <p:spPr>
          <a:xfrm>
            <a:off x="5383353" y="819450"/>
            <a:ext cx="3346268" cy="273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>
            <a:spLocks noGrp="1"/>
          </p:cNvSpPr>
          <p:nvPr>
            <p:ph type="ctrTitle"/>
          </p:nvPr>
        </p:nvSpPr>
        <p:spPr>
          <a:xfrm>
            <a:off x="0" y="109100"/>
            <a:ext cx="4572000" cy="59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IV.   Résultats &amp; Limites</a:t>
            </a:r>
            <a:endParaRPr sz="2500">
              <a:solidFill>
                <a:srgbClr val="0B5394"/>
              </a:solidFill>
            </a:endParaRPr>
          </a:p>
        </p:txBody>
      </p:sp>
      <p:sp>
        <p:nvSpPr>
          <p:cNvPr id="283" name="Google Shape;283;p38"/>
          <p:cNvSpPr txBox="1">
            <a:spLocks noGrp="1"/>
          </p:cNvSpPr>
          <p:nvPr>
            <p:ph type="subTitle" idx="1"/>
          </p:nvPr>
        </p:nvSpPr>
        <p:spPr>
          <a:xfrm>
            <a:off x="388500" y="766000"/>
            <a:ext cx="8755500" cy="39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50" b="1" u="sng"/>
              <a:t>Les limites de notre approche</a:t>
            </a:r>
            <a:endParaRPr sz="2350" b="1" u="sng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26</a:t>
            </a:fld>
            <a:endParaRPr/>
          </a:p>
        </p:txBody>
      </p:sp>
      <p:pic>
        <p:nvPicPr>
          <p:cNvPr id="285" name="Google Shape;285;p38"/>
          <p:cNvPicPr preferRelativeResize="0"/>
          <p:nvPr/>
        </p:nvPicPr>
        <p:blipFill rotWithShape="1">
          <a:blip r:embed="rId3">
            <a:alphaModFix/>
          </a:blip>
          <a:srcRect l="57153" b="5240"/>
          <a:stretch/>
        </p:blipFill>
        <p:spPr>
          <a:xfrm>
            <a:off x="5992975" y="1554938"/>
            <a:ext cx="2816874" cy="309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8"/>
          <p:cNvPicPr preferRelativeResize="0"/>
          <p:nvPr/>
        </p:nvPicPr>
        <p:blipFill rotWithShape="1">
          <a:blip r:embed="rId4">
            <a:alphaModFix/>
          </a:blip>
          <a:srcRect l="53965"/>
          <a:stretch/>
        </p:blipFill>
        <p:spPr>
          <a:xfrm>
            <a:off x="226026" y="1621225"/>
            <a:ext cx="2867900" cy="309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8"/>
          <p:cNvPicPr preferRelativeResize="0"/>
          <p:nvPr/>
        </p:nvPicPr>
        <p:blipFill rotWithShape="1">
          <a:blip r:embed="rId5">
            <a:alphaModFix/>
          </a:blip>
          <a:srcRect l="53817" t="2920" b="5512"/>
          <a:stretch/>
        </p:blipFill>
        <p:spPr>
          <a:xfrm>
            <a:off x="3047125" y="1689834"/>
            <a:ext cx="2867900" cy="2820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>
            <a:spLocks noGrp="1"/>
          </p:cNvSpPr>
          <p:nvPr>
            <p:ph type="ctrTitle"/>
          </p:nvPr>
        </p:nvSpPr>
        <p:spPr>
          <a:xfrm>
            <a:off x="0" y="109100"/>
            <a:ext cx="4572000" cy="59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IV.   Résultats &amp; Limites</a:t>
            </a:r>
            <a:endParaRPr sz="2500">
              <a:solidFill>
                <a:srgbClr val="0B5394"/>
              </a:solidFill>
            </a:endParaRPr>
          </a:p>
        </p:txBody>
      </p:sp>
      <p:sp>
        <p:nvSpPr>
          <p:cNvPr id="293" name="Google Shape;293;p39"/>
          <p:cNvSpPr txBox="1">
            <a:spLocks noGrp="1"/>
          </p:cNvSpPr>
          <p:nvPr>
            <p:ph type="subTitle" idx="1"/>
          </p:nvPr>
        </p:nvSpPr>
        <p:spPr>
          <a:xfrm>
            <a:off x="388500" y="766000"/>
            <a:ext cx="8755500" cy="39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 b="1" u="sng"/>
              <a:t>Les limites de notre approche</a:t>
            </a:r>
            <a:endParaRPr sz="4000" b="1" u="sng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350" b="1" u="sng"/>
          </a:p>
          <a:p>
            <a:pPr marL="457200" lvl="0" indent="-350837" algn="just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2750"/>
              <a:t>Encore beaucoup de mouvements parasites</a:t>
            </a:r>
            <a:endParaRPr sz="2750"/>
          </a:p>
          <a:p>
            <a:pPr marL="457200" lvl="0" indent="-350837" algn="just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2750" b="1"/>
              <a:t>…Mais</a:t>
            </a:r>
            <a:r>
              <a:rPr lang="fr" sz="2750"/>
              <a:t> ils sont identifiables</a:t>
            </a:r>
            <a:endParaRPr sz="27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5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fr" sz="4000" b="1" u="sng"/>
              <a:t>Idées pour la suite :</a:t>
            </a:r>
            <a:endParaRPr sz="4000" b="1" u="sng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808"/>
              <a:buFont typeface="Arial"/>
              <a:buNone/>
            </a:pPr>
            <a:endParaRPr sz="2350" b="1" u="sng"/>
          </a:p>
          <a:p>
            <a:pPr marL="457200" lvl="0" indent="-355282" algn="just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2850"/>
              <a:t>Ajouter plus de figures</a:t>
            </a:r>
            <a:endParaRPr sz="2850"/>
          </a:p>
          <a:p>
            <a:pPr marL="457200" lvl="0" indent="-355282" algn="just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2850"/>
              <a:t>Étudier des figures impliquant la rotation du corps</a:t>
            </a:r>
            <a:endParaRPr sz="2850"/>
          </a:p>
          <a:p>
            <a:pPr marL="457200" lvl="0" indent="-355282" algn="just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2850"/>
              <a:t>Succès d’une figure</a:t>
            </a:r>
            <a:endParaRPr sz="2850"/>
          </a:p>
          <a:p>
            <a:pPr marL="457200" lvl="0" indent="-355282" algn="just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2850"/>
              <a:t>Labellisation des séquences complètes</a:t>
            </a:r>
            <a:endParaRPr sz="28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3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0"/>
          <p:cNvSpPr txBox="1">
            <a:spLocks noGrp="1"/>
          </p:cNvSpPr>
          <p:nvPr>
            <p:ph type="ctrTitle"/>
          </p:nvPr>
        </p:nvSpPr>
        <p:spPr>
          <a:xfrm>
            <a:off x="2286000" y="1977150"/>
            <a:ext cx="4572000" cy="59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 dirty="0">
                <a:solidFill>
                  <a:srgbClr val="0B5394"/>
                </a:solidFill>
              </a:rPr>
              <a:t> Conclusion </a:t>
            </a:r>
            <a:endParaRPr sz="2500" dirty="0">
              <a:solidFill>
                <a:srgbClr val="0B5394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rgbClr val="0B5394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rgbClr val="0B5394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rgbClr val="0B5394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rgbClr val="0B5394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 dirty="0">
                <a:solidFill>
                  <a:srgbClr val="0B5394"/>
                </a:solidFill>
              </a:rPr>
              <a:t>Des questions ?</a:t>
            </a:r>
            <a:endParaRPr sz="2500" dirty="0">
              <a:solidFill>
                <a:srgbClr val="0B5394"/>
              </a:solidFill>
            </a:endParaRPr>
          </a:p>
        </p:txBody>
      </p:sp>
      <p:sp>
        <p:nvSpPr>
          <p:cNvPr id="300" name="Google Shape;300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28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4572000" cy="87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 lvl="0" indent="-387350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500"/>
              <a:buAutoNum type="romanUcPeriod"/>
            </a:pPr>
            <a:r>
              <a:rPr lang="fr" sz="2500">
                <a:solidFill>
                  <a:srgbClr val="0B5394"/>
                </a:solidFill>
              </a:rPr>
              <a:t>Contexte &amp; Objectifs</a:t>
            </a:r>
            <a:endParaRPr sz="2500">
              <a:solidFill>
                <a:srgbClr val="0B5394"/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1"/>
          </p:nvPr>
        </p:nvSpPr>
        <p:spPr>
          <a:xfrm>
            <a:off x="138200" y="1124700"/>
            <a:ext cx="8740200" cy="36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 dirty="0"/>
              <a:t>Un double constat :</a:t>
            </a:r>
            <a:r>
              <a:rPr lang="fr" dirty="0"/>
              <a:t> 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53060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dirty="0"/>
              <a:t>La data est de plus en plus présente dans le sport :</a:t>
            </a:r>
            <a:endParaRPr dirty="0"/>
          </a:p>
          <a:p>
            <a:pPr marL="914400" lvl="1" indent="-353060" algn="just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 dirty="0"/>
              <a:t>F1 : 500 Go de données par voiture dans une course </a:t>
            </a:r>
            <a:endParaRPr dirty="0"/>
          </a:p>
          <a:p>
            <a:pPr marL="914400" lvl="1" indent="-353060" algn="just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 dirty="0"/>
              <a:t>Sports d’endurance : 2M de montres / traqueurs vendus en 2020 en </a:t>
            </a:r>
            <a:r>
              <a:rPr lang="fr"/>
              <a:t>France </a:t>
            </a:r>
            <a:endParaRPr dirty="0"/>
          </a:p>
          <a:p>
            <a:pPr marL="914400" lvl="1" indent="-353060" algn="just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 dirty="0"/>
              <a:t>Football : Capteurs dans le ballon, sur les chaussures…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53060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dirty="0"/>
              <a:t>Depuis Tokyo 2020, le Skateboard est un sport Olympique noté par un Jury 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 dirty="0"/>
              <a:t>Questionnement personnel : </a:t>
            </a:r>
            <a:endParaRPr b="1" u="sng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b="1" u="sng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→ Comment intégrer l’analyse de données dans le Skateboard ?</a:t>
            </a:r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4572000" cy="87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 lvl="0" indent="-387350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500"/>
              <a:buAutoNum type="romanUcPeriod"/>
            </a:pPr>
            <a:r>
              <a:rPr lang="fr" sz="2500">
                <a:solidFill>
                  <a:srgbClr val="0B5394"/>
                </a:solidFill>
              </a:rPr>
              <a:t>Contexte &amp; Objectifs</a:t>
            </a:r>
            <a:endParaRPr sz="2500">
              <a:solidFill>
                <a:srgbClr val="0B5394"/>
              </a:solidFill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</a:t>
            </a:fld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r="25517" b="34980"/>
          <a:stretch/>
        </p:blipFill>
        <p:spPr>
          <a:xfrm>
            <a:off x="291725" y="1925725"/>
            <a:ext cx="1487625" cy="202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 r="51943" b="53921"/>
          <a:stretch/>
        </p:blipFill>
        <p:spPr>
          <a:xfrm>
            <a:off x="2478126" y="1173613"/>
            <a:ext cx="3209325" cy="1536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4">
            <a:alphaModFix/>
          </a:blip>
          <a:srcRect l="49057" t="188" r="3082" b="53921"/>
          <a:stretch/>
        </p:blipFill>
        <p:spPr>
          <a:xfrm>
            <a:off x="2478125" y="3051925"/>
            <a:ext cx="3209325" cy="15367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/>
          <p:nvPr/>
        </p:nvSpPr>
        <p:spPr>
          <a:xfrm>
            <a:off x="6038700" y="1013325"/>
            <a:ext cx="1315800" cy="3851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lt1"/>
                </a:solidFill>
              </a:rPr>
              <a:t>?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1962500" y="1796175"/>
            <a:ext cx="494100" cy="29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1962510" y="3717875"/>
            <a:ext cx="494100" cy="29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3828" y="1099150"/>
            <a:ext cx="631450" cy="472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3828" y="2977625"/>
            <a:ext cx="631450" cy="47298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5658850" y="1796163"/>
            <a:ext cx="305100" cy="29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5658850" y="3717863"/>
            <a:ext cx="305100" cy="29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7423375" y="2663813"/>
            <a:ext cx="305100" cy="29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7705750" y="1446075"/>
            <a:ext cx="13158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Identification du nombre de figure ;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Quelles figures sont réalisées ?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Caractéristiques sur les figures (hauteur, vitesse…)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45720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 lvl="0" indent="-387350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500"/>
              <a:buAutoNum type="romanUcPeriod"/>
            </a:pPr>
            <a:r>
              <a:rPr lang="fr" sz="2500">
                <a:solidFill>
                  <a:srgbClr val="0B5394"/>
                </a:solidFill>
              </a:rPr>
              <a:t>Contexte &amp; Objectifs</a:t>
            </a:r>
            <a:endParaRPr sz="2500">
              <a:solidFill>
                <a:srgbClr val="0B5394"/>
              </a:solidFill>
            </a:endParaRPr>
          </a:p>
        </p:txBody>
      </p:sp>
      <p:graphicFrame>
        <p:nvGraphicFramePr>
          <p:cNvPr id="97" name="Google Shape;97;p17"/>
          <p:cNvGraphicFramePr/>
          <p:nvPr/>
        </p:nvGraphicFramePr>
        <p:xfrm>
          <a:off x="4352900" y="1499525"/>
          <a:ext cx="4620575" cy="2877400"/>
        </p:xfrm>
        <a:graphic>
          <a:graphicData uri="http://schemas.openxmlformats.org/drawingml/2006/table">
            <a:tbl>
              <a:tblPr>
                <a:noFill/>
                <a:tableStyleId>{723B0CFA-C819-46AC-9482-3F2BE6F2B7B2}</a:tableStyleId>
              </a:tblPr>
              <a:tblGrid>
                <a:gridCol w="166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1000">
                          <a:solidFill>
                            <a:schemeClr val="lt1"/>
                          </a:solidFill>
                        </a:rPr>
                        <a:t>Figures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36000" marR="68575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1000">
                          <a:solidFill>
                            <a:schemeClr val="lt1"/>
                          </a:solidFill>
                        </a:rPr>
                        <a:t>Caractéristiques du signal gyroscopique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36000" marR="68575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736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fr" sz="1000" b="1"/>
                        <a:t>360 Flip</a:t>
                      </a:r>
                      <a:endParaRPr sz="1000" b="1"/>
                    </a:p>
                  </a:txBody>
                  <a:tcPr marL="36000" marR="68575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fr" sz="900"/>
                        <a:t>Rotation principale selon Z- 360° et Y-360° ;</a:t>
                      </a:r>
                      <a:endParaRPr sz="900"/>
                    </a:p>
                  </a:txBody>
                  <a:tcPr marL="36000" marR="68575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fr" sz="1000" b="1"/>
                        <a:t>Front Side Shovit</a:t>
                      </a:r>
                      <a:endParaRPr sz="1000" b="1"/>
                    </a:p>
                  </a:txBody>
                  <a:tcPr marL="36000" marR="68575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fr" sz="900"/>
                        <a:t>Rotation principale dans le sens des Z+ - 180°</a:t>
                      </a:r>
                      <a:endParaRPr sz="900"/>
                    </a:p>
                  </a:txBody>
                  <a:tcPr marL="36000" marR="68575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fr" sz="1000" b="1"/>
                        <a:t>Pop Shovit</a:t>
                      </a:r>
                      <a:endParaRPr sz="1000" b="1"/>
                    </a:p>
                  </a:txBody>
                  <a:tcPr marL="36000" marR="68575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fr" sz="900"/>
                        <a:t>Rotation principale dans le sens des Z- - 180°</a:t>
                      </a:r>
                      <a:endParaRPr sz="900"/>
                    </a:p>
                  </a:txBody>
                  <a:tcPr marL="36000" marR="68575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3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fr" sz="1000" b="1"/>
                        <a:t>Heelflip</a:t>
                      </a:r>
                      <a:endParaRPr sz="1000" b="1"/>
                    </a:p>
                  </a:txBody>
                  <a:tcPr marL="36000" marR="68575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fr" sz="900"/>
                        <a:t>Rotation principale dans le sens des Y+ - 360°</a:t>
                      </a:r>
                      <a:endParaRPr sz="900"/>
                    </a:p>
                  </a:txBody>
                  <a:tcPr marL="36000" marR="68575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fr" sz="1000" b="1"/>
                        <a:t>Kickflip</a:t>
                      </a:r>
                      <a:endParaRPr sz="1000" b="1"/>
                    </a:p>
                  </a:txBody>
                  <a:tcPr marL="36000" marR="68575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fr" sz="900"/>
                        <a:t>Rotation principale dans le sens des Y- - 360°</a:t>
                      </a:r>
                      <a:endParaRPr sz="900"/>
                    </a:p>
                  </a:txBody>
                  <a:tcPr marL="36000" marR="68575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3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fr" sz="1100" b="1"/>
                        <a:t>Ollie</a:t>
                      </a:r>
                      <a:endParaRPr sz="1100" b="1"/>
                    </a:p>
                  </a:txBody>
                  <a:tcPr marL="36000" marR="68575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fr" sz="1000" dirty="0"/>
                        <a:t>Oscillation selon X</a:t>
                      </a:r>
                      <a:endParaRPr sz="1000" dirty="0"/>
                    </a:p>
                  </a:txBody>
                  <a:tcPr marL="36000" marR="68575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8" name="Google Shape;98;p17"/>
          <p:cNvSpPr txBox="1">
            <a:spLocks noGrp="1"/>
          </p:cNvSpPr>
          <p:nvPr>
            <p:ph type="subTitle" idx="1"/>
          </p:nvPr>
        </p:nvSpPr>
        <p:spPr>
          <a:xfrm>
            <a:off x="559950" y="615600"/>
            <a:ext cx="4840800" cy="3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50" b="1" u="sng"/>
              <a:t>Les figures que l’on recherche :</a:t>
            </a:r>
            <a:endParaRPr sz="2350" b="1" u="sng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6 figures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Mouvements très différents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Bonne connaissance de nos signaux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Visuels</a:t>
            </a:r>
            <a:endParaRPr sz="1400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225" y="2337951"/>
            <a:ext cx="3057550" cy="24676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6;p14">
            <a:extLst>
              <a:ext uri="{FF2B5EF4-FFF2-40B4-BE49-F238E27FC236}">
                <a16:creationId xmlns:a16="http://schemas.microsoft.com/office/drawing/2014/main" id="{E718BD7B-C9A8-434F-BD79-87E90FAC162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711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45720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 lvl="0" indent="-387350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500"/>
              <a:buAutoNum type="romanUcPeriod"/>
            </a:pPr>
            <a:r>
              <a:rPr lang="fr" sz="2500">
                <a:solidFill>
                  <a:srgbClr val="0B5394"/>
                </a:solidFill>
              </a:rPr>
              <a:t>Contexte &amp; Objectifs</a:t>
            </a:r>
            <a:endParaRPr sz="2500">
              <a:solidFill>
                <a:srgbClr val="0B5394"/>
              </a:solidFill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1"/>
          </p:nvPr>
        </p:nvSpPr>
        <p:spPr>
          <a:xfrm>
            <a:off x="559950" y="615600"/>
            <a:ext cx="2822400" cy="9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50" b="1" u="sng"/>
              <a:t>Exemple Ollie :</a:t>
            </a:r>
            <a:endParaRPr sz="1400"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625" y="1337125"/>
            <a:ext cx="6855802" cy="3401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7185325" y="1535400"/>
            <a:ext cx="319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x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8761D"/>
                </a:solidFill>
              </a:rPr>
              <a:t>y</a:t>
            </a:r>
            <a:endParaRPr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</a:rPr>
              <a:t>z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" name="Google Shape;66;p14">
            <a:extLst>
              <a:ext uri="{FF2B5EF4-FFF2-40B4-BE49-F238E27FC236}">
                <a16:creationId xmlns:a16="http://schemas.microsoft.com/office/drawing/2014/main" id="{22CF4CF7-A2F7-44AC-A248-6F1BBF4C0BF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45720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 lvl="0" indent="-387350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500"/>
              <a:buAutoNum type="romanUcPeriod"/>
            </a:pPr>
            <a:r>
              <a:rPr lang="fr" sz="2500">
                <a:solidFill>
                  <a:srgbClr val="0B5394"/>
                </a:solidFill>
              </a:rPr>
              <a:t>Contexte &amp; Objectifs</a:t>
            </a:r>
            <a:endParaRPr sz="2500">
              <a:solidFill>
                <a:srgbClr val="0B5394"/>
              </a:solidFill>
            </a:endParaRPr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1"/>
          </p:nvPr>
        </p:nvSpPr>
        <p:spPr>
          <a:xfrm>
            <a:off x="559950" y="615600"/>
            <a:ext cx="3632700" cy="9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50" b="1" u="sng"/>
              <a:t>Exemple Pop shovit :</a:t>
            </a:r>
            <a:endParaRPr sz="1400"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938" y="1391625"/>
            <a:ext cx="6658621" cy="330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7185325" y="1535400"/>
            <a:ext cx="319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x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8761D"/>
                </a:solidFill>
              </a:rPr>
              <a:t>y</a:t>
            </a:r>
            <a:endParaRPr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</a:rPr>
              <a:t>z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" name="Google Shape;66;p14">
            <a:extLst>
              <a:ext uri="{FF2B5EF4-FFF2-40B4-BE49-F238E27FC236}">
                <a16:creationId xmlns:a16="http://schemas.microsoft.com/office/drawing/2014/main" id="{D7A28A68-6970-40C8-A33A-400A2FD4CDA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825" y="1344900"/>
            <a:ext cx="6658621" cy="330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45720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 lvl="0" indent="-387350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500"/>
              <a:buAutoNum type="romanUcPeriod"/>
            </a:pPr>
            <a:r>
              <a:rPr lang="fr" sz="2500">
                <a:solidFill>
                  <a:srgbClr val="0B5394"/>
                </a:solidFill>
              </a:rPr>
              <a:t>Contexte &amp; Objectifs</a:t>
            </a:r>
            <a:endParaRPr sz="2500">
              <a:solidFill>
                <a:srgbClr val="0B5394"/>
              </a:solidFill>
            </a:endParaRPr>
          </a:p>
        </p:txBody>
      </p:sp>
      <p:sp>
        <p:nvSpPr>
          <p:cNvPr id="122" name="Google Shape;122;p20"/>
          <p:cNvSpPr txBox="1">
            <a:spLocks noGrp="1"/>
          </p:cNvSpPr>
          <p:nvPr>
            <p:ph type="subTitle" idx="1"/>
          </p:nvPr>
        </p:nvSpPr>
        <p:spPr>
          <a:xfrm>
            <a:off x="559950" y="615600"/>
            <a:ext cx="2822400" cy="9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50" b="1" u="sng"/>
              <a:t>Exemple Kickflip :</a:t>
            </a:r>
            <a:endParaRPr sz="1400"/>
          </a:p>
        </p:txBody>
      </p:sp>
      <p:sp>
        <p:nvSpPr>
          <p:cNvPr id="123" name="Google Shape;123;p20"/>
          <p:cNvSpPr txBox="1"/>
          <p:nvPr/>
        </p:nvSpPr>
        <p:spPr>
          <a:xfrm>
            <a:off x="7185325" y="1535400"/>
            <a:ext cx="319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x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8761D"/>
                </a:solidFill>
              </a:rPr>
              <a:t>y</a:t>
            </a:r>
            <a:endParaRPr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</a:rPr>
              <a:t>z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" name="Google Shape;66;p14">
            <a:extLst>
              <a:ext uri="{FF2B5EF4-FFF2-40B4-BE49-F238E27FC236}">
                <a16:creationId xmlns:a16="http://schemas.microsoft.com/office/drawing/2014/main" id="{241826AF-D9C8-406F-8A9C-540DFED7A36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ctrTitle"/>
          </p:nvPr>
        </p:nvSpPr>
        <p:spPr>
          <a:xfrm>
            <a:off x="2149350" y="159375"/>
            <a:ext cx="48453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B5394"/>
                </a:solidFill>
              </a:rPr>
              <a:t>Sommaire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29" name="Google Shape;129;p21"/>
          <p:cNvSpPr txBox="1">
            <a:spLocks noGrp="1"/>
          </p:cNvSpPr>
          <p:nvPr>
            <p:ph type="subTitle" idx="1"/>
          </p:nvPr>
        </p:nvSpPr>
        <p:spPr>
          <a:xfrm>
            <a:off x="317100" y="1295700"/>
            <a:ext cx="85098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635635" lvl="0" indent="-5715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romanUcPeriod"/>
            </a:pPr>
            <a:r>
              <a:rPr lang="fr" dirty="0"/>
              <a:t>Contexte &amp; Objectifs </a:t>
            </a:r>
            <a:endParaRPr dirty="0"/>
          </a:p>
          <a:p>
            <a:pPr marL="1028700" lvl="0" indent="-571500" algn="l" rtl="0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endParaRPr dirty="0"/>
          </a:p>
          <a:p>
            <a:pPr marL="635635" lvl="0" indent="-571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+mj-lt"/>
              <a:buAutoNum type="romanUcPeriod"/>
            </a:pPr>
            <a:r>
              <a:rPr lang="fr" dirty="0">
                <a:solidFill>
                  <a:srgbClr val="FF0000"/>
                </a:solidFill>
              </a:rPr>
              <a:t>Description de l’approche générale</a:t>
            </a:r>
            <a:endParaRPr dirty="0">
              <a:solidFill>
                <a:srgbClr val="FF0000"/>
              </a:solidFill>
            </a:endParaRPr>
          </a:p>
          <a:p>
            <a:pPr marL="1028700" lvl="0" indent="-571500" algn="l" rtl="0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endParaRPr dirty="0"/>
          </a:p>
          <a:p>
            <a:pPr marL="635635" lvl="0" indent="-5715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romanUcPeriod"/>
            </a:pPr>
            <a:r>
              <a:rPr lang="fr" dirty="0"/>
              <a:t>Description des méthodes employées </a:t>
            </a:r>
            <a:endParaRPr dirty="0"/>
          </a:p>
          <a:p>
            <a:pPr marL="1028700" lvl="0" indent="-571500" algn="l" rtl="0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endParaRPr dirty="0"/>
          </a:p>
          <a:p>
            <a:pPr marL="635635" lvl="0" indent="-5715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romanUcPeriod"/>
            </a:pPr>
            <a:r>
              <a:rPr lang="fr" dirty="0"/>
              <a:t>Résultats &amp; Limites </a:t>
            </a:r>
            <a:endParaRPr dirty="0"/>
          </a:p>
        </p:txBody>
      </p:sp>
      <p:sp>
        <p:nvSpPr>
          <p:cNvPr id="130" name="Google Shape;13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1074</Words>
  <Application>Microsoft Office PowerPoint</Application>
  <PresentationFormat>Affichage à l'écran (16:9)</PresentationFormat>
  <Paragraphs>298</Paragraphs>
  <Slides>28</Slides>
  <Notes>28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2" baseType="lpstr">
      <vt:lpstr>Arial</vt:lpstr>
      <vt:lpstr>Shadows Into Light</vt:lpstr>
      <vt:lpstr>Calibri</vt:lpstr>
      <vt:lpstr>Simple Light</vt:lpstr>
      <vt:lpstr>SkateboardXXX3000</vt:lpstr>
      <vt:lpstr>Sommaire</vt:lpstr>
      <vt:lpstr>Contexte &amp; Objectifs</vt:lpstr>
      <vt:lpstr>Contexte &amp; Objectifs</vt:lpstr>
      <vt:lpstr>Contexte &amp; Objectifs</vt:lpstr>
      <vt:lpstr>Contexte &amp; Objectifs</vt:lpstr>
      <vt:lpstr>Contexte &amp; Objectifs</vt:lpstr>
      <vt:lpstr>Contexte &amp; Objectifs</vt:lpstr>
      <vt:lpstr>Sommaire</vt:lpstr>
      <vt:lpstr>II.   Description de l’approche générale</vt:lpstr>
      <vt:lpstr>II.   Description de l’approche générale</vt:lpstr>
      <vt:lpstr>Sommaire</vt:lpstr>
      <vt:lpstr>III.1 Détection d’événements :</vt:lpstr>
      <vt:lpstr>III.1 Détection d’événements :</vt:lpstr>
      <vt:lpstr>III.1 Détection d’événements :</vt:lpstr>
      <vt:lpstr>III.1 Détection d’événements :</vt:lpstr>
      <vt:lpstr>III.1 Détection d’événements :</vt:lpstr>
      <vt:lpstr>III.2 Tri des événements :</vt:lpstr>
      <vt:lpstr>III.2 Tri des événements:</vt:lpstr>
      <vt:lpstr>III.2 Tri des événements:</vt:lpstr>
      <vt:lpstr>Sommaire</vt:lpstr>
      <vt:lpstr>IV.   Résultats &amp; Limites</vt:lpstr>
      <vt:lpstr>IV.   Résultats &amp; Limites</vt:lpstr>
      <vt:lpstr>IV.   Résultats &amp; Limites</vt:lpstr>
      <vt:lpstr>IV.   Résultats &amp; Limites</vt:lpstr>
      <vt:lpstr>IV.   Résultats &amp; Limites</vt:lpstr>
      <vt:lpstr>IV.   Résultats &amp; Limites</vt:lpstr>
      <vt:lpstr> Conclusion      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SkateboardXXX3000</dc:title>
  <cp:lastModifiedBy>Julien Douxami</cp:lastModifiedBy>
  <cp:revision>9</cp:revision>
  <dcterms:modified xsi:type="dcterms:W3CDTF">2022-04-01T08:03:25Z</dcterms:modified>
</cp:coreProperties>
</file>