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Shadows Into Light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3B0CFA-C819-46AC-9482-3F2BE6F2B7B2}">
  <a:tblStyle styleId="{723B0CFA-C819-46AC-9482-3F2BE6F2B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2D6376-9B99-4C84-AA8A-96BDB3F3C6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974276-50FF-499B-8816-2365548BC5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6A7D7F-E252-4D27-9130-6358EC77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11FE1-4185-41D9-B2A2-C5DCFF4A4F97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6C21B-DC6A-4764-8C3E-25EBCA3A9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836D2-3293-48B4-A7A1-23C071F85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90AE6-DE48-4C7A-8BB6-BB702D759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38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lide.io/blog/data-et-spor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dd0b6074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dd0b6074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dd0b6074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dd0b6074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dd0b6074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dd0b6074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dd0b60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dd0b60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fa6deba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fa6deba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dd0b6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dd0b6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0b607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dd0b607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0dd0b607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0dd0b607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dd0b60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dd0b60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dd0b607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dd0b607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dd0b60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dd0b60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dd0b607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dd0b607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0dd0b6074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0dd0b6074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d0b6074_1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0dd0b6074_1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dd0b6074_1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dd0b6074_1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fa6deba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fa6deba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dd0b6074_1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dd0b6074_1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fa6deba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fa6deba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fa6deba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0fa6deba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fa6deba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fa6deba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dd0b607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dd0b607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https://www.powerslide.io/blog/data-et-sport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dd0b6074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dd0b6074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fa6deb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fa6deb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fa6deba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fa6deba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fa6deba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fa6deba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fa6deba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fa6deba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dd0b6074_1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dd0b6074_1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84199" cy="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2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Shadows Into Light"/>
                <a:ea typeface="Shadows Into Light"/>
                <a:cs typeface="Shadows Into Light"/>
                <a:sym typeface="Shadows Into Light"/>
              </a:rPr>
              <a:t>SkateboardXXX3000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1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B5394"/>
                </a:solidFill>
              </a:rPr>
              <a:t>Automatiser la reconnaissance de figure de skate</a:t>
            </a:r>
            <a:endParaRPr dirty="0">
              <a:solidFill>
                <a:srgbClr val="0B5394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91" y="1865350"/>
            <a:ext cx="2181411" cy="29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8075" y="2057400"/>
            <a:ext cx="264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Étudiants 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Pierre Libault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Julien Douxami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Encadrant : 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Eric le Carpentier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92125" y="1013350"/>
            <a:ext cx="874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Idées issues de l’analyse de l’EDL 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Extraction de multiples features ;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Mise en place de différents algorithmes de ML / IA (réseaux de neurones, random Forest…)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Séparer l’extraction d’événements et la classification des figures.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Mais… : 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Pas assez de données;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→ Labellisation à faire manuellement chronophage…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7095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II.   Description de l’approche générale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19" y="821917"/>
            <a:ext cx="5130118" cy="40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449206" y="875109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1451297" y="932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3"/>
          <p:cNvSpPr/>
          <p:nvPr/>
        </p:nvSpPr>
        <p:spPr>
          <a:xfrm>
            <a:off x="5607656" y="1610034"/>
            <a:ext cx="1442700" cy="42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611822" y="1667920"/>
            <a:ext cx="1438515" cy="305245"/>
          </a:xfrm>
          <a:custGeom>
            <a:avLst/>
            <a:gdLst/>
            <a:ahLst/>
            <a:cxnLst/>
            <a:rect l="l" t="t" r="r" b="b"/>
            <a:pathLst>
              <a:path w="105676" h="17470" extrusionOk="0">
                <a:moveTo>
                  <a:pt x="0" y="9365"/>
                </a:moveTo>
                <a:cubicBezTo>
                  <a:pt x="2286" y="9417"/>
                  <a:pt x="10443" y="11236"/>
                  <a:pt x="13716" y="9677"/>
                </a:cubicBezTo>
                <a:cubicBezTo>
                  <a:pt x="16989" y="8118"/>
                  <a:pt x="18236" y="65"/>
                  <a:pt x="19639" y="13"/>
                </a:cubicBezTo>
                <a:cubicBezTo>
                  <a:pt x="21042" y="-39"/>
                  <a:pt x="20211" y="7806"/>
                  <a:pt x="22133" y="9365"/>
                </a:cubicBezTo>
                <a:cubicBezTo>
                  <a:pt x="24055" y="10924"/>
                  <a:pt x="29095" y="10716"/>
                  <a:pt x="31173" y="9365"/>
                </a:cubicBezTo>
                <a:cubicBezTo>
                  <a:pt x="33251" y="8014"/>
                  <a:pt x="33563" y="1364"/>
                  <a:pt x="34602" y="1260"/>
                </a:cubicBezTo>
                <a:cubicBezTo>
                  <a:pt x="35641" y="1156"/>
                  <a:pt x="35382" y="7391"/>
                  <a:pt x="37408" y="8742"/>
                </a:cubicBezTo>
                <a:cubicBezTo>
                  <a:pt x="39434" y="10093"/>
                  <a:pt x="44629" y="7962"/>
                  <a:pt x="46759" y="9365"/>
                </a:cubicBezTo>
                <a:cubicBezTo>
                  <a:pt x="48889" y="10768"/>
                  <a:pt x="48993" y="18405"/>
                  <a:pt x="50188" y="17158"/>
                </a:cubicBezTo>
                <a:cubicBezTo>
                  <a:pt x="51383" y="15911"/>
                  <a:pt x="52838" y="2975"/>
                  <a:pt x="53929" y="1884"/>
                </a:cubicBezTo>
                <a:cubicBezTo>
                  <a:pt x="55020" y="793"/>
                  <a:pt x="54917" y="9261"/>
                  <a:pt x="56735" y="10612"/>
                </a:cubicBezTo>
                <a:cubicBezTo>
                  <a:pt x="58554" y="11963"/>
                  <a:pt x="63022" y="11443"/>
                  <a:pt x="64840" y="9988"/>
                </a:cubicBezTo>
                <a:cubicBezTo>
                  <a:pt x="66658" y="8533"/>
                  <a:pt x="66814" y="1780"/>
                  <a:pt x="67645" y="1884"/>
                </a:cubicBezTo>
                <a:cubicBezTo>
                  <a:pt x="68476" y="1988"/>
                  <a:pt x="67957" y="9261"/>
                  <a:pt x="69827" y="10612"/>
                </a:cubicBezTo>
                <a:cubicBezTo>
                  <a:pt x="71697" y="11963"/>
                  <a:pt x="76945" y="8845"/>
                  <a:pt x="78867" y="9988"/>
                </a:cubicBezTo>
                <a:cubicBezTo>
                  <a:pt x="80789" y="11131"/>
                  <a:pt x="80270" y="17470"/>
                  <a:pt x="81361" y="17470"/>
                </a:cubicBezTo>
                <a:cubicBezTo>
                  <a:pt x="82452" y="17470"/>
                  <a:pt x="81362" y="11443"/>
                  <a:pt x="85414" y="9988"/>
                </a:cubicBezTo>
                <a:cubicBezTo>
                  <a:pt x="89467" y="8533"/>
                  <a:pt x="102299" y="8950"/>
                  <a:pt x="105676" y="874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792220" y="1624675"/>
            <a:ext cx="178200" cy="38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241975" y="1606675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612575" y="1610100"/>
            <a:ext cx="178200" cy="42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des méthodes employées 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l="7321" t="5753" r="8624" b="3642"/>
          <a:stretch/>
        </p:blipFill>
        <p:spPr>
          <a:xfrm>
            <a:off x="61425" y="2501119"/>
            <a:ext cx="4259416" cy="225270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l="5678"/>
          <a:stretch/>
        </p:blipFill>
        <p:spPr>
          <a:xfrm>
            <a:off x="4975208" y="2559291"/>
            <a:ext cx="4107368" cy="21363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6" name="Google Shape;166;p25"/>
          <p:cNvCxnSpPr>
            <a:stCxn id="164" idx="3"/>
            <a:endCxn id="165" idx="1"/>
          </p:cNvCxnSpPr>
          <p:nvPr/>
        </p:nvCxnSpPr>
        <p:spPr>
          <a:xfrm>
            <a:off x="4320841" y="3627472"/>
            <a:ext cx="65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5"/>
          <p:cNvSpPr txBox="1"/>
          <p:nvPr/>
        </p:nvSpPr>
        <p:spPr>
          <a:xfrm>
            <a:off x="215181" y="1023625"/>
            <a:ext cx="840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solidFill>
                  <a:schemeClr val="dk2"/>
                </a:solidFill>
              </a:rPr>
              <a:t>Détection :</a:t>
            </a:r>
            <a:endParaRPr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Moyennage de la norme de l’accélération et du gyroscope avec une fenêtre glissante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Détection de pics sur ces signaux moyennés avec l’algorithme de scipy </a:t>
            </a:r>
            <a:r>
              <a:rPr lang="fr" i="1" dirty="0">
                <a:solidFill>
                  <a:schemeClr val="dk2"/>
                </a:solidFill>
              </a:rPr>
              <a:t>find_peaks</a:t>
            </a:r>
            <a:r>
              <a:rPr lang="fr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Paramètres choisis de manière empirique afin de ne pas avoir de faux négatifs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 dirty="0">
                <a:solidFill>
                  <a:schemeClr val="dk2"/>
                </a:solidFill>
              </a:rPr>
              <a:t>Un événement correspond </a:t>
            </a:r>
            <a:r>
              <a:rPr lang="fr">
                <a:solidFill>
                  <a:schemeClr val="dk2"/>
                </a:solidFill>
              </a:rPr>
              <a:t>à l’intersection </a:t>
            </a:r>
            <a:r>
              <a:rPr lang="fr" dirty="0">
                <a:solidFill>
                  <a:schemeClr val="dk2"/>
                </a:solidFill>
              </a:rPr>
              <a:t>des pics détectés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215181" y="39995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ctrTitle" idx="4294967295"/>
          </p:nvPr>
        </p:nvSpPr>
        <p:spPr>
          <a:xfrm>
            <a:off x="-242500" y="-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l="6279" t="3323" r="-1863" b="3584"/>
          <a:stretch/>
        </p:blipFill>
        <p:spPr>
          <a:xfrm>
            <a:off x="215175" y="829856"/>
            <a:ext cx="8405998" cy="413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83113" y="1025500"/>
            <a:ext cx="4247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Extraction: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Centrage de chaque événement avec le temps moyen :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On extrait des événements de 1.2s :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 tempsMoyen - 0.6 : tempsMoyen + 0.6s]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Normalisation de l’accélération et du gyroscope par leurs énergies respectives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5891"/>
          <a:stretch/>
        </p:blipFill>
        <p:spPr>
          <a:xfrm>
            <a:off x="4430513" y="1025500"/>
            <a:ext cx="4530374" cy="238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338" y="2019525"/>
            <a:ext cx="2266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1518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83125" y="1670350"/>
            <a:ext cx="4246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Problème rencontré :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Centrage d’événements similaires pas consistant 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Problème d’échantillonnage des données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Tous les événements n’ont pas le même nombre de points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fr">
                <a:solidFill>
                  <a:schemeClr val="dk2"/>
                </a:solidFill>
              </a:rPr>
              <a:t>Mauvais résultats du temps moyen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l="6486" t="5220" r="6451" b="3504"/>
          <a:stretch/>
        </p:blipFill>
        <p:spPr>
          <a:xfrm>
            <a:off x="4504825" y="558525"/>
            <a:ext cx="4246775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l="7566" r="7225"/>
          <a:stretch/>
        </p:blipFill>
        <p:spPr>
          <a:xfrm>
            <a:off x="4654661" y="2716375"/>
            <a:ext cx="3947101" cy="2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83131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83125" y="1725138"/>
            <a:ext cx="4157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>
                <a:solidFill>
                  <a:schemeClr val="dk2"/>
                </a:solidFill>
              </a:rPr>
              <a:t>Comment nous l’avons résolu :</a:t>
            </a:r>
            <a:endParaRPr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Interpolation des données afin d’avoir une fréquence d’échantillonnage de 100Hz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Tous les événements avaient donc 120 points 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+"/>
            </a:pPr>
            <a:r>
              <a:rPr lang="fr">
                <a:solidFill>
                  <a:schemeClr val="dk2"/>
                </a:solidFill>
              </a:rPr>
              <a:t>Correction du firmware du capteur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l="6698" r="7094"/>
          <a:stretch/>
        </p:blipFill>
        <p:spPr>
          <a:xfrm>
            <a:off x="4206600" y="1177488"/>
            <a:ext cx="4845727" cy="27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83131" y="511200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III.1 Détection d’événements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ctrTitle" idx="4294967295"/>
          </p:nvPr>
        </p:nvSpPr>
        <p:spPr>
          <a:xfrm>
            <a:off x="-258075" y="467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171425" y="1125675"/>
            <a:ext cx="46371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Problématique </a:t>
            </a:r>
            <a:r>
              <a:rPr lang="fr" sz="1400"/>
              <a:t>: </a:t>
            </a:r>
            <a:endParaRPr sz="14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Tous les événements détectés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Sur 162 événements détectés : 49 ne sont pas des figures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Événements de transitions que le skateur peut faire :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Virage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Récupération/pose de la planche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Freinage</a:t>
            </a:r>
            <a:endParaRPr sz="13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…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Exemples (du bas vers le haut) : virage, pose du skate, récupération du skate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l="8617" t="6315" r="6651" b="4976"/>
          <a:stretch/>
        </p:blipFill>
        <p:spPr>
          <a:xfrm>
            <a:off x="5620875" y="141100"/>
            <a:ext cx="2995526" cy="15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l="8398" t="4361" r="7113" b="4968"/>
          <a:stretch/>
        </p:blipFill>
        <p:spPr>
          <a:xfrm>
            <a:off x="5628475" y="1750375"/>
            <a:ext cx="2922505" cy="1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 l="9348" t="7661" r="8068" b="3967"/>
          <a:stretch/>
        </p:blipFill>
        <p:spPr>
          <a:xfrm>
            <a:off x="5624675" y="3390850"/>
            <a:ext cx="2922501" cy="155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210406" y="56707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 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17" name="Google Shape;217;p30"/>
          <p:cNvSpPr txBox="1">
            <a:spLocks noGrp="1"/>
          </p:cNvSpPr>
          <p:nvPr>
            <p:ph type="ctrTitle" idx="4294967295"/>
          </p:nvPr>
        </p:nvSpPr>
        <p:spPr>
          <a:xfrm>
            <a:off x="-268725" y="54575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215175" y="1229288"/>
            <a:ext cx="46371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D’un </a:t>
            </a:r>
            <a:r>
              <a:rPr lang="fr" sz="1400" b="1" u="sng" dirty="0"/>
              <a:t>Pierre deux coups </a:t>
            </a:r>
            <a:r>
              <a:rPr lang="fr" sz="1400" dirty="0"/>
              <a:t>: </a:t>
            </a:r>
            <a:endParaRPr sz="14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Méthode de classification : Evaluation de la distance entre l’événement et plusieurs figures de référence (une par classe)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Attribution de la classe qui minimise la distance à l’événement </a:t>
            </a:r>
            <a:r>
              <a:rPr lang="fr" sz="1400" b="1" dirty="0"/>
              <a:t>…SI</a:t>
            </a:r>
            <a:r>
              <a:rPr lang="fr" sz="1400" dirty="0"/>
              <a:t> </a:t>
            </a:r>
            <a:r>
              <a:rPr lang="fr" sz="1300" dirty="0"/>
              <a:t>la distance est en dessous d’un certain seuil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 dirty="0"/>
              <a:t>Figures de références : moyennes de plusieurs figures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l="5770" r="1163" b="4816"/>
          <a:stretch/>
        </p:blipFill>
        <p:spPr>
          <a:xfrm>
            <a:off x="4900652" y="621750"/>
            <a:ext cx="3720526" cy="188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l="4589"/>
          <a:stretch/>
        </p:blipFill>
        <p:spPr>
          <a:xfrm>
            <a:off x="4852275" y="2630036"/>
            <a:ext cx="3910199" cy="20331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Contexte &amp; Objectifs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 l’approche générale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-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Description des méthodes employées </a:t>
            </a: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endParaRPr lang="fr" dirty="0"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 Résultats &amp; Limites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0" y="1117125"/>
            <a:ext cx="39045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u="sng"/>
              <a:t>Détermination du seuil </a:t>
            </a:r>
            <a:r>
              <a:rPr lang="fr" sz="1400"/>
              <a:t>: 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300"/>
              <a:t>Comparaison des distances minimales pour les figures et les événements “parasites”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Evaluation des distances avec le gyroscope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obtenu par maximisation du f1 score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Seuil de 0.0121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Précision : 90.6%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Rappel : 87.7%</a:t>
            </a:r>
            <a:endParaRPr sz="130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472458" y="4670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l="6659" r="8074"/>
          <a:stretch/>
        </p:blipFill>
        <p:spPr>
          <a:xfrm>
            <a:off x="4147962" y="687025"/>
            <a:ext cx="2397326" cy="176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l="4512" r="6129"/>
          <a:stretch/>
        </p:blipFill>
        <p:spPr>
          <a:xfrm>
            <a:off x="6594125" y="687026"/>
            <a:ext cx="2119030" cy="17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l="2570" r="-2569"/>
          <a:stretch/>
        </p:blipFill>
        <p:spPr>
          <a:xfrm>
            <a:off x="4029000" y="2513400"/>
            <a:ext cx="2787174" cy="214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6456" y="558525"/>
            <a:ext cx="84060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>
                <a:solidFill>
                  <a:schemeClr val="dk2"/>
                </a:solidFill>
              </a:rPr>
              <a:t>III.2 Tri des événements:</a:t>
            </a:r>
            <a:endParaRPr sz="1820">
              <a:solidFill>
                <a:schemeClr val="dk2"/>
              </a:solidFill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ctrTitle" idx="4294967295"/>
          </p:nvPr>
        </p:nvSpPr>
        <p:spPr>
          <a:xfrm>
            <a:off x="-400125" y="63150"/>
            <a:ext cx="90213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III.   Description des méthodes employées</a:t>
            </a:r>
            <a:endParaRPr sz="2500">
              <a:solidFill>
                <a:srgbClr val="0B539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chemeClr val="dk1"/>
                </a:solidFill>
              </a:rPr>
              <a:t>Description de l’approche générale</a:t>
            </a:r>
            <a:endParaRPr dirty="0">
              <a:solidFill>
                <a:schemeClr val="dk1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Résultats &amp; Limites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 dirty="0"/>
              <a:t>Résultat de la détection d’événement (1er test de performance)</a:t>
            </a:r>
            <a:endParaRPr sz="23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Sensibilité de 1 (réglé pour)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Faible précision (70%), améliorée par le seuillage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888800" y="16471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{8D2D6376-9B99-4C84-AA8A-96BDB3F3C66E}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 = 162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Positive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113 (TP)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0(FN)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49 (FP)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N/A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288312" y="1452825"/>
            <a:ext cx="4283675" cy="3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4728950" y="1627500"/>
            <a:ext cx="3669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Avec 44 données de test, nous obtenons les résultats suivants :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 average de 95.4%,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 average de 94.3%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f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de 95.6%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ctrTitle"/>
          </p:nvPr>
        </p:nvSpPr>
        <p:spPr>
          <a:xfrm>
            <a:off x="0" y="-33510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l="8039" t="6517" r="7515" b="3344"/>
          <a:stretch/>
        </p:blipFill>
        <p:spPr>
          <a:xfrm>
            <a:off x="1537300" y="1223525"/>
            <a:ext cx="7106627" cy="3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489100" y="462075"/>
            <a:ext cx="65949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La sortie du programme :</a:t>
            </a:r>
            <a:endParaRPr sz="2350" b="1" u="sng"/>
          </a:p>
          <a:p>
            <a:pPr marL="457200" lvl="0" indent="-344249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350"/>
              <a:t>Les séquences complètes ne sont pas encore labellisées</a:t>
            </a:r>
            <a:endParaRPr sz="23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>
            <a:off x="138400" y="641300"/>
            <a:ext cx="49878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Evaluation de distance euclidienne est une méthode trop “simple” et limitée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Résultat bon car nous sommes dans un cas simple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Erreur que pour le 360 flip (combinaison de plusieurs mouvements)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l="12058" t="6600" r="8349" b="3713"/>
          <a:stretch/>
        </p:blipFill>
        <p:spPr>
          <a:xfrm>
            <a:off x="5383353" y="819450"/>
            <a:ext cx="3346268" cy="2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83" name="Google Shape;283;p38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limites de notre approche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l="57153" b="5240"/>
          <a:stretch/>
        </p:blipFill>
        <p:spPr>
          <a:xfrm>
            <a:off x="5992975" y="1554938"/>
            <a:ext cx="2816874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l="53965"/>
          <a:stretch/>
        </p:blipFill>
        <p:spPr>
          <a:xfrm>
            <a:off x="226026" y="1621225"/>
            <a:ext cx="2867900" cy="30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 l="53817" t="2920" b="5512"/>
          <a:stretch/>
        </p:blipFill>
        <p:spPr>
          <a:xfrm>
            <a:off x="3047125" y="1689834"/>
            <a:ext cx="2867900" cy="282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ctrTitle"/>
          </p:nvPr>
        </p:nvSpPr>
        <p:spPr>
          <a:xfrm>
            <a:off x="0" y="10910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B5394"/>
                </a:solidFill>
              </a:rPr>
              <a:t>IV.   Résultats &amp; Limites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388500" y="766000"/>
            <a:ext cx="8755500" cy="3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u="sng" dirty="0"/>
              <a:t>Les limites de notre approche</a:t>
            </a:r>
            <a:endParaRPr sz="4000"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b="1" u="sng" dirty="0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 dirty="0"/>
              <a:t>Encore beaucoup de mouvements parasites</a:t>
            </a:r>
            <a:endParaRPr sz="2750" dirty="0"/>
          </a:p>
          <a:p>
            <a:pPr marL="457200" lvl="0" indent="-350837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750" b="1" dirty="0"/>
              <a:t>…Mais</a:t>
            </a:r>
            <a:r>
              <a:rPr lang="fr" sz="2750" dirty="0"/>
              <a:t> ils sont identifiables</a:t>
            </a:r>
            <a:endParaRPr sz="27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fr" sz="4000" b="1" u="sng" dirty="0"/>
              <a:t>Idées pour la suite :</a:t>
            </a:r>
            <a:endParaRPr sz="4000"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endParaRPr sz="2350" b="1" u="sng" dirty="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 dirty="0"/>
              <a:t>Ajouter plus de figures</a:t>
            </a:r>
            <a:endParaRPr sz="2850" dirty="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 dirty="0"/>
              <a:t>Étudier des figures impliquant la rotation du corps</a:t>
            </a:r>
            <a:endParaRPr sz="2850" dirty="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 dirty="0"/>
              <a:t>Succès d’une figure</a:t>
            </a:r>
            <a:endParaRPr sz="2850" dirty="0"/>
          </a:p>
          <a:p>
            <a:pPr marL="457200" lvl="0" indent="-355282" algn="just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850" dirty="0"/>
              <a:t>Labellisation des séquences complètes</a:t>
            </a:r>
            <a:endParaRPr sz="28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ctrTitle"/>
          </p:nvPr>
        </p:nvSpPr>
        <p:spPr>
          <a:xfrm>
            <a:off x="2286000" y="1977150"/>
            <a:ext cx="4572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 Conclusion </a:t>
            </a: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B5394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B5394"/>
                </a:solidFill>
              </a:rPr>
              <a:t>Des questions ?</a:t>
            </a:r>
            <a:endParaRPr sz="2500" dirty="0">
              <a:solidFill>
                <a:srgbClr val="0B5394"/>
              </a:solidFill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38200" y="1124700"/>
            <a:ext cx="8740200" cy="3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Un double constat :</a:t>
            </a:r>
            <a:r>
              <a:rPr lang="fr" dirty="0"/>
              <a:t>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La data est de plus en plus présente dans le sport :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F1 : 500 Go de données par voiture dans une course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Sports d’endurance : 2M de montres / traqueurs vendus en 2020 en </a:t>
            </a:r>
            <a:r>
              <a:rPr lang="fr"/>
              <a:t>France </a:t>
            </a:r>
            <a:endParaRPr dirty="0"/>
          </a:p>
          <a:p>
            <a:pPr marL="914400" lvl="1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dirty="0"/>
              <a:t>Football : Capteurs dans le ballon, sur les chaussures…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306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dirty="0"/>
              <a:t>Depuis Tokyo 2020, le Skateboard est un sport Olympique noté par un Jury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Questionnement personnel : </a:t>
            </a: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→ Comment intégrer l’analyse de données dans le Skateboard ?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25517" b="34980"/>
          <a:stretch/>
        </p:blipFill>
        <p:spPr>
          <a:xfrm>
            <a:off x="291725" y="1925725"/>
            <a:ext cx="1487625" cy="20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r="51943" b="53921"/>
          <a:stretch/>
        </p:blipFill>
        <p:spPr>
          <a:xfrm>
            <a:off x="2478126" y="1173613"/>
            <a:ext cx="3209325" cy="1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49057" t="188" r="3082" b="53921"/>
          <a:stretch/>
        </p:blipFill>
        <p:spPr>
          <a:xfrm>
            <a:off x="2478125" y="3051925"/>
            <a:ext cx="3209325" cy="1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6038700" y="1013325"/>
            <a:ext cx="1315800" cy="3851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</a:rPr>
              <a:t>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2500" y="17961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62510" y="3717875"/>
            <a:ext cx="494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1099150"/>
            <a:ext cx="631450" cy="4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828" y="2977625"/>
            <a:ext cx="631450" cy="47298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658850" y="17961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58850" y="371786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423375" y="2663813"/>
            <a:ext cx="3051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705750" y="1446075"/>
            <a:ext cx="1315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Identification du nombre de figure 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Quelles figures sont réalisées ?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Caractéristiques sur les figures (hauteur, vitesse…)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graphicFrame>
        <p:nvGraphicFramePr>
          <p:cNvPr id="97" name="Google Shape;97;p17"/>
          <p:cNvGraphicFramePr/>
          <p:nvPr>
            <p:extLst>
              <p:ext uri="{D42A27DB-BD31-4B8C-83A1-F6EECF244321}">
                <p14:modId xmlns:p14="http://schemas.microsoft.com/office/powerpoint/2010/main" val="1656138318"/>
              </p:ext>
            </p:extLst>
          </p:nvPr>
        </p:nvGraphicFramePr>
        <p:xfrm>
          <a:off x="4249772" y="1547651"/>
          <a:ext cx="4620575" cy="2522492"/>
        </p:xfrm>
        <a:graphic>
          <a:graphicData uri="http://schemas.openxmlformats.org/drawingml/2006/table">
            <a:tbl>
              <a:tblPr>
                <a:noFill/>
                <a:tableStyleId>{723B0CFA-C819-46AC-9482-3F2BE6F2B7B2}</a:tableStyleId>
              </a:tblPr>
              <a:tblGrid>
                <a:gridCol w="16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6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Figures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</a:rPr>
                        <a:t>Caractéristiques du signal gyroscopique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9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360 Flip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selon Z- 360° et Y-360° ;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Front Side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Z+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/>
                        <a:t>Pop Shovit</a:t>
                      </a:r>
                      <a:endParaRPr sz="1000" b="1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Z- - 180°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 dirty="0"/>
                        <a:t>Heelflip</a:t>
                      </a:r>
                      <a:endParaRPr sz="1000" b="1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Y+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b="1" dirty="0"/>
                        <a:t>Kickflip</a:t>
                      </a:r>
                      <a:endParaRPr sz="1000" b="1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900"/>
                        <a:t>Rotation principale dans le sens des Y- - 360°</a:t>
                      </a:r>
                      <a:endParaRPr sz="90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1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100" b="1" dirty="0"/>
                        <a:t>Ollie</a:t>
                      </a:r>
                      <a:endParaRPr sz="1100" b="1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fr" sz="1000" dirty="0"/>
                        <a:t>Oscillation selon X</a:t>
                      </a:r>
                      <a:endParaRPr sz="1000" dirty="0"/>
                    </a:p>
                  </a:txBody>
                  <a:tcPr marL="36000" marR="68575" marT="0" marB="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4840800" cy="3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Les figures que l’on recherche :</a:t>
            </a:r>
            <a:endParaRPr sz="2350" b="1" u="sng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6 figures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Mouvements très différents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Bonne connaissance de nos signaux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Visuels</a:t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25" y="2337951"/>
            <a:ext cx="3057550" cy="24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E718BD7B-C9A8-434F-BD79-87E90FAC16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711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Ollie :</a:t>
            </a:r>
            <a:endParaRPr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25" y="1337125"/>
            <a:ext cx="6855802" cy="34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2CF4CF7-A2F7-44AC-A248-6F1BBF4C0B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3632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Pop shovit :</a:t>
            </a:r>
            <a:endParaRPr sz="1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938" y="1391625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D7A28A68-6970-40C8-A33A-400A2FD4CD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25" y="1344900"/>
            <a:ext cx="6658621" cy="33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500"/>
              <a:buAutoNum type="romanUcPeriod"/>
            </a:pPr>
            <a:r>
              <a:rPr lang="fr" sz="2500">
                <a:solidFill>
                  <a:srgbClr val="0B5394"/>
                </a:solidFill>
              </a:rPr>
              <a:t>Contexte &amp; Objectifs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559950" y="615600"/>
            <a:ext cx="28224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50" b="1" u="sng"/>
              <a:t>Exemple Kickflip :</a:t>
            </a:r>
            <a:endParaRPr sz="1400"/>
          </a:p>
        </p:txBody>
      </p:sp>
      <p:sp>
        <p:nvSpPr>
          <p:cNvPr id="123" name="Google Shape;123;p20"/>
          <p:cNvSpPr txBox="1"/>
          <p:nvPr/>
        </p:nvSpPr>
        <p:spPr>
          <a:xfrm>
            <a:off x="7185325" y="1535400"/>
            <a:ext cx="31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241826AF-D9C8-406F-8A9C-540DFED7A3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149350" y="159375"/>
            <a:ext cx="48453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Sommaire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317100" y="1295700"/>
            <a:ext cx="8509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Contexte &amp; Objectifs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romanUcPeriod"/>
            </a:pPr>
            <a:r>
              <a:rPr lang="fr" dirty="0">
                <a:solidFill>
                  <a:srgbClr val="FF0000"/>
                </a:solidFill>
              </a:rPr>
              <a:t>Description de l’approche générale</a:t>
            </a:r>
            <a:endParaRPr dirty="0">
              <a:solidFill>
                <a:srgbClr val="FF0000"/>
              </a:solidFill>
            </a:endParaRPr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Description des méthodes employées </a:t>
            </a:r>
            <a:endParaRPr dirty="0"/>
          </a:p>
          <a:p>
            <a:pPr marL="1028700" lvl="0" indent="-571500" algn="l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dirty="0"/>
          </a:p>
          <a:p>
            <a:pPr marL="635635" lvl="0" indent="-5715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romanUcPeriod"/>
            </a:pPr>
            <a:r>
              <a:rPr lang="fr" dirty="0"/>
              <a:t>Résultats &amp; Limites 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Affichage à l'écran (16:9)</PresentationFormat>
  <Paragraphs>298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Shadows Into Light</vt:lpstr>
      <vt:lpstr>Arial</vt:lpstr>
      <vt:lpstr>Calibri</vt:lpstr>
      <vt:lpstr>Simple Light</vt:lpstr>
      <vt:lpstr>SkateboardXXX3000</vt:lpstr>
      <vt:lpstr>Sommaire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Contexte &amp; Objectifs</vt:lpstr>
      <vt:lpstr>Sommaire</vt:lpstr>
      <vt:lpstr>II.   Description de l’approche générale</vt:lpstr>
      <vt:lpstr>II.   Description de l’approche générale</vt:lpstr>
      <vt:lpstr>Sommaire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III.1 Détection d’événements :</vt:lpstr>
      <vt:lpstr>III.2 Tri des événements :</vt:lpstr>
      <vt:lpstr>III.2 Tri des événements:</vt:lpstr>
      <vt:lpstr>III.2 Tri des événements:</vt:lpstr>
      <vt:lpstr>Sommaire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IV.   Résultats &amp; Limites</vt:lpstr>
      <vt:lpstr> Conclusion   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SkateboardXXX3000</dc:title>
  <cp:lastModifiedBy>Pierre Libault</cp:lastModifiedBy>
  <cp:revision>14</cp:revision>
  <dcterms:modified xsi:type="dcterms:W3CDTF">2022-04-06T14:12:46Z</dcterms:modified>
</cp:coreProperties>
</file>