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Shadows Into Light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3B0CFA-C819-46AC-9482-3F2BE6F2B7B2}">
  <a:tblStyle styleId="{723B0CFA-C819-46AC-9482-3F2BE6F2B7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D2D6376-9B99-4C84-AA8A-96BDB3F3C6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hadowsIntoLigh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owerslide.io/blog/data-et-sport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owerslide.io/blog/data-et-sport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owerslide.io/blog/data-et-sport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owerslide.io/blog/data-et-spor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dd0b6074_1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dd0b6074_1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dd0b6074_1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dd0b6074_1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dd0b6074_1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dd0b6074_1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dd0b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dd0b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0fa6deba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0fa6deba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0dd0b6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0dd0b6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dd0b607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dd0b607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0dd0b607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0dd0b607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dd0b60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dd0b60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0dd0b607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0dd0b607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dd0b60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0dd0b60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0dd0b6074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0dd0b6074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0dd0b6074_1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0dd0b6074_1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0dd0b6074_1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0dd0b6074_1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https://www.powerslide.io/blog/data-et-sport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0dd0b6074_1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0dd0b6074_1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https://www.powerslide.io/blog/data-et-sport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0fa6deba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0fa6deba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https://www.powerslide.io/blog/data-et-sport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0dd0b6074_1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0dd0b6074_1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0fa6deba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0fa6deba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0fa6deba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0fa6deba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0fa6deba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0fa6deba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dd0b60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dd0b60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https://www.powerslide.io/blog/data-et-sport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dd0b6074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dd0b6074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fa6deba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fa6deba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fa6deba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fa6deba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fa6deba4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fa6deba4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fa6deba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fa6deba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dd0b6074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dd0b6074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0" name="Google Shape;5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84199" cy="8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72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latin typeface="Shadows Into Light"/>
                <a:ea typeface="Shadows Into Light"/>
                <a:cs typeface="Shadows Into Light"/>
                <a:sym typeface="Shadows Into Light"/>
              </a:rPr>
              <a:t>SkateboardXXX3000</a:t>
            </a:r>
            <a:endParaRPr sz="39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018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Automatiser la reconnaissance de figure de skate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91" y="1865350"/>
            <a:ext cx="2181411" cy="29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8075" y="2057400"/>
            <a:ext cx="264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Étudiants</a:t>
            </a:r>
            <a:r>
              <a:rPr b="1" lang="fr" u="sng"/>
              <a:t> 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Pierre Libault 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 Douxami.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Encadrant :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Eric le Carpentier.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0" y="0"/>
            <a:ext cx="6709500" cy="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II.   Description de l’approche générale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92125" y="1013350"/>
            <a:ext cx="87402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Idées issues de l’analyse de l’EDL 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Extraction de multiples features ;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Mise en place de différents algorithmes de ML / IA (réseaux de neurones, random Forest…)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Séparer l’extraction d’événements et la classification des figures.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Mais… :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Pas assez de données;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→ Labellisation à faire manuellement chronophage…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3" name="Google Shape;143;p23"/>
          <p:cNvSpPr txBox="1"/>
          <p:nvPr>
            <p:ph type="ctrTitle"/>
          </p:nvPr>
        </p:nvSpPr>
        <p:spPr>
          <a:xfrm>
            <a:off x="0" y="0"/>
            <a:ext cx="6709500" cy="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II.   Description de l’approche générale</a:t>
            </a:r>
            <a:endParaRPr sz="2500">
              <a:solidFill>
                <a:srgbClr val="0B5394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312" y="875100"/>
            <a:ext cx="5130118" cy="40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1449206" y="875109"/>
            <a:ext cx="1442700" cy="4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1451297" y="932920"/>
            <a:ext cx="1438515" cy="305245"/>
          </a:xfrm>
          <a:custGeom>
            <a:rect b="b" l="l" r="r" t="t"/>
            <a:pathLst>
              <a:path extrusionOk="0" h="17470" w="105676">
                <a:moveTo>
                  <a:pt x="0" y="9365"/>
                </a:moveTo>
                <a:cubicBezTo>
                  <a:pt x="2286" y="9417"/>
                  <a:pt x="10443" y="11236"/>
                  <a:pt x="13716" y="9677"/>
                </a:cubicBezTo>
                <a:cubicBezTo>
                  <a:pt x="16989" y="8118"/>
                  <a:pt x="18236" y="65"/>
                  <a:pt x="19639" y="13"/>
                </a:cubicBezTo>
                <a:cubicBezTo>
                  <a:pt x="21042" y="-39"/>
                  <a:pt x="20211" y="7806"/>
                  <a:pt x="22133" y="9365"/>
                </a:cubicBezTo>
                <a:cubicBezTo>
                  <a:pt x="24055" y="10924"/>
                  <a:pt x="29095" y="10716"/>
                  <a:pt x="31173" y="9365"/>
                </a:cubicBezTo>
                <a:cubicBezTo>
                  <a:pt x="33251" y="8014"/>
                  <a:pt x="33563" y="1364"/>
                  <a:pt x="34602" y="1260"/>
                </a:cubicBezTo>
                <a:cubicBezTo>
                  <a:pt x="35641" y="1156"/>
                  <a:pt x="35382" y="7391"/>
                  <a:pt x="37408" y="8742"/>
                </a:cubicBezTo>
                <a:cubicBezTo>
                  <a:pt x="39434" y="10093"/>
                  <a:pt x="44629" y="7962"/>
                  <a:pt x="46759" y="9365"/>
                </a:cubicBezTo>
                <a:cubicBezTo>
                  <a:pt x="48889" y="10768"/>
                  <a:pt x="48993" y="18405"/>
                  <a:pt x="50188" y="17158"/>
                </a:cubicBezTo>
                <a:cubicBezTo>
                  <a:pt x="51383" y="15911"/>
                  <a:pt x="52838" y="2975"/>
                  <a:pt x="53929" y="1884"/>
                </a:cubicBezTo>
                <a:cubicBezTo>
                  <a:pt x="55020" y="793"/>
                  <a:pt x="54917" y="9261"/>
                  <a:pt x="56735" y="10612"/>
                </a:cubicBezTo>
                <a:cubicBezTo>
                  <a:pt x="58554" y="11963"/>
                  <a:pt x="63022" y="11443"/>
                  <a:pt x="64840" y="9988"/>
                </a:cubicBezTo>
                <a:cubicBezTo>
                  <a:pt x="66658" y="8533"/>
                  <a:pt x="66814" y="1780"/>
                  <a:pt x="67645" y="1884"/>
                </a:cubicBezTo>
                <a:cubicBezTo>
                  <a:pt x="68476" y="1988"/>
                  <a:pt x="67957" y="9261"/>
                  <a:pt x="69827" y="10612"/>
                </a:cubicBezTo>
                <a:cubicBezTo>
                  <a:pt x="71697" y="11963"/>
                  <a:pt x="76945" y="8845"/>
                  <a:pt x="78867" y="9988"/>
                </a:cubicBezTo>
                <a:cubicBezTo>
                  <a:pt x="80789" y="11131"/>
                  <a:pt x="80270" y="17470"/>
                  <a:pt x="81361" y="17470"/>
                </a:cubicBezTo>
                <a:cubicBezTo>
                  <a:pt x="82452" y="17470"/>
                  <a:pt x="81362" y="11443"/>
                  <a:pt x="85414" y="9988"/>
                </a:cubicBezTo>
                <a:cubicBezTo>
                  <a:pt x="89467" y="8533"/>
                  <a:pt x="102299" y="8950"/>
                  <a:pt x="105676" y="8742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23"/>
          <p:cNvSpPr/>
          <p:nvPr/>
        </p:nvSpPr>
        <p:spPr>
          <a:xfrm>
            <a:off x="5607656" y="1610034"/>
            <a:ext cx="1442700" cy="4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5611822" y="1667920"/>
            <a:ext cx="1438515" cy="305245"/>
          </a:xfrm>
          <a:custGeom>
            <a:rect b="b" l="l" r="r" t="t"/>
            <a:pathLst>
              <a:path extrusionOk="0" h="17470" w="105676">
                <a:moveTo>
                  <a:pt x="0" y="9365"/>
                </a:moveTo>
                <a:cubicBezTo>
                  <a:pt x="2286" y="9417"/>
                  <a:pt x="10443" y="11236"/>
                  <a:pt x="13716" y="9677"/>
                </a:cubicBezTo>
                <a:cubicBezTo>
                  <a:pt x="16989" y="8118"/>
                  <a:pt x="18236" y="65"/>
                  <a:pt x="19639" y="13"/>
                </a:cubicBezTo>
                <a:cubicBezTo>
                  <a:pt x="21042" y="-39"/>
                  <a:pt x="20211" y="7806"/>
                  <a:pt x="22133" y="9365"/>
                </a:cubicBezTo>
                <a:cubicBezTo>
                  <a:pt x="24055" y="10924"/>
                  <a:pt x="29095" y="10716"/>
                  <a:pt x="31173" y="9365"/>
                </a:cubicBezTo>
                <a:cubicBezTo>
                  <a:pt x="33251" y="8014"/>
                  <a:pt x="33563" y="1364"/>
                  <a:pt x="34602" y="1260"/>
                </a:cubicBezTo>
                <a:cubicBezTo>
                  <a:pt x="35641" y="1156"/>
                  <a:pt x="35382" y="7391"/>
                  <a:pt x="37408" y="8742"/>
                </a:cubicBezTo>
                <a:cubicBezTo>
                  <a:pt x="39434" y="10093"/>
                  <a:pt x="44629" y="7962"/>
                  <a:pt x="46759" y="9365"/>
                </a:cubicBezTo>
                <a:cubicBezTo>
                  <a:pt x="48889" y="10768"/>
                  <a:pt x="48993" y="18405"/>
                  <a:pt x="50188" y="17158"/>
                </a:cubicBezTo>
                <a:cubicBezTo>
                  <a:pt x="51383" y="15911"/>
                  <a:pt x="52838" y="2975"/>
                  <a:pt x="53929" y="1884"/>
                </a:cubicBezTo>
                <a:cubicBezTo>
                  <a:pt x="55020" y="793"/>
                  <a:pt x="54917" y="9261"/>
                  <a:pt x="56735" y="10612"/>
                </a:cubicBezTo>
                <a:cubicBezTo>
                  <a:pt x="58554" y="11963"/>
                  <a:pt x="63022" y="11443"/>
                  <a:pt x="64840" y="9988"/>
                </a:cubicBezTo>
                <a:cubicBezTo>
                  <a:pt x="66658" y="8533"/>
                  <a:pt x="66814" y="1780"/>
                  <a:pt x="67645" y="1884"/>
                </a:cubicBezTo>
                <a:cubicBezTo>
                  <a:pt x="68476" y="1988"/>
                  <a:pt x="67957" y="9261"/>
                  <a:pt x="69827" y="10612"/>
                </a:cubicBezTo>
                <a:cubicBezTo>
                  <a:pt x="71697" y="11963"/>
                  <a:pt x="76945" y="8845"/>
                  <a:pt x="78867" y="9988"/>
                </a:cubicBezTo>
                <a:cubicBezTo>
                  <a:pt x="80789" y="11131"/>
                  <a:pt x="80270" y="17470"/>
                  <a:pt x="81361" y="17470"/>
                </a:cubicBezTo>
                <a:cubicBezTo>
                  <a:pt x="82452" y="17470"/>
                  <a:pt x="81362" y="11443"/>
                  <a:pt x="85414" y="9988"/>
                </a:cubicBezTo>
                <a:cubicBezTo>
                  <a:pt x="89467" y="8533"/>
                  <a:pt x="102299" y="8950"/>
                  <a:pt x="105676" y="8742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3"/>
          <p:cNvSpPr/>
          <p:nvPr/>
        </p:nvSpPr>
        <p:spPr>
          <a:xfrm>
            <a:off x="5797375" y="1606675"/>
            <a:ext cx="178200" cy="38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241975" y="1606675"/>
            <a:ext cx="178200" cy="42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612575" y="1610100"/>
            <a:ext cx="178200" cy="42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Contexte &amp; Objectifs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UcPeriod"/>
            </a:pPr>
            <a:r>
              <a:rPr lang="fr">
                <a:solidFill>
                  <a:schemeClr val="dk1"/>
                </a:solidFill>
              </a:rPr>
              <a:t>Description de l’approche générale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romanUcPeriod"/>
            </a:pPr>
            <a:r>
              <a:rPr lang="fr">
                <a:solidFill>
                  <a:srgbClr val="FF0000"/>
                </a:solidFill>
              </a:rPr>
              <a:t>Description des méthodes employées 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Résultats &amp; Limites 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15181" y="558525"/>
            <a:ext cx="8406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</a:t>
            </a:r>
            <a:r>
              <a:rPr lang="fr" sz="1820">
                <a:solidFill>
                  <a:schemeClr val="dk2"/>
                </a:solidFill>
              </a:rPr>
              <a:t>Détection d’événements :</a:t>
            </a:r>
            <a:endParaRPr sz="1820">
              <a:solidFill>
                <a:schemeClr val="dk2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3642" l="7321" r="8624" t="5753"/>
          <a:stretch/>
        </p:blipFill>
        <p:spPr>
          <a:xfrm>
            <a:off x="61425" y="2501119"/>
            <a:ext cx="4259416" cy="225270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5678" r="0" t="0"/>
          <a:stretch/>
        </p:blipFill>
        <p:spPr>
          <a:xfrm>
            <a:off x="4975208" y="2559291"/>
            <a:ext cx="4107368" cy="213636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6" name="Google Shape;166;p25"/>
          <p:cNvCxnSpPr>
            <a:stCxn id="164" idx="3"/>
            <a:endCxn id="165" idx="1"/>
          </p:cNvCxnSpPr>
          <p:nvPr/>
        </p:nvCxnSpPr>
        <p:spPr>
          <a:xfrm>
            <a:off x="4320841" y="3627472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 txBox="1"/>
          <p:nvPr/>
        </p:nvSpPr>
        <p:spPr>
          <a:xfrm>
            <a:off x="215181" y="1023625"/>
            <a:ext cx="840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dk2"/>
                </a:solidFill>
              </a:rPr>
              <a:t>Détection :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Moyennage de la norme de l’accélération et du gyroscope avec une fenêtre glissante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Détection de pics sur ces signaux moyennés avec l’algorithme de scipy </a:t>
            </a:r>
            <a:r>
              <a:rPr i="1" lang="fr">
                <a:solidFill>
                  <a:schemeClr val="dk2"/>
                </a:solidFill>
              </a:rPr>
              <a:t>find_peaks</a:t>
            </a:r>
            <a:r>
              <a:rPr lang="fr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Paramètres choisis de manière empirique afin de ne pas avoir de faux négatifs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Un événement correspond à l’union des pics détectés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idx="4294967295" type="ctrTitle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15181" y="399950"/>
            <a:ext cx="8406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6" name="Google Shape;176;p26"/>
          <p:cNvSpPr txBox="1"/>
          <p:nvPr>
            <p:ph idx="4294967295" type="ctrTitle"/>
          </p:nvPr>
        </p:nvSpPr>
        <p:spPr>
          <a:xfrm>
            <a:off x="-242500" y="-54575"/>
            <a:ext cx="90213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3584" l="6279" r="-1863" t="3323"/>
          <a:stretch/>
        </p:blipFill>
        <p:spPr>
          <a:xfrm>
            <a:off x="215175" y="829856"/>
            <a:ext cx="8405998" cy="413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183113" y="1025500"/>
            <a:ext cx="4247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dk2"/>
                </a:solidFill>
              </a:rPr>
              <a:t>Extraction: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Centrage de chaque événement avec le temps moyen 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On extrait des événements de 1.2s :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[ tempsMoyen - 0.6 : tempsMoyen + 0.6s]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Normalisation de l’accélération et du gyroscope par leurs énergies respectives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5891" r="0" t="0"/>
          <a:stretch/>
        </p:blipFill>
        <p:spPr>
          <a:xfrm>
            <a:off x="4430513" y="1025500"/>
            <a:ext cx="4530374" cy="238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338" y="2019525"/>
            <a:ext cx="22669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215181" y="558525"/>
            <a:ext cx="8406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87" name="Google Shape;187;p27"/>
          <p:cNvSpPr txBox="1"/>
          <p:nvPr>
            <p:ph idx="4294967295" type="ctrTitle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83125" y="1670350"/>
            <a:ext cx="424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dk2"/>
                </a:solidFill>
              </a:rPr>
              <a:t>Problème rencontré : 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Centrage d’événements similaires pas consistant 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Problème d’échantillonnage des données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Tous les événements n’ont pas le même nombre de points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Mauvais résultats du temps moyen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3504" l="6486" r="6451" t="5220"/>
          <a:stretch/>
        </p:blipFill>
        <p:spPr>
          <a:xfrm>
            <a:off x="4504825" y="558525"/>
            <a:ext cx="4246775" cy="22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b="0" l="7566" r="7225" t="0"/>
          <a:stretch/>
        </p:blipFill>
        <p:spPr>
          <a:xfrm>
            <a:off x="4654661" y="2716375"/>
            <a:ext cx="3947101" cy="2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183131" y="558525"/>
            <a:ext cx="8406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97" name="Google Shape;197;p28"/>
          <p:cNvSpPr txBox="1"/>
          <p:nvPr>
            <p:ph idx="4294967295" type="ctrTitle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83125" y="1725138"/>
            <a:ext cx="4157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dk2"/>
                </a:solidFill>
              </a:rPr>
              <a:t>Comment nous l’avons résolu </a:t>
            </a:r>
            <a:r>
              <a:rPr b="1" lang="fr" u="sng">
                <a:solidFill>
                  <a:schemeClr val="dk2"/>
                </a:solidFill>
              </a:rPr>
              <a:t>: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fr">
                <a:solidFill>
                  <a:schemeClr val="dk2"/>
                </a:solidFill>
              </a:rPr>
              <a:t>Interpolation des données afin d’avoir une fréquence d’échantillonnage de 100Hz</a:t>
            </a:r>
            <a:endParaRPr>
              <a:solidFill>
                <a:schemeClr val="dk2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Tous les événements avaient donc 120 points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fr">
                <a:solidFill>
                  <a:schemeClr val="dk2"/>
                </a:solidFill>
              </a:rPr>
              <a:t>Correction du firmware du capteur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6698" r="7094" t="0"/>
          <a:stretch/>
        </p:blipFill>
        <p:spPr>
          <a:xfrm>
            <a:off x="4206600" y="1177488"/>
            <a:ext cx="4845727" cy="278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183131" y="511200"/>
            <a:ext cx="8406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06" name="Google Shape;206;p29"/>
          <p:cNvSpPr txBox="1"/>
          <p:nvPr>
            <p:ph idx="4294967295" type="ctrTitle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71425" y="1125675"/>
            <a:ext cx="46371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u="sng"/>
              <a:t>Problématique </a:t>
            </a:r>
            <a:r>
              <a:rPr lang="fr" sz="1400"/>
              <a:t>: </a:t>
            </a:r>
            <a:endParaRPr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Tous les événements détectés ne sont pas des figures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Sur 162 événements détectés : 49 ne sont pas des figures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Événements</a:t>
            </a:r>
            <a:r>
              <a:rPr lang="fr" sz="1300"/>
              <a:t> de transitions que le skateur peut faire :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Virage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Récupération/pose de la planche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Freinage</a:t>
            </a:r>
            <a:endParaRPr sz="13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…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Exemples (du bas vers le haut) : virage, pose du skate, récupération du skate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4976" l="8617" r="6651" t="6315"/>
          <a:stretch/>
        </p:blipFill>
        <p:spPr>
          <a:xfrm>
            <a:off x="5620875" y="141100"/>
            <a:ext cx="2995526" cy="155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b="4968" l="8398" r="7113" t="4361"/>
          <a:stretch/>
        </p:blipFill>
        <p:spPr>
          <a:xfrm>
            <a:off x="5628475" y="1750375"/>
            <a:ext cx="2922505" cy="15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5">
            <a:alphaModFix/>
          </a:blip>
          <a:srcRect b="3967" l="9348" r="8068" t="7661"/>
          <a:stretch/>
        </p:blipFill>
        <p:spPr>
          <a:xfrm>
            <a:off x="5624675" y="3390850"/>
            <a:ext cx="2922501" cy="155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210406" y="567075"/>
            <a:ext cx="8406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17" name="Google Shape;217;p30"/>
          <p:cNvSpPr txBox="1"/>
          <p:nvPr>
            <p:ph idx="4294967295" type="ctrTitle"/>
          </p:nvPr>
        </p:nvSpPr>
        <p:spPr>
          <a:xfrm>
            <a:off x="-268725" y="54575"/>
            <a:ext cx="90213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215175" y="1229288"/>
            <a:ext cx="4637100" cy="23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u="sng"/>
              <a:t>D’une pierre deux coups </a:t>
            </a:r>
            <a:r>
              <a:rPr lang="fr" sz="1400"/>
              <a:t>: </a:t>
            </a:r>
            <a:endParaRPr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Méthode de classification : Evaluation de la distance entre l’événement et plusieurs figures de référence (une par classe)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Attribution de la classe qui minimise la distance à l’événement </a:t>
            </a:r>
            <a:r>
              <a:rPr b="1" lang="fr" sz="1400"/>
              <a:t>…SI</a:t>
            </a:r>
            <a:r>
              <a:rPr lang="fr" sz="1400"/>
              <a:t> </a:t>
            </a:r>
            <a:r>
              <a:rPr lang="fr" sz="1300"/>
              <a:t>la distance est en dessous d’un certain seuil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Figures de références : moyennes de plusieurs figures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4816" l="5770" r="1163" t="0"/>
          <a:stretch/>
        </p:blipFill>
        <p:spPr>
          <a:xfrm>
            <a:off x="4900652" y="621750"/>
            <a:ext cx="3720526" cy="188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b="0" l="4589" r="0" t="0"/>
          <a:stretch/>
        </p:blipFill>
        <p:spPr>
          <a:xfrm>
            <a:off x="4852275" y="2630036"/>
            <a:ext cx="3910199" cy="203318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>
            <p:ph type="title"/>
          </p:nvPr>
        </p:nvSpPr>
        <p:spPr>
          <a:xfrm>
            <a:off x="66456" y="558525"/>
            <a:ext cx="8406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27" name="Google Shape;227;p31"/>
          <p:cNvSpPr txBox="1"/>
          <p:nvPr>
            <p:ph idx="4294967295" type="ctrTitle"/>
          </p:nvPr>
        </p:nvSpPr>
        <p:spPr>
          <a:xfrm>
            <a:off x="-400125" y="63150"/>
            <a:ext cx="90213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Contexte &amp; Objectifs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Description de l’a</a:t>
            </a:r>
            <a:r>
              <a:rPr lang="fr"/>
              <a:t>pproche générale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Description des méthodes employées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Résultats &amp; Limites 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0" y="1117125"/>
            <a:ext cx="3904500" cy="23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u="sng"/>
              <a:t>Détermination du seuil</a:t>
            </a:r>
            <a:r>
              <a:rPr b="1" lang="fr" sz="1400" u="sng"/>
              <a:t> </a:t>
            </a:r>
            <a:r>
              <a:rPr lang="fr" sz="1400"/>
              <a:t>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300"/>
              <a:t>Comparaison des distances minimales pour les figures et les événements “parasites”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Evaluation des distances avec le gyroscope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Seuil obtenu par maximisation du f1 score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Seuil de 0.0121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Précision : 90.6%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Rappel : 87.7%</a:t>
            </a:r>
            <a:endParaRPr sz="1300"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72458" y="46709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6659" r="8074" t="0"/>
          <a:stretch/>
        </p:blipFill>
        <p:spPr>
          <a:xfrm>
            <a:off x="4147962" y="687025"/>
            <a:ext cx="2397326" cy="176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b="0" l="4512" r="6129" t="0"/>
          <a:stretch/>
        </p:blipFill>
        <p:spPr>
          <a:xfrm>
            <a:off x="6594125" y="687026"/>
            <a:ext cx="2119030" cy="17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5">
            <a:alphaModFix/>
          </a:blip>
          <a:srcRect b="0" l="2570" r="-2569" t="0"/>
          <a:stretch/>
        </p:blipFill>
        <p:spPr>
          <a:xfrm>
            <a:off x="4029000" y="2513400"/>
            <a:ext cx="2787174" cy="214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>
            <p:ph type="title"/>
          </p:nvPr>
        </p:nvSpPr>
        <p:spPr>
          <a:xfrm>
            <a:off x="66456" y="558525"/>
            <a:ext cx="8406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38" name="Google Shape;238;p32"/>
          <p:cNvSpPr txBox="1"/>
          <p:nvPr>
            <p:ph idx="4294967295" type="ctrTitle"/>
          </p:nvPr>
        </p:nvSpPr>
        <p:spPr>
          <a:xfrm>
            <a:off x="-400125" y="63150"/>
            <a:ext cx="90213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4" name="Google Shape;244;p33"/>
          <p:cNvSpPr txBox="1"/>
          <p:nvPr>
            <p:ph idx="1" type="subTitle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Contexte &amp; Objectifs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UcPeriod"/>
            </a:pPr>
            <a:r>
              <a:rPr lang="fr">
                <a:solidFill>
                  <a:schemeClr val="dk1"/>
                </a:solidFill>
              </a:rPr>
              <a:t>Description de l’approche générale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Description des méthodes employées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romanUcPeriod"/>
            </a:pPr>
            <a:r>
              <a:rPr lang="fr">
                <a:solidFill>
                  <a:srgbClr val="FF0000"/>
                </a:solidFill>
              </a:rPr>
              <a:t>Résultats &amp; Limites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51" name="Google Shape;251;p34"/>
          <p:cNvSpPr txBox="1"/>
          <p:nvPr>
            <p:ph idx="1" type="subTitle"/>
          </p:nvPr>
        </p:nvSpPr>
        <p:spPr>
          <a:xfrm>
            <a:off x="138200" y="1124700"/>
            <a:ext cx="87402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50" u="sng"/>
              <a:t>Résultat de la détection d’événement (1er test de performance)</a:t>
            </a:r>
            <a:endParaRPr sz="23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Sensibilité de 1 (réglé pour)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Faible précision (70%), améliorée par le seuillage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53" name="Google Shape;253;p34"/>
          <p:cNvGraphicFramePr/>
          <p:nvPr/>
        </p:nvGraphicFramePr>
        <p:xfrm>
          <a:off x="888800" y="164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{8D2D6376-9B99-4C84-AA8A-96BDB3F3C66E}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 = 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113 (TP)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0(FN)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49 (FP)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b="3713" l="12058" r="8349" t="6600"/>
          <a:stretch/>
        </p:blipFill>
        <p:spPr>
          <a:xfrm>
            <a:off x="288312" y="1452825"/>
            <a:ext cx="4283675" cy="3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4728950" y="1627500"/>
            <a:ext cx="3669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Avec 44 données de test, nous obtenons les résultats suivants :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icro average de 95.4%,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 average de 94.3%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average de 95.6%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ctrTitle"/>
          </p:nvPr>
        </p:nvSpPr>
        <p:spPr>
          <a:xfrm>
            <a:off x="0" y="-335100"/>
            <a:ext cx="4572000" cy="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b="3344" l="8039" r="7515" t="6517"/>
          <a:stretch/>
        </p:blipFill>
        <p:spPr>
          <a:xfrm>
            <a:off x="1537300" y="1223525"/>
            <a:ext cx="7106627" cy="37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" type="subTitle"/>
          </p:nvPr>
        </p:nvSpPr>
        <p:spPr>
          <a:xfrm>
            <a:off x="489100" y="462075"/>
            <a:ext cx="65949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50" u="sng"/>
              <a:t>La sortie du programme :</a:t>
            </a:r>
            <a:endParaRPr b="1" sz="2350" u="sng"/>
          </a:p>
          <a:p>
            <a:pPr indent="-344249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350"/>
              <a:t>Les séquences complètes ne sont pas encore labellisées</a:t>
            </a:r>
            <a:endParaRPr sz="23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75" name="Google Shape;275;p37"/>
          <p:cNvSpPr txBox="1"/>
          <p:nvPr>
            <p:ph idx="1" type="subTitle"/>
          </p:nvPr>
        </p:nvSpPr>
        <p:spPr>
          <a:xfrm>
            <a:off x="138400" y="641300"/>
            <a:ext cx="49878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50" u="sng"/>
              <a:t>Les limites de notre approche</a:t>
            </a:r>
            <a:endParaRPr b="1" sz="235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 u="sng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Evaluation de distance euclidienne est une méthode trop “simple” et limitée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Résultat bon car nous sommes dans un cas simple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Erreur que pour le 360 flip (combinaison de plusieurs mouvements)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3713" l="12058" r="8349" t="6600"/>
          <a:stretch/>
        </p:blipFill>
        <p:spPr>
          <a:xfrm>
            <a:off x="5383353" y="819450"/>
            <a:ext cx="3346268" cy="27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83" name="Google Shape;283;p38"/>
          <p:cNvSpPr txBox="1"/>
          <p:nvPr>
            <p:ph idx="1" type="subTitle"/>
          </p:nvPr>
        </p:nvSpPr>
        <p:spPr>
          <a:xfrm>
            <a:off x="388500" y="766000"/>
            <a:ext cx="87555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50" u="sng"/>
              <a:t>Les limites de notre approche</a:t>
            </a:r>
            <a:endParaRPr b="1" sz="235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 b="5240" l="57153" r="0" t="0"/>
          <a:stretch/>
        </p:blipFill>
        <p:spPr>
          <a:xfrm>
            <a:off x="5992975" y="1554938"/>
            <a:ext cx="2816874" cy="30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 b="0" l="53965" r="0" t="0"/>
          <a:stretch/>
        </p:blipFill>
        <p:spPr>
          <a:xfrm>
            <a:off x="226026" y="1621225"/>
            <a:ext cx="2867900" cy="30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 b="5512" l="53817" r="0" t="2920"/>
          <a:stretch/>
        </p:blipFill>
        <p:spPr>
          <a:xfrm>
            <a:off x="3047125" y="1689834"/>
            <a:ext cx="2867900" cy="282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93" name="Google Shape;293;p39"/>
          <p:cNvSpPr txBox="1"/>
          <p:nvPr>
            <p:ph idx="1" type="subTitle"/>
          </p:nvPr>
        </p:nvSpPr>
        <p:spPr>
          <a:xfrm>
            <a:off x="388500" y="766000"/>
            <a:ext cx="87555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 u="sng"/>
              <a:t>Les limites de notre approche</a:t>
            </a:r>
            <a:endParaRPr b="1" sz="40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 u="sng"/>
          </a:p>
          <a:p>
            <a:pPr indent="-3508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750"/>
              <a:t>Encore beaucoup de mouvements parasites</a:t>
            </a:r>
            <a:endParaRPr sz="2750"/>
          </a:p>
          <a:p>
            <a:pPr indent="-3508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fr" sz="2750"/>
              <a:t>…Mais</a:t>
            </a:r>
            <a:r>
              <a:rPr lang="fr" sz="2750"/>
              <a:t> ils sont identifiables</a:t>
            </a:r>
            <a:endParaRPr sz="27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fr" sz="4000" u="sng"/>
              <a:t>Idées pour la suite :</a:t>
            </a:r>
            <a:endParaRPr b="1" sz="40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t/>
            </a:r>
            <a:endParaRPr b="1" sz="2350" u="sng"/>
          </a:p>
          <a:p>
            <a:pPr indent="-3552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Ajouter plus de figures</a:t>
            </a:r>
            <a:endParaRPr sz="2850"/>
          </a:p>
          <a:p>
            <a:pPr indent="-3552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Étudier des figures impliquant la rotation du corps</a:t>
            </a:r>
            <a:endParaRPr sz="2850"/>
          </a:p>
          <a:p>
            <a:pPr indent="-3552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Succès d’une figure</a:t>
            </a:r>
            <a:endParaRPr sz="2850"/>
          </a:p>
          <a:p>
            <a:pPr indent="-3552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Labellisation des séquences complètes</a:t>
            </a:r>
            <a:endParaRPr sz="28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ctrTitle"/>
          </p:nvPr>
        </p:nvSpPr>
        <p:spPr>
          <a:xfrm>
            <a:off x="2286000" y="1977150"/>
            <a:ext cx="4572000" cy="5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 Conclusion </a:t>
            </a:r>
            <a:endParaRPr sz="2500">
              <a:solidFill>
                <a:srgbClr val="0B5394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Des questions ?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300" name="Google Shape;30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38200" y="1124700"/>
            <a:ext cx="87402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Un double constat :</a:t>
            </a:r>
            <a:r>
              <a:rPr lang="fr"/>
              <a:t>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La data est de plus en plus présente dans le sport :</a:t>
            </a:r>
            <a:endParaRPr/>
          </a:p>
          <a:p>
            <a:pPr indent="-353060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F1 : 500 Go de données par voiture dans une course ;</a:t>
            </a:r>
            <a:endParaRPr/>
          </a:p>
          <a:p>
            <a:pPr indent="-353060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Sports d’endurance : 2M de montres / traqueurs vendus en 2020 en France ;</a:t>
            </a:r>
            <a:endParaRPr/>
          </a:p>
          <a:p>
            <a:pPr indent="-353060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Football : Capteurs dans le ballon, sur les chaussures…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Depuis Tokyo 2020, le Skateboard est un sport Olympique noté par un Jury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Questionnement personnel : 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Comment intégrer l’analyse de données dans le Skateboard ?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34980" l="0" r="25517" t="0"/>
          <a:stretch/>
        </p:blipFill>
        <p:spPr>
          <a:xfrm>
            <a:off x="291725" y="1925725"/>
            <a:ext cx="1487625" cy="2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53921" l="0" r="51943" t="0"/>
          <a:stretch/>
        </p:blipFill>
        <p:spPr>
          <a:xfrm>
            <a:off x="2478126" y="1173613"/>
            <a:ext cx="3209325" cy="153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53921" l="49057" r="3082" t="188"/>
          <a:stretch/>
        </p:blipFill>
        <p:spPr>
          <a:xfrm>
            <a:off x="2478125" y="3051925"/>
            <a:ext cx="3209325" cy="15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6038700" y="1013325"/>
            <a:ext cx="1315800" cy="385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</a:rPr>
              <a:t>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962500" y="1796175"/>
            <a:ext cx="4941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962510" y="3717875"/>
            <a:ext cx="4941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828" y="1099150"/>
            <a:ext cx="631450" cy="47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828" y="2977625"/>
            <a:ext cx="631450" cy="47298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5658850" y="1796163"/>
            <a:ext cx="3051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658850" y="3717863"/>
            <a:ext cx="3051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423375" y="2663813"/>
            <a:ext cx="3051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705750" y="1446075"/>
            <a:ext cx="1315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Identification du nombre de figure ;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Quelles figures sont réalisées ?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Caractéristiques sur les figures (hauteur, vitesse…)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4352900" y="14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{723B0CFA-C819-46AC-9482-3F2BE6F2B7B2}</a:tableStyleId>
              </a:tblPr>
              <a:tblGrid>
                <a:gridCol w="1661625"/>
                <a:gridCol w="29589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Figures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Caractéristiques du signal gyroscopique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97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fr" sz="1000"/>
                        <a:t>360 Flip</a:t>
                      </a:r>
                      <a:endParaRPr b="1" sz="10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selon Z- 360° et Y-360° ;</a:t>
                      </a:r>
                      <a:endParaRPr sz="9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fr" sz="1000"/>
                        <a:t>Front Side Shovit</a:t>
                      </a:r>
                      <a:endParaRPr b="1" sz="10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Z+ - 180°</a:t>
                      </a:r>
                      <a:endParaRPr sz="9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fr" sz="1000"/>
                        <a:t>Pop Shovit</a:t>
                      </a:r>
                      <a:endParaRPr b="1" sz="10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Z- - 180°</a:t>
                      </a:r>
                      <a:endParaRPr sz="9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fr" sz="1000"/>
                        <a:t>Heelflip</a:t>
                      </a:r>
                      <a:endParaRPr b="1" sz="10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Y+ - 360°</a:t>
                      </a:r>
                      <a:endParaRPr sz="9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fr" sz="1000"/>
                        <a:t>Kickflip</a:t>
                      </a:r>
                      <a:endParaRPr b="1" sz="10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Y- - 360°</a:t>
                      </a:r>
                      <a:endParaRPr sz="9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fr" sz="1100"/>
                        <a:t>Ollie</a:t>
                      </a:r>
                      <a:endParaRPr b="1" sz="11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/>
                        <a:t>O</a:t>
                      </a:r>
                      <a:r>
                        <a:rPr lang="fr" sz="1000"/>
                        <a:t>scillation selon X</a:t>
                      </a:r>
                      <a:endParaRPr sz="1000"/>
                    </a:p>
                  </a:txBody>
                  <a:tcPr marT="0" marB="0" marR="68575" marL="360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559950" y="615600"/>
            <a:ext cx="48408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50" u="sng"/>
              <a:t>Les figures que l’on recherche :</a:t>
            </a:r>
            <a:endParaRPr b="1" sz="235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6 figures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Mouvements très différents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Bonne connaissance de nos signaux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Visuels</a:t>
            </a:r>
            <a:endParaRPr sz="1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25" y="2337951"/>
            <a:ext cx="3057550" cy="24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559950" y="615600"/>
            <a:ext cx="28224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50" u="sng"/>
              <a:t>Exemple Ollie</a:t>
            </a:r>
            <a:r>
              <a:rPr b="1" lang="fr" sz="2350" u="sng"/>
              <a:t> :</a:t>
            </a:r>
            <a:endParaRPr sz="1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25" y="1337125"/>
            <a:ext cx="6855802" cy="340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559950" y="615600"/>
            <a:ext cx="36327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50" u="sng"/>
              <a:t>Exemple Pop shovit :</a:t>
            </a:r>
            <a:endParaRPr sz="14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38" y="1391625"/>
            <a:ext cx="6658621" cy="33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25" y="1344900"/>
            <a:ext cx="6658621" cy="33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559950" y="615600"/>
            <a:ext cx="28224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50" u="sng"/>
              <a:t>Exemple Kickflip :</a:t>
            </a:r>
            <a:endParaRPr sz="1400"/>
          </a:p>
        </p:txBody>
      </p:sp>
      <p:sp>
        <p:nvSpPr>
          <p:cNvPr id="123" name="Google Shape;123;p20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Contexte &amp; Objectifs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romanUcPeriod"/>
            </a:pPr>
            <a:r>
              <a:rPr lang="fr">
                <a:solidFill>
                  <a:srgbClr val="FF0000"/>
                </a:solidFill>
              </a:rPr>
              <a:t>Description de l’approche générale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Description des méthodes employées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Résultats &amp; Limites 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