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8" d="100"/>
          <a:sy n="48" d="100"/>
        </p:scale>
        <p:origin x="67" y="94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7" d="100"/>
          <a:sy n="67" d="100"/>
        </p:scale>
        <p:origin x="811" y="6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5E611F-BD41-4ABB-BE85-E61AA6CCF73E}" type="datetimeFigureOut">
              <a:rPr lang="de-DE" smtClean="0"/>
              <a:t>05.04.2022</a:t>
            </a:fld>
            <a:endParaRPr lang="de-D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de-D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4758ED-7B7D-4A52-B332-819C6E2C5A52}" type="slidenum">
              <a:rPr lang="de-DE" smtClean="0"/>
              <a:t>‹N°›</a:t>
            </a:fld>
            <a:endParaRPr lang="de-DE"/>
          </a:p>
        </p:txBody>
      </p:sp>
    </p:spTree>
    <p:extLst>
      <p:ext uri="{BB962C8B-B14F-4D97-AF65-F5344CB8AC3E}">
        <p14:creationId xmlns:p14="http://schemas.microsoft.com/office/powerpoint/2010/main" val="4655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de-DE"/>
          </a:p>
        </p:txBody>
      </p:sp>
      <p:sp>
        <p:nvSpPr>
          <p:cNvPr id="4" name="Espace réservé du numéro de diapositive 3"/>
          <p:cNvSpPr>
            <a:spLocks noGrp="1"/>
          </p:cNvSpPr>
          <p:nvPr>
            <p:ph type="sldNum" sz="quarter" idx="10"/>
          </p:nvPr>
        </p:nvSpPr>
        <p:spPr/>
        <p:txBody>
          <a:bodyPr/>
          <a:lstStyle/>
          <a:p>
            <a:fld id="{DF4758ED-7B7D-4A52-B332-819C6E2C5A52}" type="slidenum">
              <a:rPr lang="de-DE" smtClean="0"/>
              <a:t>1</a:t>
            </a:fld>
            <a:endParaRPr lang="de-DE"/>
          </a:p>
        </p:txBody>
      </p:sp>
    </p:spTree>
    <p:extLst>
      <p:ext uri="{BB962C8B-B14F-4D97-AF65-F5344CB8AC3E}">
        <p14:creationId xmlns:p14="http://schemas.microsoft.com/office/powerpoint/2010/main" val="2005100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de-DE"/>
          </a:p>
        </p:txBody>
      </p:sp>
      <p:sp>
        <p:nvSpPr>
          <p:cNvPr id="4" name="Espace réservé du numéro de diapositive 3"/>
          <p:cNvSpPr>
            <a:spLocks noGrp="1"/>
          </p:cNvSpPr>
          <p:nvPr>
            <p:ph type="sldNum" sz="quarter" idx="10"/>
          </p:nvPr>
        </p:nvSpPr>
        <p:spPr/>
        <p:txBody>
          <a:bodyPr/>
          <a:lstStyle/>
          <a:p>
            <a:fld id="{DF4758ED-7B7D-4A52-B332-819C6E2C5A52}" type="slidenum">
              <a:rPr lang="de-DE" smtClean="0"/>
              <a:t>2</a:t>
            </a:fld>
            <a:endParaRPr lang="de-DE"/>
          </a:p>
        </p:txBody>
      </p:sp>
    </p:spTree>
    <p:extLst>
      <p:ext uri="{BB962C8B-B14F-4D97-AF65-F5344CB8AC3E}">
        <p14:creationId xmlns:p14="http://schemas.microsoft.com/office/powerpoint/2010/main" val="711266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de-DE"/>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de-DE"/>
          </a:p>
        </p:txBody>
      </p:sp>
      <p:sp>
        <p:nvSpPr>
          <p:cNvPr id="4" name="Espace réservé de la date 3"/>
          <p:cNvSpPr>
            <a:spLocks noGrp="1"/>
          </p:cNvSpPr>
          <p:nvPr>
            <p:ph type="dt" sz="half" idx="10"/>
          </p:nvPr>
        </p:nvSpPr>
        <p:spPr/>
        <p:txBody>
          <a:bodyPr/>
          <a:lstStyle/>
          <a:p>
            <a:fld id="{B1A831CA-D8C6-4418-A6A4-6D900486BDAB}" type="datetimeFigureOut">
              <a:rPr lang="de-DE" smtClean="0"/>
              <a:t>05.04.2022</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1CFB9B8A-2A86-457D-B5BE-00CC4D4DE5DB}" type="slidenum">
              <a:rPr lang="de-DE" smtClean="0"/>
              <a:t>‹N°›</a:t>
            </a:fld>
            <a:endParaRPr lang="de-DE"/>
          </a:p>
        </p:txBody>
      </p:sp>
    </p:spTree>
    <p:extLst>
      <p:ext uri="{BB962C8B-B14F-4D97-AF65-F5344CB8AC3E}">
        <p14:creationId xmlns:p14="http://schemas.microsoft.com/office/powerpoint/2010/main" val="1946192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de-DE"/>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de-DE"/>
          </a:p>
        </p:txBody>
      </p:sp>
      <p:sp>
        <p:nvSpPr>
          <p:cNvPr id="4" name="Espace réservé de la date 3"/>
          <p:cNvSpPr>
            <a:spLocks noGrp="1"/>
          </p:cNvSpPr>
          <p:nvPr>
            <p:ph type="dt" sz="half" idx="10"/>
          </p:nvPr>
        </p:nvSpPr>
        <p:spPr/>
        <p:txBody>
          <a:bodyPr/>
          <a:lstStyle/>
          <a:p>
            <a:fld id="{B1A831CA-D8C6-4418-A6A4-6D900486BDAB}" type="datetimeFigureOut">
              <a:rPr lang="de-DE" smtClean="0"/>
              <a:t>05.04.2022</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1CFB9B8A-2A86-457D-B5BE-00CC4D4DE5DB}" type="slidenum">
              <a:rPr lang="de-DE" smtClean="0"/>
              <a:t>‹N°›</a:t>
            </a:fld>
            <a:endParaRPr lang="de-DE"/>
          </a:p>
        </p:txBody>
      </p:sp>
    </p:spTree>
    <p:extLst>
      <p:ext uri="{BB962C8B-B14F-4D97-AF65-F5344CB8AC3E}">
        <p14:creationId xmlns:p14="http://schemas.microsoft.com/office/powerpoint/2010/main" val="4135949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de-DE"/>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de-DE"/>
          </a:p>
        </p:txBody>
      </p:sp>
      <p:sp>
        <p:nvSpPr>
          <p:cNvPr id="4" name="Espace réservé de la date 3"/>
          <p:cNvSpPr>
            <a:spLocks noGrp="1"/>
          </p:cNvSpPr>
          <p:nvPr>
            <p:ph type="dt" sz="half" idx="10"/>
          </p:nvPr>
        </p:nvSpPr>
        <p:spPr/>
        <p:txBody>
          <a:bodyPr/>
          <a:lstStyle/>
          <a:p>
            <a:fld id="{B1A831CA-D8C6-4418-A6A4-6D900486BDAB}" type="datetimeFigureOut">
              <a:rPr lang="de-DE" smtClean="0"/>
              <a:t>05.04.2022</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1CFB9B8A-2A86-457D-B5BE-00CC4D4DE5DB}" type="slidenum">
              <a:rPr lang="de-DE" smtClean="0"/>
              <a:t>‹N°›</a:t>
            </a:fld>
            <a:endParaRPr lang="de-DE"/>
          </a:p>
        </p:txBody>
      </p:sp>
    </p:spTree>
    <p:extLst>
      <p:ext uri="{BB962C8B-B14F-4D97-AF65-F5344CB8AC3E}">
        <p14:creationId xmlns:p14="http://schemas.microsoft.com/office/powerpoint/2010/main" val="141286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de-DE"/>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de-DE"/>
          </a:p>
        </p:txBody>
      </p:sp>
      <p:sp>
        <p:nvSpPr>
          <p:cNvPr id="4" name="Espace réservé de la date 3"/>
          <p:cNvSpPr>
            <a:spLocks noGrp="1"/>
          </p:cNvSpPr>
          <p:nvPr>
            <p:ph type="dt" sz="half" idx="10"/>
          </p:nvPr>
        </p:nvSpPr>
        <p:spPr/>
        <p:txBody>
          <a:bodyPr/>
          <a:lstStyle/>
          <a:p>
            <a:fld id="{B1A831CA-D8C6-4418-A6A4-6D900486BDAB}" type="datetimeFigureOut">
              <a:rPr lang="de-DE" smtClean="0"/>
              <a:t>05.04.2022</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1CFB9B8A-2A86-457D-B5BE-00CC4D4DE5DB}" type="slidenum">
              <a:rPr lang="de-DE" smtClean="0"/>
              <a:t>‹N°›</a:t>
            </a:fld>
            <a:endParaRPr lang="de-DE"/>
          </a:p>
        </p:txBody>
      </p:sp>
    </p:spTree>
    <p:extLst>
      <p:ext uri="{BB962C8B-B14F-4D97-AF65-F5344CB8AC3E}">
        <p14:creationId xmlns:p14="http://schemas.microsoft.com/office/powerpoint/2010/main" val="1535825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de-DE"/>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B1A831CA-D8C6-4418-A6A4-6D900486BDAB}" type="datetimeFigureOut">
              <a:rPr lang="de-DE" smtClean="0"/>
              <a:t>05.04.2022</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1CFB9B8A-2A86-457D-B5BE-00CC4D4DE5DB}" type="slidenum">
              <a:rPr lang="de-DE" smtClean="0"/>
              <a:t>‹N°›</a:t>
            </a:fld>
            <a:endParaRPr lang="de-DE"/>
          </a:p>
        </p:txBody>
      </p:sp>
    </p:spTree>
    <p:extLst>
      <p:ext uri="{BB962C8B-B14F-4D97-AF65-F5344CB8AC3E}">
        <p14:creationId xmlns:p14="http://schemas.microsoft.com/office/powerpoint/2010/main" val="2973832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de-DE"/>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de-DE"/>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de-DE"/>
          </a:p>
        </p:txBody>
      </p:sp>
      <p:sp>
        <p:nvSpPr>
          <p:cNvPr id="5" name="Espace réservé de la date 4"/>
          <p:cNvSpPr>
            <a:spLocks noGrp="1"/>
          </p:cNvSpPr>
          <p:nvPr>
            <p:ph type="dt" sz="half" idx="10"/>
          </p:nvPr>
        </p:nvSpPr>
        <p:spPr/>
        <p:txBody>
          <a:bodyPr/>
          <a:lstStyle/>
          <a:p>
            <a:fld id="{B1A831CA-D8C6-4418-A6A4-6D900486BDAB}" type="datetimeFigureOut">
              <a:rPr lang="de-DE" smtClean="0"/>
              <a:t>05.04.2022</a:t>
            </a:fld>
            <a:endParaRPr lang="de-DE"/>
          </a:p>
        </p:txBody>
      </p:sp>
      <p:sp>
        <p:nvSpPr>
          <p:cNvPr id="6" name="Espace réservé du pied de page 5"/>
          <p:cNvSpPr>
            <a:spLocks noGrp="1"/>
          </p:cNvSpPr>
          <p:nvPr>
            <p:ph type="ftr" sz="quarter" idx="11"/>
          </p:nvPr>
        </p:nvSpPr>
        <p:spPr/>
        <p:txBody>
          <a:bodyPr/>
          <a:lstStyle/>
          <a:p>
            <a:endParaRPr lang="de-DE"/>
          </a:p>
        </p:txBody>
      </p:sp>
      <p:sp>
        <p:nvSpPr>
          <p:cNvPr id="7" name="Espace réservé du numéro de diapositive 6"/>
          <p:cNvSpPr>
            <a:spLocks noGrp="1"/>
          </p:cNvSpPr>
          <p:nvPr>
            <p:ph type="sldNum" sz="quarter" idx="12"/>
          </p:nvPr>
        </p:nvSpPr>
        <p:spPr/>
        <p:txBody>
          <a:bodyPr/>
          <a:lstStyle/>
          <a:p>
            <a:fld id="{1CFB9B8A-2A86-457D-B5BE-00CC4D4DE5DB}" type="slidenum">
              <a:rPr lang="de-DE" smtClean="0"/>
              <a:t>‹N°›</a:t>
            </a:fld>
            <a:endParaRPr lang="de-DE"/>
          </a:p>
        </p:txBody>
      </p:sp>
    </p:spTree>
    <p:extLst>
      <p:ext uri="{BB962C8B-B14F-4D97-AF65-F5344CB8AC3E}">
        <p14:creationId xmlns:p14="http://schemas.microsoft.com/office/powerpoint/2010/main" val="3559280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de-DE"/>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de-DE"/>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de-DE"/>
          </a:p>
        </p:txBody>
      </p:sp>
      <p:sp>
        <p:nvSpPr>
          <p:cNvPr id="7" name="Espace réservé de la date 6"/>
          <p:cNvSpPr>
            <a:spLocks noGrp="1"/>
          </p:cNvSpPr>
          <p:nvPr>
            <p:ph type="dt" sz="half" idx="10"/>
          </p:nvPr>
        </p:nvSpPr>
        <p:spPr/>
        <p:txBody>
          <a:bodyPr/>
          <a:lstStyle/>
          <a:p>
            <a:fld id="{B1A831CA-D8C6-4418-A6A4-6D900486BDAB}" type="datetimeFigureOut">
              <a:rPr lang="de-DE" smtClean="0"/>
              <a:t>05.04.2022</a:t>
            </a:fld>
            <a:endParaRPr lang="de-DE"/>
          </a:p>
        </p:txBody>
      </p:sp>
      <p:sp>
        <p:nvSpPr>
          <p:cNvPr id="8" name="Espace réservé du pied de page 7"/>
          <p:cNvSpPr>
            <a:spLocks noGrp="1"/>
          </p:cNvSpPr>
          <p:nvPr>
            <p:ph type="ftr" sz="quarter" idx="11"/>
          </p:nvPr>
        </p:nvSpPr>
        <p:spPr/>
        <p:txBody>
          <a:bodyPr/>
          <a:lstStyle/>
          <a:p>
            <a:endParaRPr lang="de-DE"/>
          </a:p>
        </p:txBody>
      </p:sp>
      <p:sp>
        <p:nvSpPr>
          <p:cNvPr id="9" name="Espace réservé du numéro de diapositive 8"/>
          <p:cNvSpPr>
            <a:spLocks noGrp="1"/>
          </p:cNvSpPr>
          <p:nvPr>
            <p:ph type="sldNum" sz="quarter" idx="12"/>
          </p:nvPr>
        </p:nvSpPr>
        <p:spPr/>
        <p:txBody>
          <a:bodyPr/>
          <a:lstStyle/>
          <a:p>
            <a:fld id="{1CFB9B8A-2A86-457D-B5BE-00CC4D4DE5DB}" type="slidenum">
              <a:rPr lang="de-DE" smtClean="0"/>
              <a:t>‹N°›</a:t>
            </a:fld>
            <a:endParaRPr lang="de-DE"/>
          </a:p>
        </p:txBody>
      </p:sp>
    </p:spTree>
    <p:extLst>
      <p:ext uri="{BB962C8B-B14F-4D97-AF65-F5344CB8AC3E}">
        <p14:creationId xmlns:p14="http://schemas.microsoft.com/office/powerpoint/2010/main" val="436809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de-DE"/>
          </a:p>
        </p:txBody>
      </p:sp>
      <p:sp>
        <p:nvSpPr>
          <p:cNvPr id="3" name="Espace réservé de la date 2"/>
          <p:cNvSpPr>
            <a:spLocks noGrp="1"/>
          </p:cNvSpPr>
          <p:nvPr>
            <p:ph type="dt" sz="half" idx="10"/>
          </p:nvPr>
        </p:nvSpPr>
        <p:spPr/>
        <p:txBody>
          <a:bodyPr/>
          <a:lstStyle/>
          <a:p>
            <a:fld id="{B1A831CA-D8C6-4418-A6A4-6D900486BDAB}" type="datetimeFigureOut">
              <a:rPr lang="de-DE" smtClean="0"/>
              <a:t>05.04.2022</a:t>
            </a:fld>
            <a:endParaRPr lang="de-DE"/>
          </a:p>
        </p:txBody>
      </p:sp>
      <p:sp>
        <p:nvSpPr>
          <p:cNvPr id="4" name="Espace réservé du pied de page 3"/>
          <p:cNvSpPr>
            <a:spLocks noGrp="1"/>
          </p:cNvSpPr>
          <p:nvPr>
            <p:ph type="ftr" sz="quarter" idx="11"/>
          </p:nvPr>
        </p:nvSpPr>
        <p:spPr/>
        <p:txBody>
          <a:bodyPr/>
          <a:lstStyle/>
          <a:p>
            <a:endParaRPr lang="de-DE"/>
          </a:p>
        </p:txBody>
      </p:sp>
      <p:sp>
        <p:nvSpPr>
          <p:cNvPr id="5" name="Espace réservé du numéro de diapositive 4"/>
          <p:cNvSpPr>
            <a:spLocks noGrp="1"/>
          </p:cNvSpPr>
          <p:nvPr>
            <p:ph type="sldNum" sz="quarter" idx="12"/>
          </p:nvPr>
        </p:nvSpPr>
        <p:spPr/>
        <p:txBody>
          <a:bodyPr/>
          <a:lstStyle/>
          <a:p>
            <a:fld id="{1CFB9B8A-2A86-457D-B5BE-00CC4D4DE5DB}" type="slidenum">
              <a:rPr lang="de-DE" smtClean="0"/>
              <a:t>‹N°›</a:t>
            </a:fld>
            <a:endParaRPr lang="de-DE"/>
          </a:p>
        </p:txBody>
      </p:sp>
    </p:spTree>
    <p:extLst>
      <p:ext uri="{BB962C8B-B14F-4D97-AF65-F5344CB8AC3E}">
        <p14:creationId xmlns:p14="http://schemas.microsoft.com/office/powerpoint/2010/main" val="2915809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1A831CA-D8C6-4418-A6A4-6D900486BDAB}" type="datetimeFigureOut">
              <a:rPr lang="de-DE" smtClean="0"/>
              <a:t>05.04.2022</a:t>
            </a:fld>
            <a:endParaRPr lang="de-DE"/>
          </a:p>
        </p:txBody>
      </p:sp>
      <p:sp>
        <p:nvSpPr>
          <p:cNvPr id="3" name="Espace réservé du pied de page 2"/>
          <p:cNvSpPr>
            <a:spLocks noGrp="1"/>
          </p:cNvSpPr>
          <p:nvPr>
            <p:ph type="ftr" sz="quarter" idx="11"/>
          </p:nvPr>
        </p:nvSpPr>
        <p:spPr/>
        <p:txBody>
          <a:bodyPr/>
          <a:lstStyle/>
          <a:p>
            <a:endParaRPr lang="de-DE"/>
          </a:p>
        </p:txBody>
      </p:sp>
      <p:sp>
        <p:nvSpPr>
          <p:cNvPr id="4" name="Espace réservé du numéro de diapositive 3"/>
          <p:cNvSpPr>
            <a:spLocks noGrp="1"/>
          </p:cNvSpPr>
          <p:nvPr>
            <p:ph type="sldNum" sz="quarter" idx="12"/>
          </p:nvPr>
        </p:nvSpPr>
        <p:spPr/>
        <p:txBody>
          <a:bodyPr/>
          <a:lstStyle/>
          <a:p>
            <a:fld id="{1CFB9B8A-2A86-457D-B5BE-00CC4D4DE5DB}" type="slidenum">
              <a:rPr lang="de-DE" smtClean="0"/>
              <a:t>‹N°›</a:t>
            </a:fld>
            <a:endParaRPr lang="de-DE"/>
          </a:p>
        </p:txBody>
      </p:sp>
    </p:spTree>
    <p:extLst>
      <p:ext uri="{BB962C8B-B14F-4D97-AF65-F5344CB8AC3E}">
        <p14:creationId xmlns:p14="http://schemas.microsoft.com/office/powerpoint/2010/main" val="345135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de-DE"/>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de-DE"/>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B1A831CA-D8C6-4418-A6A4-6D900486BDAB}" type="datetimeFigureOut">
              <a:rPr lang="de-DE" smtClean="0"/>
              <a:t>05.04.2022</a:t>
            </a:fld>
            <a:endParaRPr lang="de-DE"/>
          </a:p>
        </p:txBody>
      </p:sp>
      <p:sp>
        <p:nvSpPr>
          <p:cNvPr id="6" name="Espace réservé du pied de page 5"/>
          <p:cNvSpPr>
            <a:spLocks noGrp="1"/>
          </p:cNvSpPr>
          <p:nvPr>
            <p:ph type="ftr" sz="quarter" idx="11"/>
          </p:nvPr>
        </p:nvSpPr>
        <p:spPr/>
        <p:txBody>
          <a:bodyPr/>
          <a:lstStyle/>
          <a:p>
            <a:endParaRPr lang="de-DE"/>
          </a:p>
        </p:txBody>
      </p:sp>
      <p:sp>
        <p:nvSpPr>
          <p:cNvPr id="7" name="Espace réservé du numéro de diapositive 6"/>
          <p:cNvSpPr>
            <a:spLocks noGrp="1"/>
          </p:cNvSpPr>
          <p:nvPr>
            <p:ph type="sldNum" sz="quarter" idx="12"/>
          </p:nvPr>
        </p:nvSpPr>
        <p:spPr/>
        <p:txBody>
          <a:bodyPr/>
          <a:lstStyle/>
          <a:p>
            <a:fld id="{1CFB9B8A-2A86-457D-B5BE-00CC4D4DE5DB}" type="slidenum">
              <a:rPr lang="de-DE" smtClean="0"/>
              <a:t>‹N°›</a:t>
            </a:fld>
            <a:endParaRPr lang="de-DE"/>
          </a:p>
        </p:txBody>
      </p:sp>
    </p:spTree>
    <p:extLst>
      <p:ext uri="{BB962C8B-B14F-4D97-AF65-F5344CB8AC3E}">
        <p14:creationId xmlns:p14="http://schemas.microsoft.com/office/powerpoint/2010/main" val="475328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de-DE"/>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B1A831CA-D8C6-4418-A6A4-6D900486BDAB}" type="datetimeFigureOut">
              <a:rPr lang="de-DE" smtClean="0"/>
              <a:t>05.04.2022</a:t>
            </a:fld>
            <a:endParaRPr lang="de-DE"/>
          </a:p>
        </p:txBody>
      </p:sp>
      <p:sp>
        <p:nvSpPr>
          <p:cNvPr id="6" name="Espace réservé du pied de page 5"/>
          <p:cNvSpPr>
            <a:spLocks noGrp="1"/>
          </p:cNvSpPr>
          <p:nvPr>
            <p:ph type="ftr" sz="quarter" idx="11"/>
          </p:nvPr>
        </p:nvSpPr>
        <p:spPr/>
        <p:txBody>
          <a:bodyPr/>
          <a:lstStyle/>
          <a:p>
            <a:endParaRPr lang="de-DE"/>
          </a:p>
        </p:txBody>
      </p:sp>
      <p:sp>
        <p:nvSpPr>
          <p:cNvPr id="7" name="Espace réservé du numéro de diapositive 6"/>
          <p:cNvSpPr>
            <a:spLocks noGrp="1"/>
          </p:cNvSpPr>
          <p:nvPr>
            <p:ph type="sldNum" sz="quarter" idx="12"/>
          </p:nvPr>
        </p:nvSpPr>
        <p:spPr/>
        <p:txBody>
          <a:bodyPr/>
          <a:lstStyle/>
          <a:p>
            <a:fld id="{1CFB9B8A-2A86-457D-B5BE-00CC4D4DE5DB}" type="slidenum">
              <a:rPr lang="de-DE" smtClean="0"/>
              <a:t>‹N°›</a:t>
            </a:fld>
            <a:endParaRPr lang="de-DE"/>
          </a:p>
        </p:txBody>
      </p:sp>
    </p:spTree>
    <p:extLst>
      <p:ext uri="{BB962C8B-B14F-4D97-AF65-F5344CB8AC3E}">
        <p14:creationId xmlns:p14="http://schemas.microsoft.com/office/powerpoint/2010/main" val="3773729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de-DE"/>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de-DE"/>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A831CA-D8C6-4418-A6A4-6D900486BDAB}" type="datetimeFigureOut">
              <a:rPr lang="de-DE" smtClean="0"/>
              <a:t>05.04.2022</a:t>
            </a:fld>
            <a:endParaRPr lang="de-DE"/>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FB9B8A-2A86-457D-B5BE-00CC4D4DE5DB}" type="slidenum">
              <a:rPr lang="de-DE" smtClean="0"/>
              <a:t>‹N°›</a:t>
            </a:fld>
            <a:endParaRPr lang="de-DE"/>
          </a:p>
        </p:txBody>
      </p:sp>
    </p:spTree>
    <p:extLst>
      <p:ext uri="{BB962C8B-B14F-4D97-AF65-F5344CB8AC3E}">
        <p14:creationId xmlns:p14="http://schemas.microsoft.com/office/powerpoint/2010/main" val="236891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339633" y="113212"/>
            <a:ext cx="6785786" cy="754053"/>
          </a:xfrm>
          <a:prstGeom prst="rect">
            <a:avLst/>
          </a:prstGeom>
          <a:noFill/>
        </p:spPr>
        <p:txBody>
          <a:bodyPr wrap="square" rtlCol="0">
            <a:spAutoFit/>
          </a:bodyPr>
          <a:lstStyle/>
          <a:p>
            <a:r>
              <a:rPr lang="fr-FR" sz="2500" b="1" dirty="0" smtClean="0">
                <a:latin typeface="Bahnschrift SemiCondensed" panose="020B0502040204020203" pitchFamily="34" charset="0"/>
              </a:rPr>
              <a:t>SkateboardXXX3000</a:t>
            </a:r>
          </a:p>
          <a:p>
            <a:r>
              <a:rPr lang="fr-FR" dirty="0" smtClean="0">
                <a:solidFill>
                  <a:schemeClr val="bg2">
                    <a:lumMod val="50000"/>
                  </a:schemeClr>
                </a:solidFill>
                <a:latin typeface="Bahnschrift SemiCondensed" panose="020B0502040204020203" pitchFamily="34" charset="0"/>
              </a:rPr>
              <a:t>Fair</a:t>
            </a:r>
            <a:r>
              <a:rPr lang="fr-FR" dirty="0" smtClean="0">
                <a:solidFill>
                  <a:schemeClr val="bg2">
                    <a:lumMod val="50000"/>
                  </a:schemeClr>
                </a:solidFill>
                <a:latin typeface="Bahnschrift SemiCondensed" panose="020B0502040204020203" pitchFamily="34" charset="0"/>
              </a:rPr>
              <a:t>e de l’analyse de données de skate</a:t>
            </a:r>
            <a:endParaRPr lang="de-DE" dirty="0">
              <a:solidFill>
                <a:schemeClr val="bg2">
                  <a:lumMod val="50000"/>
                </a:schemeClr>
              </a:solidFill>
              <a:latin typeface="Bahnschrift SemiCondensed" panose="020B0502040204020203" pitchFamily="34" charset="0"/>
            </a:endParaRPr>
          </a:p>
        </p:txBody>
      </p:sp>
      <p:sp>
        <p:nvSpPr>
          <p:cNvPr id="7" name="ZoneTexte 6"/>
          <p:cNvSpPr txBox="1"/>
          <p:nvPr/>
        </p:nvSpPr>
        <p:spPr>
          <a:xfrm>
            <a:off x="339633" y="967958"/>
            <a:ext cx="2880000" cy="7048083"/>
          </a:xfrm>
          <a:prstGeom prst="rect">
            <a:avLst/>
          </a:prstGeom>
          <a:noFill/>
          <a:ln>
            <a:solidFill>
              <a:schemeClr val="accent1"/>
            </a:solidFill>
          </a:ln>
        </p:spPr>
        <p:txBody>
          <a:bodyPr wrap="square" rtlCol="0">
            <a:spAutoFit/>
          </a:bodyPr>
          <a:lstStyle/>
          <a:p>
            <a:r>
              <a:rPr lang="fr-FR" dirty="0" smtClean="0">
                <a:latin typeface="Bahnschrift SemiCondensed" panose="020B0502040204020203" pitchFamily="34" charset="0"/>
              </a:rPr>
              <a:t>Le projet</a:t>
            </a:r>
          </a:p>
          <a:p>
            <a:endParaRPr lang="fr-FR" sz="1100" dirty="0">
              <a:latin typeface="Bahnschrift" panose="020B0502040204020203" pitchFamily="34" charset="0"/>
            </a:endParaRPr>
          </a:p>
          <a:p>
            <a:pPr algn="just"/>
            <a:r>
              <a:rPr lang="fr-FR" sz="1100" dirty="0" smtClean="0">
                <a:latin typeface="Bahnschrift Light SemiCondensed" panose="020B0502040204020203" pitchFamily="34" charset="0"/>
              </a:rPr>
              <a:t>SkateboardXXX3000 est un capteur (</a:t>
            </a:r>
            <a:r>
              <a:rPr lang="fr-FR" sz="1100" b="1" dirty="0" err="1" smtClean="0">
                <a:latin typeface="Bahnschrift Light SemiCondensed" panose="020B0502040204020203" pitchFamily="34" charset="0"/>
              </a:rPr>
              <a:t>Movuino</a:t>
            </a:r>
            <a:r>
              <a:rPr lang="fr-FR" sz="1100" dirty="0" smtClean="0">
                <a:latin typeface="Bahnschrift Light SemiCondensed" panose="020B0502040204020203" pitchFamily="34" charset="0"/>
              </a:rPr>
              <a:t>) d’</a:t>
            </a:r>
            <a:r>
              <a:rPr lang="fr-FR" sz="1100" b="1" dirty="0" smtClean="0">
                <a:latin typeface="Bahnschrift Light SemiCondensed" panose="020B0502040204020203" pitchFamily="34" charset="0"/>
              </a:rPr>
              <a:t>accélération</a:t>
            </a:r>
            <a:r>
              <a:rPr lang="fr-FR" sz="1100" dirty="0" smtClean="0">
                <a:latin typeface="Bahnschrift Light SemiCondensed" panose="020B0502040204020203" pitchFamily="34" charset="0"/>
              </a:rPr>
              <a:t> et </a:t>
            </a:r>
            <a:r>
              <a:rPr lang="fr-FR" sz="1100" b="1" dirty="0" smtClean="0">
                <a:latin typeface="Bahnschrift Light SemiCondensed" panose="020B0502040204020203" pitchFamily="34" charset="0"/>
              </a:rPr>
              <a:t>gyroscopique</a:t>
            </a:r>
            <a:r>
              <a:rPr lang="fr-FR" sz="1100" dirty="0" smtClean="0">
                <a:latin typeface="Bahnschrift Light SemiCondensed" panose="020B0502040204020203" pitchFamily="34" charset="0"/>
              </a:rPr>
              <a:t> placé sous le skate permettant d’analyser les </a:t>
            </a:r>
            <a:r>
              <a:rPr lang="fr-FR" sz="1100" b="1" dirty="0" smtClean="0">
                <a:latin typeface="Bahnschrift Light SemiCondensed" panose="020B0502040204020203" pitchFamily="34" charset="0"/>
              </a:rPr>
              <a:t>mouvements simplexes </a:t>
            </a:r>
            <a:r>
              <a:rPr lang="fr-FR" sz="1100" dirty="0" smtClean="0">
                <a:latin typeface="Bahnschrift Light SemiCondensed" panose="020B0502040204020203" pitchFamily="34" charset="0"/>
              </a:rPr>
              <a:t>qu’un skateur peut faire. J’ai démarré ce projet l’année dernière durant ma césure, et je l’ai continué en tant que projet de fin d’étude cette année avec un camarade. Nous avons orienté notre travail sur la reconnaissance des figures. Nous sommes très fiers des premiers résultats que nous avons obtenus, mais il reste encore beaucoup à faire et à améliorer. </a:t>
            </a:r>
          </a:p>
          <a:p>
            <a:pPr algn="just"/>
            <a:endParaRPr lang="fr-FR" sz="1100" dirty="0" smtClean="0">
              <a:latin typeface="Bahnschrift Light SemiCondensed" panose="020B0502040204020203" pitchFamily="34" charset="0"/>
            </a:endParaRPr>
          </a:p>
          <a:p>
            <a:r>
              <a:rPr lang="fr-FR" dirty="0" smtClean="0">
                <a:latin typeface="Bahnschrift SemiCondensed" panose="020B0502040204020203" pitchFamily="34" charset="0"/>
              </a:rPr>
              <a:t>Les enjeux</a:t>
            </a:r>
          </a:p>
          <a:p>
            <a:endParaRPr lang="fr-FR" sz="1100" dirty="0">
              <a:latin typeface="Bahnschrift Condensed" panose="020B0502040204020203" pitchFamily="34" charset="0"/>
            </a:endParaRPr>
          </a:p>
          <a:p>
            <a:pPr algn="just"/>
            <a:r>
              <a:rPr lang="fr-FR" sz="1400" dirty="0">
                <a:solidFill>
                  <a:schemeClr val="bg2">
                    <a:lumMod val="50000"/>
                  </a:schemeClr>
                </a:solidFill>
                <a:latin typeface="Bahnschrift SemiCondensed" panose="020B0502040204020203" pitchFamily="34" charset="0"/>
              </a:rPr>
              <a:t>Sportifs</a:t>
            </a:r>
          </a:p>
          <a:p>
            <a:pPr algn="just"/>
            <a:r>
              <a:rPr lang="fr-FR" sz="1100" dirty="0">
                <a:latin typeface="Bahnschrift Light SemiCondensed" panose="020B0502040204020203" pitchFamily="34" charset="0"/>
              </a:rPr>
              <a:t>Prévention de la blessure, étude de la performance, apprentissage de la discipline</a:t>
            </a:r>
          </a:p>
          <a:p>
            <a:pPr algn="just"/>
            <a:endParaRPr lang="fr-FR" sz="1100" dirty="0">
              <a:solidFill>
                <a:schemeClr val="bg2">
                  <a:lumMod val="50000"/>
                </a:schemeClr>
              </a:solidFill>
              <a:latin typeface="Bahnschrift Condensed" panose="020B0502040204020203" pitchFamily="34" charset="0"/>
            </a:endParaRPr>
          </a:p>
          <a:p>
            <a:pPr algn="just"/>
            <a:r>
              <a:rPr lang="fr-FR" sz="1400" dirty="0">
                <a:solidFill>
                  <a:schemeClr val="bg2">
                    <a:lumMod val="50000"/>
                  </a:schemeClr>
                </a:solidFill>
                <a:latin typeface="Bahnschrift SemiCondensed" panose="020B0502040204020203" pitchFamily="34" charset="0"/>
              </a:rPr>
              <a:t>Pédagogiques</a:t>
            </a:r>
          </a:p>
          <a:p>
            <a:pPr algn="just"/>
            <a:r>
              <a:rPr lang="fr-FR" sz="1100" dirty="0">
                <a:latin typeface="Bahnschrift Light SemiCondensed" panose="020B0502040204020203" pitchFamily="34" charset="0"/>
              </a:rPr>
              <a:t>Etude et compréhension de la discipline avec une approche scientifique</a:t>
            </a:r>
          </a:p>
          <a:p>
            <a:pPr algn="just"/>
            <a:endParaRPr lang="fr-FR" sz="1100" dirty="0">
              <a:latin typeface="Bahnschrift Light SemiCondensed" panose="020B0502040204020203" pitchFamily="34" charset="0"/>
            </a:endParaRPr>
          </a:p>
          <a:p>
            <a:r>
              <a:rPr lang="fr-FR" dirty="0">
                <a:latin typeface="Bahnschrift SemiCondensed" panose="020B0502040204020203" pitchFamily="34" charset="0"/>
              </a:rPr>
              <a:t>Les motivations</a:t>
            </a:r>
          </a:p>
          <a:p>
            <a:endParaRPr lang="fr-FR" sz="1100" dirty="0">
              <a:latin typeface="Bahnschrift" panose="020B0502040204020203" pitchFamily="34" charset="0"/>
            </a:endParaRPr>
          </a:p>
          <a:p>
            <a:pPr algn="just"/>
            <a:r>
              <a:rPr lang="fr-FR" sz="1100" dirty="0">
                <a:latin typeface="Bahnschrift Light SemiCondensed" panose="020B0502040204020203" pitchFamily="34" charset="0"/>
              </a:rPr>
              <a:t>Quand j’ai parlé de ce projet a mes encadrants de stage, Joël et Adrien, je voyais en lui l’opportunité de challenger mes capacités de futur ingénieur sur un sujet qui me passionne depuis maintenant 2 ans et demi. Très intéressé par la programmation et l’analyse de données, avec l’aide de nombreuses personnes, nous avons monté brique par brique les premières étapes du projet. Ces étapes allant de la confection d’un </a:t>
            </a:r>
            <a:r>
              <a:rPr lang="fr-FR" sz="1100" b="1" dirty="0">
                <a:latin typeface="Bahnschrift Light SemiCondensed" panose="020B0502040204020203" pitchFamily="34" charset="0"/>
              </a:rPr>
              <a:t>boitier</a:t>
            </a:r>
            <a:r>
              <a:rPr lang="fr-FR" sz="1100" dirty="0">
                <a:latin typeface="Bahnschrift Light SemiCondensed" panose="020B0502040204020203" pitchFamily="34" charset="0"/>
              </a:rPr>
              <a:t> se fixant sur le skate à la </a:t>
            </a:r>
            <a:r>
              <a:rPr lang="fr-FR" sz="1100" b="1" dirty="0">
                <a:latin typeface="Bahnschrift Light SemiCondensed" panose="020B0502040204020203" pitchFamily="34" charset="0"/>
              </a:rPr>
              <a:t>reconnaissance de figure </a:t>
            </a:r>
            <a:r>
              <a:rPr lang="fr-FR" sz="1100" dirty="0">
                <a:latin typeface="Bahnschrift Light SemiCondensed" panose="020B0502040204020203" pitchFamily="34" charset="0"/>
              </a:rPr>
              <a:t>en passant par la </a:t>
            </a:r>
            <a:r>
              <a:rPr lang="fr-FR" sz="1100" b="1" dirty="0">
                <a:latin typeface="Bahnschrift Light SemiCondensed" panose="020B0502040204020203" pitchFamily="34" charset="0"/>
              </a:rPr>
              <a:t>visualisation 3D </a:t>
            </a:r>
            <a:r>
              <a:rPr lang="fr-FR" sz="1100" dirty="0">
                <a:latin typeface="Bahnschrift Light SemiCondensed" panose="020B0502040204020203" pitchFamily="34" charset="0"/>
              </a:rPr>
              <a:t>des figures</a:t>
            </a:r>
            <a:r>
              <a:rPr lang="fr-FR" sz="1100" dirty="0" smtClean="0">
                <a:latin typeface="Bahnschrift Light SemiCondensed" panose="020B0502040204020203" pitchFamily="34" charset="0"/>
              </a:rPr>
              <a:t>.</a:t>
            </a:r>
            <a:endParaRPr lang="de-DE" sz="1100" dirty="0">
              <a:latin typeface="Bahnschrift Light SemiCondensed" panose="020B0502040204020203" pitchFamily="34" charset="0"/>
            </a:endParaRPr>
          </a:p>
        </p:txBody>
      </p:sp>
      <p:sp>
        <p:nvSpPr>
          <p:cNvPr id="12" name="ZoneTexte 11"/>
          <p:cNvSpPr txBox="1"/>
          <p:nvPr/>
        </p:nvSpPr>
        <p:spPr>
          <a:xfrm>
            <a:off x="3208734" y="956125"/>
            <a:ext cx="2880000" cy="8448467"/>
          </a:xfrm>
          <a:prstGeom prst="rect">
            <a:avLst/>
          </a:prstGeom>
          <a:noFill/>
          <a:ln>
            <a:solidFill>
              <a:schemeClr val="accent1"/>
            </a:solidFill>
          </a:ln>
        </p:spPr>
        <p:txBody>
          <a:bodyPr wrap="square" rtlCol="0">
            <a:spAutoFit/>
          </a:bodyPr>
          <a:lstStyle/>
          <a:p>
            <a:r>
              <a:rPr lang="fr-FR" dirty="0" smtClean="0">
                <a:latin typeface="Bahnschrift SemiCondensed" panose="020B0502040204020203" pitchFamily="34" charset="0"/>
              </a:rPr>
              <a:t>Nos objectifs</a:t>
            </a:r>
            <a:endParaRPr lang="fr-FR" sz="1400" dirty="0" smtClean="0">
              <a:solidFill>
                <a:schemeClr val="tx1">
                  <a:lumMod val="50000"/>
                  <a:lumOff val="50000"/>
                </a:schemeClr>
              </a:solidFill>
              <a:latin typeface="Bahnschrift SemiCondensed" panose="020B0502040204020203" pitchFamily="34" charset="0"/>
            </a:endParaRPr>
          </a:p>
          <a:p>
            <a:endParaRPr lang="fr-FR" sz="1100" dirty="0">
              <a:solidFill>
                <a:schemeClr val="tx1">
                  <a:lumMod val="50000"/>
                  <a:lumOff val="50000"/>
                </a:schemeClr>
              </a:solidFill>
              <a:latin typeface="Bahnschrift Condensed" panose="020B0502040204020203" pitchFamily="34" charset="0"/>
            </a:endParaRPr>
          </a:p>
          <a:p>
            <a:pPr algn="just"/>
            <a:r>
              <a:rPr lang="fr-FR" sz="1400" dirty="0" smtClean="0">
                <a:solidFill>
                  <a:schemeClr val="bg2">
                    <a:lumMod val="50000"/>
                  </a:schemeClr>
                </a:solidFill>
                <a:latin typeface="Bahnschrift SemiCondensed" panose="020B0502040204020203" pitchFamily="34" charset="0"/>
              </a:rPr>
              <a:t>La reconnaissance de figure</a:t>
            </a:r>
          </a:p>
          <a:p>
            <a:pPr algn="just"/>
            <a:r>
              <a:rPr lang="fr-FR" sz="1100" dirty="0" smtClean="0">
                <a:latin typeface="Bahnschrift Light SemiCondensed" panose="020B0502040204020203" pitchFamily="34" charset="0"/>
              </a:rPr>
              <a:t>Détection de figure, classification…</a:t>
            </a:r>
          </a:p>
          <a:p>
            <a:pPr algn="just"/>
            <a:endParaRPr lang="fr-FR" sz="1100" dirty="0">
              <a:solidFill>
                <a:schemeClr val="bg2">
                  <a:lumMod val="50000"/>
                </a:schemeClr>
              </a:solidFill>
              <a:latin typeface="Bahnschrift Condensed" panose="020B0502040204020203" pitchFamily="34" charset="0"/>
            </a:endParaRPr>
          </a:p>
          <a:p>
            <a:pPr algn="just"/>
            <a:r>
              <a:rPr lang="fr-FR" sz="1400" dirty="0" smtClean="0">
                <a:solidFill>
                  <a:schemeClr val="bg2">
                    <a:lumMod val="50000"/>
                  </a:schemeClr>
                </a:solidFill>
                <a:latin typeface="Bahnschrift SemiCondensed" panose="020B0502040204020203" pitchFamily="34" charset="0"/>
              </a:rPr>
              <a:t>Extraire des données pertinentes pour la pratique du skate </a:t>
            </a:r>
          </a:p>
          <a:p>
            <a:pPr algn="just"/>
            <a:r>
              <a:rPr lang="fr-FR" sz="1100" dirty="0" smtClean="0">
                <a:latin typeface="Bahnschrift Light SemiCondensed" panose="020B0502040204020203" pitchFamily="34" charset="0"/>
              </a:rPr>
              <a:t>Hauteur, évaluation de la progression…</a:t>
            </a:r>
          </a:p>
          <a:p>
            <a:pPr algn="just"/>
            <a:endParaRPr lang="fr-FR" sz="1100" dirty="0">
              <a:solidFill>
                <a:schemeClr val="bg2">
                  <a:lumMod val="50000"/>
                </a:schemeClr>
              </a:solidFill>
              <a:latin typeface="Bahnschrift Light SemiCondensed" panose="020B0502040204020203" pitchFamily="34" charset="0"/>
            </a:endParaRPr>
          </a:p>
          <a:p>
            <a:r>
              <a:rPr lang="fr-FR" dirty="0">
                <a:latin typeface="Bahnschrift SemiCondensed" panose="020B0502040204020203" pitchFamily="34" charset="0"/>
              </a:rPr>
              <a:t>L’approche générale </a:t>
            </a:r>
          </a:p>
          <a:p>
            <a:r>
              <a:rPr lang="fr-FR" sz="1400" dirty="0">
                <a:solidFill>
                  <a:schemeClr val="tx1">
                    <a:lumMod val="50000"/>
                    <a:lumOff val="50000"/>
                  </a:schemeClr>
                </a:solidFill>
                <a:latin typeface="Bahnschrift SemiCondensed" panose="020B0502040204020203" pitchFamily="34" charset="0"/>
              </a:rPr>
              <a:t>Simple mais efficace</a:t>
            </a:r>
          </a:p>
          <a:p>
            <a:endParaRPr lang="fr-FR" sz="1400" dirty="0">
              <a:solidFill>
                <a:schemeClr val="tx1">
                  <a:lumMod val="50000"/>
                  <a:lumOff val="50000"/>
                </a:schemeClr>
              </a:solidFill>
              <a:latin typeface="Bahnschrift Condensed" panose="020B0502040204020203" pitchFamily="34" charset="0"/>
            </a:endParaRPr>
          </a:p>
          <a:p>
            <a:pPr algn="just"/>
            <a:r>
              <a:rPr lang="fr-FR" sz="1100" dirty="0">
                <a:latin typeface="Bahnschrift Light SemiCondensed" panose="020B0502040204020203" pitchFamily="34" charset="0"/>
              </a:rPr>
              <a:t>Dans l’état de l’art nous pouvons trouver beaucoup d’article scientifique ayant traités de problématiques similaires. Cependant nous avons remarqué que peu font le lien entre la discipline et leurs données. Les données sont pourtant très visuels et compréhensibles. C’est pourquoi nous avons abordé une démarche simple, voire naïve afin d’exploiter au maximum les données extraites</a:t>
            </a:r>
            <a:r>
              <a:rPr lang="fr-FR" sz="1100" dirty="0" smtClean="0">
                <a:latin typeface="Bahnschrift Light SemiCondensed" panose="020B0502040204020203" pitchFamily="34" charset="0"/>
              </a:rPr>
              <a:t>.</a:t>
            </a:r>
          </a:p>
          <a:p>
            <a:pPr algn="just"/>
            <a:endParaRPr lang="fr-FR" sz="1100" dirty="0">
              <a:latin typeface="Bahnschrift Light SemiCondensed" panose="020B0502040204020203" pitchFamily="34" charset="0"/>
            </a:endParaRPr>
          </a:p>
          <a:p>
            <a:pPr algn="just"/>
            <a:r>
              <a:rPr lang="fr-FR" dirty="0">
                <a:latin typeface="Bahnschrift SemiCondensed" panose="020B0502040204020203" pitchFamily="34" charset="0"/>
              </a:rPr>
              <a:t>La reconnaissance de figure</a:t>
            </a:r>
          </a:p>
          <a:p>
            <a:pPr algn="just"/>
            <a:endParaRPr lang="fr-FR" sz="1100" dirty="0">
              <a:solidFill>
                <a:schemeClr val="bg2">
                  <a:lumMod val="50000"/>
                </a:schemeClr>
              </a:solidFill>
              <a:latin typeface="Bahnschrift Condensed" panose="020B0502040204020203" pitchFamily="34" charset="0"/>
            </a:endParaRPr>
          </a:p>
          <a:p>
            <a:pPr algn="just"/>
            <a:r>
              <a:rPr lang="fr-FR" sz="1100" dirty="0">
                <a:latin typeface="Bahnschrift Light" panose="020B0502040204020203" pitchFamily="34" charset="0"/>
              </a:rPr>
              <a:t>Pour effectuer la reconnaissance de figure, nous avons dissocier la tache en deux : la détection d’événement, et la classification des événements détectés. Cela permet de dissocier la performance de détection et de classification. De plus, cela permet de réduire la quantité de donner à traiter par notre algorithme.</a:t>
            </a:r>
          </a:p>
          <a:p>
            <a:pPr algn="just"/>
            <a:endParaRPr lang="fr-FR" sz="1100" dirty="0">
              <a:latin typeface="Bahnschrift Light" panose="020B0502040204020203" pitchFamily="34" charset="0"/>
            </a:endParaRPr>
          </a:p>
          <a:p>
            <a:pPr algn="just"/>
            <a:r>
              <a:rPr lang="fr-FR" sz="1400" dirty="0">
                <a:solidFill>
                  <a:schemeClr val="tx1">
                    <a:lumMod val="50000"/>
                    <a:lumOff val="50000"/>
                  </a:schemeClr>
                </a:solidFill>
                <a:latin typeface="Bahnschrift SemiCondensed" panose="020B0502040204020203" pitchFamily="34" charset="0"/>
              </a:rPr>
              <a:t>Les figures évaluées </a:t>
            </a:r>
          </a:p>
          <a:p>
            <a:pPr algn="just"/>
            <a:endParaRPr lang="fr-FR" sz="1100" dirty="0">
              <a:latin typeface="Bahnschrift Light" panose="020B0502040204020203" pitchFamily="34" charset="0"/>
            </a:endParaRPr>
          </a:p>
          <a:p>
            <a:pPr marL="171450" indent="-171450" algn="just">
              <a:buFont typeface="Arial" panose="020B0604020202020204" pitchFamily="34" charset="0"/>
              <a:buChar char="•"/>
            </a:pPr>
            <a:r>
              <a:rPr lang="fr-FR" sz="1100" dirty="0" err="1">
                <a:latin typeface="Bahnschrift Light" panose="020B0502040204020203" pitchFamily="34" charset="0"/>
              </a:rPr>
              <a:t>Ollie</a:t>
            </a:r>
            <a:endParaRPr lang="fr-FR" sz="1100" dirty="0">
              <a:latin typeface="Bahnschrift Light" panose="020B0502040204020203" pitchFamily="34" charset="0"/>
            </a:endParaRPr>
          </a:p>
          <a:p>
            <a:pPr marL="171450" indent="-171450" algn="just">
              <a:buFont typeface="Arial" panose="020B0604020202020204" pitchFamily="34" charset="0"/>
              <a:buChar char="•"/>
            </a:pPr>
            <a:r>
              <a:rPr lang="fr-FR" sz="1100" dirty="0" err="1">
                <a:latin typeface="Bahnschrift Light" panose="020B0502040204020203" pitchFamily="34" charset="0"/>
              </a:rPr>
              <a:t>Kickflip</a:t>
            </a:r>
            <a:endParaRPr lang="fr-FR" sz="1100" dirty="0">
              <a:latin typeface="Bahnschrift Light" panose="020B0502040204020203" pitchFamily="34" charset="0"/>
            </a:endParaRPr>
          </a:p>
          <a:p>
            <a:pPr marL="171450" indent="-171450" algn="just">
              <a:buFont typeface="Arial" panose="020B0604020202020204" pitchFamily="34" charset="0"/>
              <a:buChar char="•"/>
            </a:pPr>
            <a:r>
              <a:rPr lang="fr-FR" sz="1100" dirty="0" err="1">
                <a:latin typeface="Bahnschrift Light" panose="020B0502040204020203" pitchFamily="34" charset="0"/>
              </a:rPr>
              <a:t>Heelflip</a:t>
            </a:r>
            <a:endParaRPr lang="fr-FR" sz="1100" dirty="0">
              <a:solidFill>
                <a:schemeClr val="tx1">
                  <a:lumMod val="50000"/>
                  <a:lumOff val="50000"/>
                </a:schemeClr>
              </a:solidFill>
              <a:latin typeface="Bahnschrift Light" panose="020B0502040204020203" pitchFamily="34" charset="0"/>
            </a:endParaRPr>
          </a:p>
          <a:p>
            <a:pPr algn="just"/>
            <a:endParaRPr lang="fr-FR" sz="1100" dirty="0">
              <a:solidFill>
                <a:schemeClr val="bg2">
                  <a:lumMod val="50000"/>
                </a:schemeClr>
              </a:solidFill>
              <a:latin typeface="Bahnschrift Light" panose="020B0502040204020203" pitchFamily="34" charset="0"/>
            </a:endParaRPr>
          </a:p>
          <a:p>
            <a:pPr algn="just"/>
            <a:r>
              <a:rPr lang="fr-FR" sz="1400" dirty="0">
                <a:solidFill>
                  <a:schemeClr val="tx1">
                    <a:lumMod val="50000"/>
                    <a:lumOff val="50000"/>
                  </a:schemeClr>
                </a:solidFill>
                <a:latin typeface="Bahnschrift SemiCondensed" panose="020B0502040204020203" pitchFamily="34" charset="0"/>
              </a:rPr>
              <a:t>La détection d’évènement</a:t>
            </a:r>
          </a:p>
          <a:p>
            <a:pPr algn="just"/>
            <a:endParaRPr lang="fr-FR" sz="1400" dirty="0">
              <a:solidFill>
                <a:schemeClr val="tx1">
                  <a:lumMod val="50000"/>
                  <a:lumOff val="50000"/>
                </a:schemeClr>
              </a:solidFill>
              <a:latin typeface="Bahnschrift Condensed" panose="020B0502040204020203" pitchFamily="34" charset="0"/>
            </a:endParaRPr>
          </a:p>
          <a:p>
            <a:pPr algn="just"/>
            <a:r>
              <a:rPr lang="fr-FR" sz="1100" dirty="0">
                <a:latin typeface="Bahnschrift Light" panose="020B0502040204020203" pitchFamily="34" charset="0"/>
              </a:rPr>
              <a:t>Pour effectuer cette tache, nous avons utilisé l’énergie présente dans les données </a:t>
            </a:r>
          </a:p>
          <a:p>
            <a:pPr algn="just"/>
            <a:endParaRPr lang="fr-FR" sz="1100" dirty="0">
              <a:latin typeface="Bahnschrift Light SemiCondensed" panose="020B0502040204020203" pitchFamily="34" charset="0"/>
            </a:endParaRPr>
          </a:p>
          <a:p>
            <a:pPr algn="just"/>
            <a:endParaRPr lang="fr-FR" sz="1400" dirty="0" smtClean="0">
              <a:solidFill>
                <a:schemeClr val="bg2">
                  <a:lumMod val="50000"/>
                </a:schemeClr>
              </a:solidFill>
              <a:latin typeface="Bahnschrift Light SemiCondensed" panose="020B0502040204020203" pitchFamily="34" charset="0"/>
            </a:endParaRPr>
          </a:p>
        </p:txBody>
      </p:sp>
      <p:sp>
        <p:nvSpPr>
          <p:cNvPr id="13" name="ZoneTexte 12"/>
          <p:cNvSpPr txBox="1"/>
          <p:nvPr/>
        </p:nvSpPr>
        <p:spPr>
          <a:xfrm>
            <a:off x="8976000" y="966202"/>
            <a:ext cx="2880000" cy="5047536"/>
          </a:xfrm>
          <a:prstGeom prst="rect">
            <a:avLst/>
          </a:prstGeom>
          <a:noFill/>
          <a:ln>
            <a:solidFill>
              <a:schemeClr val="accent1"/>
            </a:solidFill>
          </a:ln>
        </p:spPr>
        <p:txBody>
          <a:bodyPr wrap="square" rtlCol="0">
            <a:spAutoFit/>
          </a:bodyPr>
          <a:lstStyle/>
          <a:p>
            <a:pPr algn="just"/>
            <a:r>
              <a:rPr lang="fr-FR" sz="1100" dirty="0" smtClean="0">
                <a:latin typeface="Bahnschrift Light" panose="020B0502040204020203" pitchFamily="34" charset="0"/>
              </a:rPr>
              <a:t>d’accélérations et gyroscopiques. En effet, ces pics sont présents quand le skateur effectue une figure car il apporte de l’énergie au skate (rotation) et les impacts qui s’ensuivent (accélération). Cependant, le skateur peut aussi apporter de l’énergie au skate sans pour autant effectuer une figure (virage, pick-up…</a:t>
            </a:r>
            <a:r>
              <a:rPr lang="fr-FR" sz="1100" dirty="0" err="1" smtClean="0">
                <a:latin typeface="Bahnschrift Light" panose="020B0502040204020203" pitchFamily="34" charset="0"/>
              </a:rPr>
              <a:t>etc</a:t>
            </a:r>
            <a:r>
              <a:rPr lang="fr-FR" sz="1100" dirty="0" smtClean="0">
                <a:latin typeface="Bahnschrift Light" panose="020B0502040204020203" pitchFamily="34" charset="0"/>
              </a:rPr>
              <a:t>).</a:t>
            </a:r>
          </a:p>
          <a:p>
            <a:pPr algn="just"/>
            <a:endParaRPr lang="fr-FR" sz="1100" dirty="0">
              <a:latin typeface="Bahnschrift Light" panose="020B0502040204020203" pitchFamily="34" charset="0"/>
            </a:endParaRPr>
          </a:p>
          <a:p>
            <a:pPr algn="just"/>
            <a:r>
              <a:rPr lang="fr-FR" sz="1400" dirty="0" smtClean="0">
                <a:solidFill>
                  <a:schemeClr val="tx1">
                    <a:lumMod val="50000"/>
                    <a:lumOff val="50000"/>
                  </a:schemeClr>
                </a:solidFill>
                <a:latin typeface="Bahnschrift SemiCondensed" panose="020B0502040204020203" pitchFamily="34" charset="0"/>
              </a:rPr>
              <a:t>Tri des événements et classifications</a:t>
            </a:r>
          </a:p>
          <a:p>
            <a:pPr algn="just"/>
            <a:r>
              <a:rPr lang="fr-FR" sz="1100" dirty="0" smtClean="0">
                <a:solidFill>
                  <a:schemeClr val="tx2">
                    <a:lumMod val="75000"/>
                  </a:schemeClr>
                </a:solidFill>
                <a:latin typeface="Bahnschrift SemiCondensed" panose="020B0502040204020203" pitchFamily="34" charset="0"/>
              </a:rPr>
              <a:t>D’une pierre 2 coups</a:t>
            </a:r>
            <a:endParaRPr lang="fr-FR" sz="1100" dirty="0">
              <a:solidFill>
                <a:schemeClr val="tx2">
                  <a:lumMod val="75000"/>
                </a:schemeClr>
              </a:solidFill>
              <a:latin typeface="Bahnschrift SemiCondensed" panose="020B0502040204020203" pitchFamily="34" charset="0"/>
            </a:endParaRPr>
          </a:p>
          <a:p>
            <a:pPr algn="just"/>
            <a:endParaRPr lang="fr-FR" sz="1100" dirty="0" smtClean="0">
              <a:latin typeface="Bahnschrift Light" panose="020B0502040204020203" pitchFamily="34" charset="0"/>
            </a:endParaRPr>
          </a:p>
          <a:p>
            <a:pPr algn="just"/>
            <a:r>
              <a:rPr lang="fr-FR" sz="1100" dirty="0" smtClean="0">
                <a:latin typeface="Bahnschrift Light" panose="020B0502040204020203" pitchFamily="34" charset="0"/>
              </a:rPr>
              <a:t>Au moment de la détection d’événement un petit problème s’est posé car beaucoup d’événements détectés n’étaient pas des figures. Cependant notre méthode de classification permettait de passer outre. En effet, afin de savoir quelle figure correspondait à l’événement détecté, nous avons comparé ce dernier à des figures de références. La figure correspondant à l’événement était celle qui « ressemblait le plus à l’événement ». Dans notre cas, nous avons choisi la figure de référence qui minimisait la distance euclidienne avec l’événement. La figure était attribuée si la distance était en dessous d’un certain seuil, sinon elle était considérée comme un mouvement de transition.</a:t>
            </a:r>
            <a:endParaRPr lang="fr-FR" sz="1100" dirty="0" smtClean="0">
              <a:latin typeface="Bahnschrift Light" panose="020B0502040204020203" pitchFamily="34" charset="0"/>
            </a:endParaRPr>
          </a:p>
        </p:txBody>
      </p:sp>
      <p:sp>
        <p:nvSpPr>
          <p:cNvPr id="3" name="ZoneTexte 2"/>
          <p:cNvSpPr txBox="1"/>
          <p:nvPr/>
        </p:nvSpPr>
        <p:spPr>
          <a:xfrm>
            <a:off x="7453817" y="2311676"/>
            <a:ext cx="1378904" cy="600164"/>
          </a:xfrm>
          <a:prstGeom prst="rect">
            <a:avLst/>
          </a:prstGeom>
          <a:noFill/>
        </p:spPr>
        <p:txBody>
          <a:bodyPr wrap="none" rtlCol="0">
            <a:spAutoFit/>
          </a:bodyPr>
          <a:lstStyle/>
          <a:p>
            <a:pPr marL="171450" indent="-171450" algn="just">
              <a:buFont typeface="Arial" panose="020B0604020202020204" pitchFamily="34" charset="0"/>
              <a:buChar char="•"/>
            </a:pPr>
            <a:r>
              <a:rPr lang="fr-FR" sz="1100" dirty="0" err="1">
                <a:latin typeface="Bahnschrift Light" panose="020B0502040204020203" pitchFamily="34" charset="0"/>
              </a:rPr>
              <a:t>Frontside</a:t>
            </a:r>
            <a:r>
              <a:rPr lang="fr-FR" sz="1100" dirty="0">
                <a:latin typeface="Bahnschrift Light" panose="020B0502040204020203" pitchFamily="34" charset="0"/>
              </a:rPr>
              <a:t> </a:t>
            </a:r>
            <a:r>
              <a:rPr lang="fr-FR" sz="1100" dirty="0" err="1">
                <a:latin typeface="Bahnschrift Light" panose="020B0502040204020203" pitchFamily="34" charset="0"/>
              </a:rPr>
              <a:t>shovit</a:t>
            </a:r>
            <a:endParaRPr lang="fr-FR" sz="1100" dirty="0">
              <a:latin typeface="Bahnschrift Light" panose="020B0502040204020203" pitchFamily="34" charset="0"/>
            </a:endParaRPr>
          </a:p>
          <a:p>
            <a:pPr marL="171450" indent="-171450" algn="just">
              <a:buFont typeface="Arial" panose="020B0604020202020204" pitchFamily="34" charset="0"/>
              <a:buChar char="•"/>
            </a:pPr>
            <a:r>
              <a:rPr lang="fr-FR" sz="1100" dirty="0">
                <a:latin typeface="Bahnschrift Light" panose="020B0502040204020203" pitchFamily="34" charset="0"/>
              </a:rPr>
              <a:t>Pop </a:t>
            </a:r>
            <a:r>
              <a:rPr lang="fr-FR" sz="1100" dirty="0" err="1">
                <a:latin typeface="Bahnschrift Light" panose="020B0502040204020203" pitchFamily="34" charset="0"/>
              </a:rPr>
              <a:t>shovit</a:t>
            </a:r>
            <a:endParaRPr lang="fr-FR" sz="1100" dirty="0">
              <a:latin typeface="Bahnschrift Light" panose="020B0502040204020203" pitchFamily="34" charset="0"/>
            </a:endParaRPr>
          </a:p>
          <a:p>
            <a:pPr marL="171450" indent="-171450" algn="just">
              <a:buFont typeface="Arial" panose="020B0604020202020204" pitchFamily="34" charset="0"/>
              <a:buChar char="•"/>
            </a:pPr>
            <a:r>
              <a:rPr lang="fr-FR" sz="1100" dirty="0">
                <a:latin typeface="Bahnschrift Light" panose="020B0502040204020203" pitchFamily="34" charset="0"/>
              </a:rPr>
              <a:t>360 </a:t>
            </a:r>
            <a:r>
              <a:rPr lang="fr-FR" sz="1100" dirty="0" smtClean="0">
                <a:latin typeface="Bahnschrift Light" panose="020B0502040204020203" pitchFamily="34" charset="0"/>
              </a:rPr>
              <a:t>flip</a:t>
            </a:r>
            <a:endParaRPr lang="fr-FR" sz="1100" dirty="0">
              <a:latin typeface="Bahnschrift Light" panose="020B0502040204020203" pitchFamily="34" charset="0"/>
            </a:endParaRPr>
          </a:p>
        </p:txBody>
      </p:sp>
      <p:pic>
        <p:nvPicPr>
          <p:cNvPr id="16" name="Imag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65957" y="-13793"/>
            <a:ext cx="969918" cy="969918"/>
          </a:xfrm>
          <a:prstGeom prst="rect">
            <a:avLst/>
          </a:prstGeom>
        </p:spPr>
      </p:pic>
      <p:pic>
        <p:nvPicPr>
          <p:cNvPr id="17" name="Imag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35875" y="0"/>
            <a:ext cx="956125" cy="956125"/>
          </a:xfrm>
          <a:prstGeom prst="rect">
            <a:avLst/>
          </a:prstGeom>
        </p:spPr>
      </p:pic>
      <p:sp>
        <p:nvSpPr>
          <p:cNvPr id="21" name="ZoneTexte 20"/>
          <p:cNvSpPr txBox="1"/>
          <p:nvPr/>
        </p:nvSpPr>
        <p:spPr>
          <a:xfrm>
            <a:off x="4500708" y="7415877"/>
            <a:ext cx="1378904" cy="600164"/>
          </a:xfrm>
          <a:prstGeom prst="rect">
            <a:avLst/>
          </a:prstGeom>
          <a:noFill/>
        </p:spPr>
        <p:txBody>
          <a:bodyPr wrap="none" rtlCol="0">
            <a:spAutoFit/>
          </a:bodyPr>
          <a:lstStyle/>
          <a:p>
            <a:pPr marL="171450" indent="-171450" algn="just">
              <a:buFont typeface="Arial" panose="020B0604020202020204" pitchFamily="34" charset="0"/>
              <a:buChar char="•"/>
            </a:pPr>
            <a:r>
              <a:rPr lang="fr-FR" sz="1100" dirty="0" err="1">
                <a:latin typeface="Bahnschrift Light" panose="020B0502040204020203" pitchFamily="34" charset="0"/>
              </a:rPr>
              <a:t>Frontside</a:t>
            </a:r>
            <a:r>
              <a:rPr lang="fr-FR" sz="1100" dirty="0">
                <a:latin typeface="Bahnschrift Light" panose="020B0502040204020203" pitchFamily="34" charset="0"/>
              </a:rPr>
              <a:t> </a:t>
            </a:r>
            <a:r>
              <a:rPr lang="fr-FR" sz="1100" dirty="0" err="1">
                <a:latin typeface="Bahnschrift Light" panose="020B0502040204020203" pitchFamily="34" charset="0"/>
              </a:rPr>
              <a:t>shovit</a:t>
            </a:r>
            <a:endParaRPr lang="fr-FR" sz="1100" dirty="0">
              <a:latin typeface="Bahnschrift Light" panose="020B0502040204020203" pitchFamily="34" charset="0"/>
            </a:endParaRPr>
          </a:p>
          <a:p>
            <a:pPr marL="171450" indent="-171450" algn="just">
              <a:buFont typeface="Arial" panose="020B0604020202020204" pitchFamily="34" charset="0"/>
              <a:buChar char="•"/>
            </a:pPr>
            <a:r>
              <a:rPr lang="fr-FR" sz="1100" dirty="0">
                <a:latin typeface="Bahnschrift Light" panose="020B0502040204020203" pitchFamily="34" charset="0"/>
              </a:rPr>
              <a:t>Pop </a:t>
            </a:r>
            <a:r>
              <a:rPr lang="fr-FR" sz="1100" dirty="0" err="1">
                <a:latin typeface="Bahnschrift Light" panose="020B0502040204020203" pitchFamily="34" charset="0"/>
              </a:rPr>
              <a:t>shovit</a:t>
            </a:r>
            <a:endParaRPr lang="fr-FR" sz="1100" dirty="0">
              <a:latin typeface="Bahnschrift Light" panose="020B0502040204020203" pitchFamily="34" charset="0"/>
            </a:endParaRPr>
          </a:p>
          <a:p>
            <a:pPr marL="171450" indent="-171450" algn="just">
              <a:buFont typeface="Arial" panose="020B0604020202020204" pitchFamily="34" charset="0"/>
              <a:buChar char="•"/>
            </a:pPr>
            <a:r>
              <a:rPr lang="fr-FR" sz="1100" dirty="0">
                <a:latin typeface="Bahnschrift Light" panose="020B0502040204020203" pitchFamily="34" charset="0"/>
              </a:rPr>
              <a:t>360 </a:t>
            </a:r>
            <a:r>
              <a:rPr lang="fr-FR" sz="1100" dirty="0" smtClean="0">
                <a:latin typeface="Bahnschrift Light" panose="020B0502040204020203" pitchFamily="34" charset="0"/>
              </a:rPr>
              <a:t>flip</a:t>
            </a:r>
            <a:endParaRPr lang="fr-FR" sz="1100" dirty="0">
              <a:latin typeface="Bahnschrift Light" panose="020B0502040204020203" pitchFamily="34" charset="0"/>
            </a:endParaRPr>
          </a:p>
        </p:txBody>
      </p:sp>
    </p:spTree>
    <p:extLst>
      <p:ext uri="{BB962C8B-B14F-4D97-AF65-F5344CB8AC3E}">
        <p14:creationId xmlns:p14="http://schemas.microsoft.com/office/powerpoint/2010/main" val="3536096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rot="16200000">
            <a:off x="-2820663" y="3002073"/>
            <a:ext cx="6785786" cy="754053"/>
          </a:xfrm>
          <a:prstGeom prst="rect">
            <a:avLst/>
          </a:prstGeom>
          <a:noFill/>
        </p:spPr>
        <p:txBody>
          <a:bodyPr wrap="square" rtlCol="0">
            <a:spAutoFit/>
          </a:bodyPr>
          <a:lstStyle/>
          <a:p>
            <a:r>
              <a:rPr lang="fr-FR" sz="2500" b="1" dirty="0" smtClean="0">
                <a:latin typeface="Bahnschrift SemiCondensed" panose="020B0502040204020203" pitchFamily="34" charset="0"/>
              </a:rPr>
              <a:t>SkateboardXXX3000</a:t>
            </a:r>
          </a:p>
          <a:p>
            <a:r>
              <a:rPr lang="fr-FR" dirty="0" smtClean="0">
                <a:solidFill>
                  <a:schemeClr val="bg2">
                    <a:lumMod val="50000"/>
                  </a:schemeClr>
                </a:solidFill>
                <a:latin typeface="Bahnschrift SemiCondensed" panose="020B0502040204020203" pitchFamily="34" charset="0"/>
              </a:rPr>
              <a:t>Fair</a:t>
            </a:r>
            <a:r>
              <a:rPr lang="fr-FR" dirty="0" smtClean="0">
                <a:solidFill>
                  <a:schemeClr val="bg2">
                    <a:lumMod val="50000"/>
                  </a:schemeClr>
                </a:solidFill>
                <a:latin typeface="Bahnschrift SemiCondensed" panose="020B0502040204020203" pitchFamily="34" charset="0"/>
              </a:rPr>
              <a:t>e de l’analyse de données de skate</a:t>
            </a:r>
            <a:endParaRPr lang="de-DE" dirty="0">
              <a:solidFill>
                <a:schemeClr val="bg2">
                  <a:lumMod val="50000"/>
                </a:schemeClr>
              </a:solidFill>
              <a:latin typeface="Bahnschrift SemiCondensed" panose="020B0502040204020203" pitchFamily="34" charset="0"/>
            </a:endParaRPr>
          </a:p>
        </p:txBody>
      </p:sp>
      <p:sp>
        <p:nvSpPr>
          <p:cNvPr id="7" name="ZoneTexte 6"/>
          <p:cNvSpPr txBox="1"/>
          <p:nvPr/>
        </p:nvSpPr>
        <p:spPr>
          <a:xfrm rot="16200000">
            <a:off x="7536000" y="2451836"/>
            <a:ext cx="2880000" cy="7048083"/>
          </a:xfrm>
          <a:prstGeom prst="rect">
            <a:avLst/>
          </a:prstGeom>
          <a:noFill/>
          <a:ln>
            <a:solidFill>
              <a:schemeClr val="accent1"/>
            </a:solidFill>
          </a:ln>
        </p:spPr>
        <p:txBody>
          <a:bodyPr wrap="square" rtlCol="0">
            <a:spAutoFit/>
          </a:bodyPr>
          <a:lstStyle/>
          <a:p>
            <a:r>
              <a:rPr lang="fr-FR" dirty="0" smtClean="0">
                <a:latin typeface="Bahnschrift SemiCondensed" panose="020B0502040204020203" pitchFamily="34" charset="0"/>
              </a:rPr>
              <a:t>Le projet</a:t>
            </a:r>
          </a:p>
          <a:p>
            <a:endParaRPr lang="fr-FR" sz="1100" dirty="0">
              <a:latin typeface="Bahnschrift" panose="020B0502040204020203" pitchFamily="34" charset="0"/>
            </a:endParaRPr>
          </a:p>
          <a:p>
            <a:pPr algn="just"/>
            <a:r>
              <a:rPr lang="fr-FR" sz="1100" dirty="0" smtClean="0">
                <a:latin typeface="Bahnschrift Light SemiCondensed" panose="020B0502040204020203" pitchFamily="34" charset="0"/>
              </a:rPr>
              <a:t>SkateboardXXX3000 est un capteur (</a:t>
            </a:r>
            <a:r>
              <a:rPr lang="fr-FR" sz="1100" b="1" dirty="0" err="1" smtClean="0">
                <a:latin typeface="Bahnschrift Light SemiCondensed" panose="020B0502040204020203" pitchFamily="34" charset="0"/>
              </a:rPr>
              <a:t>Movuino</a:t>
            </a:r>
            <a:r>
              <a:rPr lang="fr-FR" sz="1100" dirty="0" smtClean="0">
                <a:latin typeface="Bahnschrift Light SemiCondensed" panose="020B0502040204020203" pitchFamily="34" charset="0"/>
              </a:rPr>
              <a:t>) d’</a:t>
            </a:r>
            <a:r>
              <a:rPr lang="fr-FR" sz="1100" b="1" dirty="0" smtClean="0">
                <a:latin typeface="Bahnschrift Light SemiCondensed" panose="020B0502040204020203" pitchFamily="34" charset="0"/>
              </a:rPr>
              <a:t>accélération</a:t>
            </a:r>
            <a:r>
              <a:rPr lang="fr-FR" sz="1100" dirty="0" smtClean="0">
                <a:latin typeface="Bahnschrift Light SemiCondensed" panose="020B0502040204020203" pitchFamily="34" charset="0"/>
              </a:rPr>
              <a:t> et </a:t>
            </a:r>
            <a:r>
              <a:rPr lang="fr-FR" sz="1100" b="1" dirty="0" smtClean="0">
                <a:latin typeface="Bahnschrift Light SemiCondensed" panose="020B0502040204020203" pitchFamily="34" charset="0"/>
              </a:rPr>
              <a:t>gyroscopique</a:t>
            </a:r>
            <a:r>
              <a:rPr lang="fr-FR" sz="1100" dirty="0" smtClean="0">
                <a:latin typeface="Bahnschrift Light SemiCondensed" panose="020B0502040204020203" pitchFamily="34" charset="0"/>
              </a:rPr>
              <a:t> placé sous le skate permettant d’analyser les </a:t>
            </a:r>
            <a:r>
              <a:rPr lang="fr-FR" sz="1100" b="1" dirty="0" smtClean="0">
                <a:latin typeface="Bahnschrift Light SemiCondensed" panose="020B0502040204020203" pitchFamily="34" charset="0"/>
              </a:rPr>
              <a:t>mouvements simplexes </a:t>
            </a:r>
            <a:r>
              <a:rPr lang="fr-FR" sz="1100" dirty="0" smtClean="0">
                <a:latin typeface="Bahnschrift Light SemiCondensed" panose="020B0502040204020203" pitchFamily="34" charset="0"/>
              </a:rPr>
              <a:t>qu’un skateur peut faire. J’ai démarré ce projet l’année dernière durant ma césure, et je l’ai continué en tant que projet de fin d’étude cette année avec un camarade. Nous avons orienté notre travail sur la reconnaissance des figures. Nous sommes très fiers des premiers résultats que nous avons obtenus, mais il reste encore beaucoup à faire et à améliorer. </a:t>
            </a:r>
          </a:p>
          <a:p>
            <a:pPr algn="just"/>
            <a:endParaRPr lang="fr-FR" sz="1100" dirty="0" smtClean="0">
              <a:latin typeface="Bahnschrift Light SemiCondensed" panose="020B0502040204020203" pitchFamily="34" charset="0"/>
            </a:endParaRPr>
          </a:p>
          <a:p>
            <a:r>
              <a:rPr lang="fr-FR" dirty="0" smtClean="0">
                <a:latin typeface="Bahnschrift SemiCondensed" panose="020B0502040204020203" pitchFamily="34" charset="0"/>
              </a:rPr>
              <a:t>Les enjeux</a:t>
            </a:r>
          </a:p>
          <a:p>
            <a:endParaRPr lang="fr-FR" sz="1100" dirty="0">
              <a:latin typeface="Bahnschrift Condensed" panose="020B0502040204020203" pitchFamily="34" charset="0"/>
            </a:endParaRPr>
          </a:p>
          <a:p>
            <a:pPr algn="just"/>
            <a:r>
              <a:rPr lang="fr-FR" sz="1400" dirty="0">
                <a:solidFill>
                  <a:schemeClr val="bg2">
                    <a:lumMod val="50000"/>
                  </a:schemeClr>
                </a:solidFill>
                <a:latin typeface="Bahnschrift SemiCondensed" panose="020B0502040204020203" pitchFamily="34" charset="0"/>
              </a:rPr>
              <a:t>Sportifs</a:t>
            </a:r>
          </a:p>
          <a:p>
            <a:pPr algn="just"/>
            <a:r>
              <a:rPr lang="fr-FR" sz="1100" dirty="0">
                <a:latin typeface="Bahnschrift Light SemiCondensed" panose="020B0502040204020203" pitchFamily="34" charset="0"/>
              </a:rPr>
              <a:t>Prévention de la blessure, étude de la performance, apprentissage de la discipline</a:t>
            </a:r>
          </a:p>
          <a:p>
            <a:pPr algn="just"/>
            <a:endParaRPr lang="fr-FR" sz="1100" dirty="0">
              <a:solidFill>
                <a:schemeClr val="bg2">
                  <a:lumMod val="50000"/>
                </a:schemeClr>
              </a:solidFill>
              <a:latin typeface="Bahnschrift Condensed" panose="020B0502040204020203" pitchFamily="34" charset="0"/>
            </a:endParaRPr>
          </a:p>
          <a:p>
            <a:pPr algn="just"/>
            <a:r>
              <a:rPr lang="fr-FR" sz="1400" dirty="0">
                <a:solidFill>
                  <a:schemeClr val="bg2">
                    <a:lumMod val="50000"/>
                  </a:schemeClr>
                </a:solidFill>
                <a:latin typeface="Bahnschrift SemiCondensed" panose="020B0502040204020203" pitchFamily="34" charset="0"/>
              </a:rPr>
              <a:t>Pédagogiques</a:t>
            </a:r>
          </a:p>
          <a:p>
            <a:pPr algn="just"/>
            <a:r>
              <a:rPr lang="fr-FR" sz="1100" dirty="0">
                <a:latin typeface="Bahnschrift Light SemiCondensed" panose="020B0502040204020203" pitchFamily="34" charset="0"/>
              </a:rPr>
              <a:t>Etude et compréhension de la discipline avec une approche scientifique</a:t>
            </a:r>
          </a:p>
          <a:p>
            <a:pPr algn="just"/>
            <a:endParaRPr lang="fr-FR" sz="1100" dirty="0">
              <a:latin typeface="Bahnschrift Light SemiCondensed" panose="020B0502040204020203" pitchFamily="34" charset="0"/>
            </a:endParaRPr>
          </a:p>
          <a:p>
            <a:r>
              <a:rPr lang="fr-FR" dirty="0">
                <a:latin typeface="Bahnschrift SemiCondensed" panose="020B0502040204020203" pitchFamily="34" charset="0"/>
              </a:rPr>
              <a:t>Les motivations</a:t>
            </a:r>
          </a:p>
          <a:p>
            <a:endParaRPr lang="fr-FR" sz="1100" dirty="0">
              <a:latin typeface="Bahnschrift" panose="020B0502040204020203" pitchFamily="34" charset="0"/>
            </a:endParaRPr>
          </a:p>
          <a:p>
            <a:pPr algn="just"/>
            <a:r>
              <a:rPr lang="fr-FR" sz="1100" dirty="0">
                <a:latin typeface="Bahnschrift Light SemiCondensed" panose="020B0502040204020203" pitchFamily="34" charset="0"/>
              </a:rPr>
              <a:t>Quand j’ai parlé de ce projet a mes encadrants de stage, Joël et Adrien, je voyais en lui l’opportunité de challenger mes capacités de futur ingénieur sur un sujet qui me passionne depuis maintenant 2 ans et demi. Très intéressé par la programmation et l’analyse de données, avec l’aide de nombreuses personnes, nous avons monté brique par brique les premières étapes du projet. Ces étapes allant de la confection d’un </a:t>
            </a:r>
            <a:r>
              <a:rPr lang="fr-FR" sz="1100" b="1" dirty="0">
                <a:latin typeface="Bahnschrift Light SemiCondensed" panose="020B0502040204020203" pitchFamily="34" charset="0"/>
              </a:rPr>
              <a:t>boitier</a:t>
            </a:r>
            <a:r>
              <a:rPr lang="fr-FR" sz="1100" dirty="0">
                <a:latin typeface="Bahnschrift Light SemiCondensed" panose="020B0502040204020203" pitchFamily="34" charset="0"/>
              </a:rPr>
              <a:t> se fixant sur le skate à la </a:t>
            </a:r>
            <a:r>
              <a:rPr lang="fr-FR" sz="1100" b="1" dirty="0">
                <a:latin typeface="Bahnschrift Light SemiCondensed" panose="020B0502040204020203" pitchFamily="34" charset="0"/>
              </a:rPr>
              <a:t>reconnaissance de figure </a:t>
            </a:r>
            <a:r>
              <a:rPr lang="fr-FR" sz="1100" dirty="0">
                <a:latin typeface="Bahnschrift Light SemiCondensed" panose="020B0502040204020203" pitchFamily="34" charset="0"/>
              </a:rPr>
              <a:t>en passant par la </a:t>
            </a:r>
            <a:r>
              <a:rPr lang="fr-FR" sz="1100" b="1" dirty="0">
                <a:latin typeface="Bahnschrift Light SemiCondensed" panose="020B0502040204020203" pitchFamily="34" charset="0"/>
              </a:rPr>
              <a:t>visualisation 3D </a:t>
            </a:r>
            <a:r>
              <a:rPr lang="fr-FR" sz="1100" dirty="0">
                <a:latin typeface="Bahnschrift Light SemiCondensed" panose="020B0502040204020203" pitchFamily="34" charset="0"/>
              </a:rPr>
              <a:t>des figures</a:t>
            </a:r>
            <a:r>
              <a:rPr lang="fr-FR" sz="1100" dirty="0" smtClean="0">
                <a:latin typeface="Bahnschrift Light SemiCondensed" panose="020B0502040204020203" pitchFamily="34" charset="0"/>
              </a:rPr>
              <a:t>.</a:t>
            </a:r>
            <a:endParaRPr lang="de-DE" sz="1100" dirty="0">
              <a:latin typeface="Bahnschrift Light SemiCondensed" panose="020B0502040204020203" pitchFamily="34" charset="0"/>
            </a:endParaRPr>
          </a:p>
        </p:txBody>
      </p:sp>
      <p:sp>
        <p:nvSpPr>
          <p:cNvPr id="12" name="ZoneTexte 11"/>
          <p:cNvSpPr txBox="1"/>
          <p:nvPr/>
        </p:nvSpPr>
        <p:spPr>
          <a:xfrm rot="16200000">
            <a:off x="8236193" y="-1128357"/>
            <a:ext cx="2880000" cy="8448467"/>
          </a:xfrm>
          <a:prstGeom prst="rect">
            <a:avLst/>
          </a:prstGeom>
          <a:noFill/>
          <a:ln>
            <a:solidFill>
              <a:schemeClr val="accent1"/>
            </a:solidFill>
          </a:ln>
        </p:spPr>
        <p:txBody>
          <a:bodyPr wrap="square" rtlCol="0">
            <a:spAutoFit/>
          </a:bodyPr>
          <a:lstStyle/>
          <a:p>
            <a:r>
              <a:rPr lang="fr-FR" dirty="0" smtClean="0">
                <a:latin typeface="Bahnschrift SemiCondensed" panose="020B0502040204020203" pitchFamily="34" charset="0"/>
              </a:rPr>
              <a:t>Nos objectifs</a:t>
            </a:r>
            <a:endParaRPr lang="fr-FR" sz="1400" dirty="0" smtClean="0">
              <a:solidFill>
                <a:schemeClr val="tx1">
                  <a:lumMod val="50000"/>
                  <a:lumOff val="50000"/>
                </a:schemeClr>
              </a:solidFill>
              <a:latin typeface="Bahnschrift SemiCondensed" panose="020B0502040204020203" pitchFamily="34" charset="0"/>
            </a:endParaRPr>
          </a:p>
          <a:p>
            <a:endParaRPr lang="fr-FR" sz="1100" dirty="0">
              <a:solidFill>
                <a:schemeClr val="tx1">
                  <a:lumMod val="50000"/>
                  <a:lumOff val="50000"/>
                </a:schemeClr>
              </a:solidFill>
              <a:latin typeface="Bahnschrift Condensed" panose="020B0502040204020203" pitchFamily="34" charset="0"/>
            </a:endParaRPr>
          </a:p>
          <a:p>
            <a:pPr algn="just"/>
            <a:r>
              <a:rPr lang="fr-FR" sz="1400" dirty="0" smtClean="0">
                <a:solidFill>
                  <a:schemeClr val="bg2">
                    <a:lumMod val="50000"/>
                  </a:schemeClr>
                </a:solidFill>
                <a:latin typeface="Bahnschrift SemiCondensed" panose="020B0502040204020203" pitchFamily="34" charset="0"/>
              </a:rPr>
              <a:t>La reconnaissance de figure</a:t>
            </a:r>
          </a:p>
          <a:p>
            <a:pPr algn="just"/>
            <a:r>
              <a:rPr lang="fr-FR" sz="1100" dirty="0" smtClean="0">
                <a:latin typeface="Bahnschrift Light SemiCondensed" panose="020B0502040204020203" pitchFamily="34" charset="0"/>
              </a:rPr>
              <a:t>Détection de figure, classification…</a:t>
            </a:r>
          </a:p>
          <a:p>
            <a:pPr algn="just"/>
            <a:endParaRPr lang="fr-FR" sz="1100" dirty="0">
              <a:solidFill>
                <a:schemeClr val="bg2">
                  <a:lumMod val="50000"/>
                </a:schemeClr>
              </a:solidFill>
              <a:latin typeface="Bahnschrift Condensed" panose="020B0502040204020203" pitchFamily="34" charset="0"/>
            </a:endParaRPr>
          </a:p>
          <a:p>
            <a:pPr algn="just"/>
            <a:r>
              <a:rPr lang="fr-FR" sz="1400" dirty="0" smtClean="0">
                <a:solidFill>
                  <a:schemeClr val="bg2">
                    <a:lumMod val="50000"/>
                  </a:schemeClr>
                </a:solidFill>
                <a:latin typeface="Bahnschrift SemiCondensed" panose="020B0502040204020203" pitchFamily="34" charset="0"/>
              </a:rPr>
              <a:t>Extraire des données pertinentes pour la pratique du skate </a:t>
            </a:r>
          </a:p>
          <a:p>
            <a:pPr algn="just"/>
            <a:r>
              <a:rPr lang="fr-FR" sz="1100" dirty="0" smtClean="0">
                <a:latin typeface="Bahnschrift Light SemiCondensed" panose="020B0502040204020203" pitchFamily="34" charset="0"/>
              </a:rPr>
              <a:t>Hauteur, évaluation de la progression…</a:t>
            </a:r>
          </a:p>
          <a:p>
            <a:pPr algn="just"/>
            <a:endParaRPr lang="fr-FR" sz="1100" dirty="0">
              <a:solidFill>
                <a:schemeClr val="bg2">
                  <a:lumMod val="50000"/>
                </a:schemeClr>
              </a:solidFill>
              <a:latin typeface="Bahnschrift Light SemiCondensed" panose="020B0502040204020203" pitchFamily="34" charset="0"/>
            </a:endParaRPr>
          </a:p>
          <a:p>
            <a:r>
              <a:rPr lang="fr-FR" dirty="0">
                <a:latin typeface="Bahnschrift SemiCondensed" panose="020B0502040204020203" pitchFamily="34" charset="0"/>
              </a:rPr>
              <a:t>L’approche générale </a:t>
            </a:r>
          </a:p>
          <a:p>
            <a:r>
              <a:rPr lang="fr-FR" sz="1400" dirty="0">
                <a:solidFill>
                  <a:schemeClr val="tx1">
                    <a:lumMod val="50000"/>
                    <a:lumOff val="50000"/>
                  </a:schemeClr>
                </a:solidFill>
                <a:latin typeface="Bahnschrift SemiCondensed" panose="020B0502040204020203" pitchFamily="34" charset="0"/>
              </a:rPr>
              <a:t>Simple mais efficace</a:t>
            </a:r>
          </a:p>
          <a:p>
            <a:endParaRPr lang="fr-FR" sz="1400" dirty="0">
              <a:solidFill>
                <a:schemeClr val="tx1">
                  <a:lumMod val="50000"/>
                  <a:lumOff val="50000"/>
                </a:schemeClr>
              </a:solidFill>
              <a:latin typeface="Bahnschrift Condensed" panose="020B0502040204020203" pitchFamily="34" charset="0"/>
            </a:endParaRPr>
          </a:p>
          <a:p>
            <a:pPr algn="just"/>
            <a:r>
              <a:rPr lang="fr-FR" sz="1100" dirty="0">
                <a:latin typeface="Bahnschrift Light SemiCondensed" panose="020B0502040204020203" pitchFamily="34" charset="0"/>
              </a:rPr>
              <a:t>Dans l’état de l’art nous pouvons trouver beaucoup d’article scientifique ayant traités de problématiques similaires. Cependant nous avons remarqué que peu font le lien entre la discipline et leurs données. Les données sont pourtant très visuels et compréhensibles. C’est pourquoi nous avons abordé une démarche simple, voire naïve afin d’exploiter au maximum les données extraites</a:t>
            </a:r>
            <a:r>
              <a:rPr lang="fr-FR" sz="1100" dirty="0" smtClean="0">
                <a:latin typeface="Bahnschrift Light SemiCondensed" panose="020B0502040204020203" pitchFamily="34" charset="0"/>
              </a:rPr>
              <a:t>.</a:t>
            </a:r>
          </a:p>
          <a:p>
            <a:pPr algn="just"/>
            <a:endParaRPr lang="fr-FR" sz="1100" dirty="0">
              <a:latin typeface="Bahnschrift Light SemiCondensed" panose="020B0502040204020203" pitchFamily="34" charset="0"/>
            </a:endParaRPr>
          </a:p>
          <a:p>
            <a:pPr algn="just"/>
            <a:r>
              <a:rPr lang="fr-FR" dirty="0">
                <a:latin typeface="Bahnschrift SemiCondensed" panose="020B0502040204020203" pitchFamily="34" charset="0"/>
              </a:rPr>
              <a:t>La reconnaissance de figure</a:t>
            </a:r>
          </a:p>
          <a:p>
            <a:pPr algn="just"/>
            <a:endParaRPr lang="fr-FR" sz="1100" dirty="0">
              <a:solidFill>
                <a:schemeClr val="bg2">
                  <a:lumMod val="50000"/>
                </a:schemeClr>
              </a:solidFill>
              <a:latin typeface="Bahnschrift Condensed" panose="020B0502040204020203" pitchFamily="34" charset="0"/>
            </a:endParaRPr>
          </a:p>
          <a:p>
            <a:pPr algn="just"/>
            <a:r>
              <a:rPr lang="fr-FR" sz="1100" dirty="0">
                <a:latin typeface="Bahnschrift Light" panose="020B0502040204020203" pitchFamily="34" charset="0"/>
              </a:rPr>
              <a:t>Pour effectuer la reconnaissance de figure, nous avons dissocier la tache en deux : la détection d’événement, et la classification des événements détectés. Cela permet de dissocier la performance de détection et de classification. De plus, cela permet de réduire la quantité de donner à traiter par notre algorithme.</a:t>
            </a:r>
          </a:p>
          <a:p>
            <a:pPr algn="just"/>
            <a:endParaRPr lang="fr-FR" sz="1100" dirty="0">
              <a:latin typeface="Bahnschrift Light" panose="020B0502040204020203" pitchFamily="34" charset="0"/>
            </a:endParaRPr>
          </a:p>
          <a:p>
            <a:pPr algn="just"/>
            <a:r>
              <a:rPr lang="fr-FR" sz="1400" dirty="0">
                <a:solidFill>
                  <a:schemeClr val="tx1">
                    <a:lumMod val="50000"/>
                    <a:lumOff val="50000"/>
                  </a:schemeClr>
                </a:solidFill>
                <a:latin typeface="Bahnschrift SemiCondensed" panose="020B0502040204020203" pitchFamily="34" charset="0"/>
              </a:rPr>
              <a:t>Les figures évaluées </a:t>
            </a:r>
          </a:p>
          <a:p>
            <a:pPr algn="just"/>
            <a:endParaRPr lang="fr-FR" sz="1100" dirty="0">
              <a:latin typeface="Bahnschrift Light" panose="020B0502040204020203" pitchFamily="34" charset="0"/>
            </a:endParaRPr>
          </a:p>
          <a:p>
            <a:pPr marL="171450" indent="-171450" algn="just">
              <a:buFont typeface="Arial" panose="020B0604020202020204" pitchFamily="34" charset="0"/>
              <a:buChar char="•"/>
            </a:pPr>
            <a:r>
              <a:rPr lang="fr-FR" sz="1100" dirty="0" err="1">
                <a:latin typeface="Bahnschrift Light" panose="020B0502040204020203" pitchFamily="34" charset="0"/>
              </a:rPr>
              <a:t>Ollie</a:t>
            </a:r>
            <a:endParaRPr lang="fr-FR" sz="1100" dirty="0">
              <a:latin typeface="Bahnschrift Light" panose="020B0502040204020203" pitchFamily="34" charset="0"/>
            </a:endParaRPr>
          </a:p>
          <a:p>
            <a:pPr marL="171450" indent="-171450" algn="just">
              <a:buFont typeface="Arial" panose="020B0604020202020204" pitchFamily="34" charset="0"/>
              <a:buChar char="•"/>
            </a:pPr>
            <a:r>
              <a:rPr lang="fr-FR" sz="1100" dirty="0" err="1">
                <a:latin typeface="Bahnschrift Light" panose="020B0502040204020203" pitchFamily="34" charset="0"/>
              </a:rPr>
              <a:t>Kickflip</a:t>
            </a:r>
            <a:endParaRPr lang="fr-FR" sz="1100" dirty="0">
              <a:latin typeface="Bahnschrift Light" panose="020B0502040204020203" pitchFamily="34" charset="0"/>
            </a:endParaRPr>
          </a:p>
          <a:p>
            <a:pPr marL="171450" indent="-171450" algn="just">
              <a:buFont typeface="Arial" panose="020B0604020202020204" pitchFamily="34" charset="0"/>
              <a:buChar char="•"/>
            </a:pPr>
            <a:r>
              <a:rPr lang="fr-FR" sz="1100" dirty="0" err="1">
                <a:latin typeface="Bahnschrift Light" panose="020B0502040204020203" pitchFamily="34" charset="0"/>
              </a:rPr>
              <a:t>Heelflip</a:t>
            </a:r>
            <a:endParaRPr lang="fr-FR" sz="1100" dirty="0">
              <a:solidFill>
                <a:schemeClr val="tx1">
                  <a:lumMod val="50000"/>
                  <a:lumOff val="50000"/>
                </a:schemeClr>
              </a:solidFill>
              <a:latin typeface="Bahnschrift Light" panose="020B0502040204020203" pitchFamily="34" charset="0"/>
            </a:endParaRPr>
          </a:p>
          <a:p>
            <a:pPr algn="just"/>
            <a:endParaRPr lang="fr-FR" sz="1100" dirty="0">
              <a:solidFill>
                <a:schemeClr val="bg2">
                  <a:lumMod val="50000"/>
                </a:schemeClr>
              </a:solidFill>
              <a:latin typeface="Bahnschrift Light" panose="020B0502040204020203" pitchFamily="34" charset="0"/>
            </a:endParaRPr>
          </a:p>
          <a:p>
            <a:pPr algn="just"/>
            <a:r>
              <a:rPr lang="fr-FR" sz="1400" dirty="0">
                <a:solidFill>
                  <a:schemeClr val="tx1">
                    <a:lumMod val="50000"/>
                    <a:lumOff val="50000"/>
                  </a:schemeClr>
                </a:solidFill>
                <a:latin typeface="Bahnschrift SemiCondensed" panose="020B0502040204020203" pitchFamily="34" charset="0"/>
              </a:rPr>
              <a:t>La détection d’évènement</a:t>
            </a:r>
          </a:p>
          <a:p>
            <a:pPr algn="just"/>
            <a:endParaRPr lang="fr-FR" sz="1400" dirty="0">
              <a:solidFill>
                <a:schemeClr val="tx1">
                  <a:lumMod val="50000"/>
                  <a:lumOff val="50000"/>
                </a:schemeClr>
              </a:solidFill>
              <a:latin typeface="Bahnschrift Condensed" panose="020B0502040204020203" pitchFamily="34" charset="0"/>
            </a:endParaRPr>
          </a:p>
          <a:p>
            <a:pPr algn="just"/>
            <a:r>
              <a:rPr lang="fr-FR" sz="1100" dirty="0">
                <a:latin typeface="Bahnschrift Light" panose="020B0502040204020203" pitchFamily="34" charset="0"/>
              </a:rPr>
              <a:t>Pour effectuer cette tache, nous avons utilisé l’énergie présente dans les données </a:t>
            </a:r>
          </a:p>
          <a:p>
            <a:pPr algn="just"/>
            <a:endParaRPr lang="fr-FR" sz="1100" dirty="0">
              <a:latin typeface="Bahnschrift Light SemiCondensed" panose="020B0502040204020203" pitchFamily="34" charset="0"/>
            </a:endParaRPr>
          </a:p>
          <a:p>
            <a:pPr algn="just"/>
            <a:endParaRPr lang="fr-FR" sz="1400" dirty="0" smtClean="0">
              <a:solidFill>
                <a:schemeClr val="bg2">
                  <a:lumMod val="50000"/>
                </a:schemeClr>
              </a:solidFill>
              <a:latin typeface="Bahnschrift Light SemiCondensed" panose="020B0502040204020203" pitchFamily="34" charset="0"/>
            </a:endParaRPr>
          </a:p>
        </p:txBody>
      </p:sp>
      <p:sp>
        <p:nvSpPr>
          <p:cNvPr id="13" name="ZoneTexte 12"/>
          <p:cNvSpPr txBox="1"/>
          <p:nvPr/>
        </p:nvSpPr>
        <p:spPr>
          <a:xfrm>
            <a:off x="8976000" y="966202"/>
            <a:ext cx="2880000" cy="5047536"/>
          </a:xfrm>
          <a:prstGeom prst="rect">
            <a:avLst/>
          </a:prstGeom>
          <a:noFill/>
          <a:ln>
            <a:solidFill>
              <a:schemeClr val="accent1"/>
            </a:solidFill>
          </a:ln>
        </p:spPr>
        <p:txBody>
          <a:bodyPr wrap="square" rtlCol="0">
            <a:spAutoFit/>
          </a:bodyPr>
          <a:lstStyle/>
          <a:p>
            <a:pPr algn="just"/>
            <a:r>
              <a:rPr lang="fr-FR" sz="1100" dirty="0" smtClean="0">
                <a:latin typeface="Bahnschrift Light" panose="020B0502040204020203" pitchFamily="34" charset="0"/>
              </a:rPr>
              <a:t>d’accélérations et gyroscopiques. En effet, ces pics sont présents quand le skateur effectue une figure car il apporte de l’énergie au skate (rotation) et les impacts qui s’ensuivent (accélération). Cependant, le skateur peut aussi apporter de l’énergie au skate sans pour autant effectuer une figure (virage, pick-up…</a:t>
            </a:r>
            <a:r>
              <a:rPr lang="fr-FR" sz="1100" dirty="0" err="1" smtClean="0">
                <a:latin typeface="Bahnschrift Light" panose="020B0502040204020203" pitchFamily="34" charset="0"/>
              </a:rPr>
              <a:t>etc</a:t>
            </a:r>
            <a:r>
              <a:rPr lang="fr-FR" sz="1100" dirty="0" smtClean="0">
                <a:latin typeface="Bahnschrift Light" panose="020B0502040204020203" pitchFamily="34" charset="0"/>
              </a:rPr>
              <a:t>).</a:t>
            </a:r>
          </a:p>
          <a:p>
            <a:pPr algn="just"/>
            <a:endParaRPr lang="fr-FR" sz="1100" dirty="0">
              <a:latin typeface="Bahnschrift Light" panose="020B0502040204020203" pitchFamily="34" charset="0"/>
            </a:endParaRPr>
          </a:p>
          <a:p>
            <a:pPr algn="just"/>
            <a:r>
              <a:rPr lang="fr-FR" sz="1400" dirty="0" smtClean="0">
                <a:solidFill>
                  <a:schemeClr val="tx1">
                    <a:lumMod val="50000"/>
                    <a:lumOff val="50000"/>
                  </a:schemeClr>
                </a:solidFill>
                <a:latin typeface="Bahnschrift SemiCondensed" panose="020B0502040204020203" pitchFamily="34" charset="0"/>
              </a:rPr>
              <a:t>Tri des événements et classifications</a:t>
            </a:r>
          </a:p>
          <a:p>
            <a:pPr algn="just"/>
            <a:r>
              <a:rPr lang="fr-FR" sz="1100" dirty="0" smtClean="0">
                <a:solidFill>
                  <a:schemeClr val="tx2">
                    <a:lumMod val="75000"/>
                  </a:schemeClr>
                </a:solidFill>
                <a:latin typeface="Bahnschrift SemiCondensed" panose="020B0502040204020203" pitchFamily="34" charset="0"/>
              </a:rPr>
              <a:t>D’une pierre 2 coups</a:t>
            </a:r>
            <a:endParaRPr lang="fr-FR" sz="1100" dirty="0">
              <a:solidFill>
                <a:schemeClr val="tx2">
                  <a:lumMod val="75000"/>
                </a:schemeClr>
              </a:solidFill>
              <a:latin typeface="Bahnschrift SemiCondensed" panose="020B0502040204020203" pitchFamily="34" charset="0"/>
            </a:endParaRPr>
          </a:p>
          <a:p>
            <a:pPr algn="just"/>
            <a:endParaRPr lang="fr-FR" sz="1100" dirty="0" smtClean="0">
              <a:latin typeface="Bahnschrift Light" panose="020B0502040204020203" pitchFamily="34" charset="0"/>
            </a:endParaRPr>
          </a:p>
          <a:p>
            <a:pPr algn="just"/>
            <a:r>
              <a:rPr lang="fr-FR" sz="1100" dirty="0" smtClean="0">
                <a:latin typeface="Bahnschrift Light" panose="020B0502040204020203" pitchFamily="34" charset="0"/>
              </a:rPr>
              <a:t>Au moment de la détection d’événement un petit problème s’est posé car beaucoup d’événements détectés n’étaient pas des figures. Cependant notre méthode de classification permettait de passer outre. En effet, afin de savoir quelle figure correspondait à l’événement détecté, nous avons comparé ce dernier à des figures de références. La figure correspondant à l’événement était celle qui « ressemblait le plus à l’événement ». Dans notre cas, nous avons choisi la figure de référence qui minimisait la distance euclidienne avec l’événement. La figure était attribuée si la distance était en dessous d’un certain seuil, sinon elle était considérée comme un mouvement de transition.</a:t>
            </a:r>
            <a:endParaRPr lang="fr-FR" sz="1100" dirty="0" smtClean="0">
              <a:latin typeface="Bahnschrift Light" panose="020B0502040204020203" pitchFamily="34" charset="0"/>
            </a:endParaRPr>
          </a:p>
        </p:txBody>
      </p:sp>
      <p:sp>
        <p:nvSpPr>
          <p:cNvPr id="3" name="ZoneTexte 2"/>
          <p:cNvSpPr txBox="1"/>
          <p:nvPr/>
        </p:nvSpPr>
        <p:spPr>
          <a:xfrm>
            <a:off x="7453817" y="2311676"/>
            <a:ext cx="1378904" cy="600164"/>
          </a:xfrm>
          <a:prstGeom prst="rect">
            <a:avLst/>
          </a:prstGeom>
          <a:noFill/>
        </p:spPr>
        <p:txBody>
          <a:bodyPr wrap="none" rtlCol="0">
            <a:spAutoFit/>
          </a:bodyPr>
          <a:lstStyle/>
          <a:p>
            <a:pPr marL="171450" indent="-171450" algn="just">
              <a:buFont typeface="Arial" panose="020B0604020202020204" pitchFamily="34" charset="0"/>
              <a:buChar char="•"/>
            </a:pPr>
            <a:r>
              <a:rPr lang="fr-FR" sz="1100" dirty="0" err="1">
                <a:latin typeface="Bahnschrift Light" panose="020B0502040204020203" pitchFamily="34" charset="0"/>
              </a:rPr>
              <a:t>Frontside</a:t>
            </a:r>
            <a:r>
              <a:rPr lang="fr-FR" sz="1100" dirty="0">
                <a:latin typeface="Bahnschrift Light" panose="020B0502040204020203" pitchFamily="34" charset="0"/>
              </a:rPr>
              <a:t> </a:t>
            </a:r>
            <a:r>
              <a:rPr lang="fr-FR" sz="1100" dirty="0" err="1">
                <a:latin typeface="Bahnschrift Light" panose="020B0502040204020203" pitchFamily="34" charset="0"/>
              </a:rPr>
              <a:t>shovit</a:t>
            </a:r>
            <a:endParaRPr lang="fr-FR" sz="1100" dirty="0">
              <a:latin typeface="Bahnschrift Light" panose="020B0502040204020203" pitchFamily="34" charset="0"/>
            </a:endParaRPr>
          </a:p>
          <a:p>
            <a:pPr marL="171450" indent="-171450" algn="just">
              <a:buFont typeface="Arial" panose="020B0604020202020204" pitchFamily="34" charset="0"/>
              <a:buChar char="•"/>
            </a:pPr>
            <a:r>
              <a:rPr lang="fr-FR" sz="1100" dirty="0">
                <a:latin typeface="Bahnschrift Light" panose="020B0502040204020203" pitchFamily="34" charset="0"/>
              </a:rPr>
              <a:t>Pop </a:t>
            </a:r>
            <a:r>
              <a:rPr lang="fr-FR" sz="1100" dirty="0" err="1">
                <a:latin typeface="Bahnschrift Light" panose="020B0502040204020203" pitchFamily="34" charset="0"/>
              </a:rPr>
              <a:t>shovit</a:t>
            </a:r>
            <a:endParaRPr lang="fr-FR" sz="1100" dirty="0">
              <a:latin typeface="Bahnschrift Light" panose="020B0502040204020203" pitchFamily="34" charset="0"/>
            </a:endParaRPr>
          </a:p>
          <a:p>
            <a:pPr marL="171450" indent="-171450" algn="just">
              <a:buFont typeface="Arial" panose="020B0604020202020204" pitchFamily="34" charset="0"/>
              <a:buChar char="•"/>
            </a:pPr>
            <a:r>
              <a:rPr lang="fr-FR" sz="1100" dirty="0">
                <a:latin typeface="Bahnschrift Light" panose="020B0502040204020203" pitchFamily="34" charset="0"/>
              </a:rPr>
              <a:t>360 </a:t>
            </a:r>
            <a:r>
              <a:rPr lang="fr-FR" sz="1100" dirty="0" smtClean="0">
                <a:latin typeface="Bahnschrift Light" panose="020B0502040204020203" pitchFamily="34" charset="0"/>
              </a:rPr>
              <a:t>flip</a:t>
            </a:r>
            <a:endParaRPr lang="fr-FR" sz="1100" dirty="0">
              <a:latin typeface="Bahnschrift Light" panose="020B0502040204020203" pitchFamily="34" charset="0"/>
            </a:endParaRPr>
          </a:p>
        </p:txBody>
      </p:sp>
      <p:pic>
        <p:nvPicPr>
          <p:cNvPr id="16" name="Imag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65957" y="-13793"/>
            <a:ext cx="969918" cy="969918"/>
          </a:xfrm>
          <a:prstGeom prst="rect">
            <a:avLst/>
          </a:prstGeom>
        </p:spPr>
      </p:pic>
      <p:pic>
        <p:nvPicPr>
          <p:cNvPr id="17" name="Imag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35875" y="0"/>
            <a:ext cx="956125" cy="956125"/>
          </a:xfrm>
          <a:prstGeom prst="rect">
            <a:avLst/>
          </a:prstGeom>
        </p:spPr>
      </p:pic>
      <p:sp>
        <p:nvSpPr>
          <p:cNvPr id="21" name="ZoneTexte 20"/>
          <p:cNvSpPr txBox="1"/>
          <p:nvPr/>
        </p:nvSpPr>
        <p:spPr>
          <a:xfrm>
            <a:off x="4500708" y="7415877"/>
            <a:ext cx="1378904" cy="600164"/>
          </a:xfrm>
          <a:prstGeom prst="rect">
            <a:avLst/>
          </a:prstGeom>
          <a:noFill/>
        </p:spPr>
        <p:txBody>
          <a:bodyPr wrap="none" rtlCol="0">
            <a:spAutoFit/>
          </a:bodyPr>
          <a:lstStyle/>
          <a:p>
            <a:pPr marL="171450" indent="-171450" algn="just">
              <a:buFont typeface="Arial" panose="020B0604020202020204" pitchFamily="34" charset="0"/>
              <a:buChar char="•"/>
            </a:pPr>
            <a:r>
              <a:rPr lang="fr-FR" sz="1100" dirty="0" err="1">
                <a:latin typeface="Bahnschrift Light" panose="020B0502040204020203" pitchFamily="34" charset="0"/>
              </a:rPr>
              <a:t>Frontside</a:t>
            </a:r>
            <a:r>
              <a:rPr lang="fr-FR" sz="1100" dirty="0">
                <a:latin typeface="Bahnschrift Light" panose="020B0502040204020203" pitchFamily="34" charset="0"/>
              </a:rPr>
              <a:t> </a:t>
            </a:r>
            <a:r>
              <a:rPr lang="fr-FR" sz="1100" dirty="0" err="1">
                <a:latin typeface="Bahnschrift Light" panose="020B0502040204020203" pitchFamily="34" charset="0"/>
              </a:rPr>
              <a:t>shovit</a:t>
            </a:r>
            <a:endParaRPr lang="fr-FR" sz="1100" dirty="0">
              <a:latin typeface="Bahnschrift Light" panose="020B0502040204020203" pitchFamily="34" charset="0"/>
            </a:endParaRPr>
          </a:p>
          <a:p>
            <a:pPr marL="171450" indent="-171450" algn="just">
              <a:buFont typeface="Arial" panose="020B0604020202020204" pitchFamily="34" charset="0"/>
              <a:buChar char="•"/>
            </a:pPr>
            <a:r>
              <a:rPr lang="fr-FR" sz="1100" dirty="0">
                <a:latin typeface="Bahnschrift Light" panose="020B0502040204020203" pitchFamily="34" charset="0"/>
              </a:rPr>
              <a:t>Pop </a:t>
            </a:r>
            <a:r>
              <a:rPr lang="fr-FR" sz="1100" dirty="0" err="1">
                <a:latin typeface="Bahnschrift Light" panose="020B0502040204020203" pitchFamily="34" charset="0"/>
              </a:rPr>
              <a:t>shovit</a:t>
            </a:r>
            <a:endParaRPr lang="fr-FR" sz="1100" dirty="0">
              <a:latin typeface="Bahnschrift Light" panose="020B0502040204020203" pitchFamily="34" charset="0"/>
            </a:endParaRPr>
          </a:p>
          <a:p>
            <a:pPr marL="171450" indent="-171450" algn="just">
              <a:buFont typeface="Arial" panose="020B0604020202020204" pitchFamily="34" charset="0"/>
              <a:buChar char="•"/>
            </a:pPr>
            <a:r>
              <a:rPr lang="fr-FR" sz="1100" dirty="0">
                <a:latin typeface="Bahnschrift Light" panose="020B0502040204020203" pitchFamily="34" charset="0"/>
              </a:rPr>
              <a:t>360 </a:t>
            </a:r>
            <a:r>
              <a:rPr lang="fr-FR" sz="1100" dirty="0" smtClean="0">
                <a:latin typeface="Bahnschrift Light" panose="020B0502040204020203" pitchFamily="34" charset="0"/>
              </a:rPr>
              <a:t>flip</a:t>
            </a:r>
            <a:endParaRPr lang="fr-FR" sz="1100" dirty="0">
              <a:latin typeface="Bahnschrift Light" panose="020B0502040204020203" pitchFamily="34" charset="0"/>
            </a:endParaRPr>
          </a:p>
        </p:txBody>
      </p:sp>
    </p:spTree>
    <p:extLst>
      <p:ext uri="{BB962C8B-B14F-4D97-AF65-F5344CB8AC3E}">
        <p14:creationId xmlns:p14="http://schemas.microsoft.com/office/powerpoint/2010/main" val="297235401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1074</Words>
  <Application>Microsoft Office PowerPoint</Application>
  <PresentationFormat>Grand écran</PresentationFormat>
  <Paragraphs>112</Paragraphs>
  <Slides>2</Slides>
  <Notes>2</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vt:i4>
      </vt:variant>
    </vt:vector>
  </HeadingPairs>
  <TitlesOfParts>
    <vt:vector size="11" baseType="lpstr">
      <vt:lpstr>Arial</vt:lpstr>
      <vt:lpstr>Bahnschrift</vt:lpstr>
      <vt:lpstr>Bahnschrift Condensed</vt:lpstr>
      <vt:lpstr>Bahnschrift Light</vt:lpstr>
      <vt:lpstr>Bahnschrift Light SemiCondensed</vt:lpstr>
      <vt:lpstr>Bahnschrift SemiCondensed</vt:lpstr>
      <vt:lpstr>Calibri</vt:lpstr>
      <vt:lpstr>Calibri Light</vt:lpstr>
      <vt:lpstr>Thème Office</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Pierre Libault</dc:creator>
  <cp:lastModifiedBy>Pierre Libault</cp:lastModifiedBy>
  <cp:revision>42</cp:revision>
  <dcterms:created xsi:type="dcterms:W3CDTF">2022-04-05T09:58:00Z</dcterms:created>
  <dcterms:modified xsi:type="dcterms:W3CDTF">2022-04-05T21:44:18Z</dcterms:modified>
</cp:coreProperties>
</file>