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Raleway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SystemWide-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shsinha330/EduRec_TensorFlow" TargetMode="External"/><Relationship Id="rId2" Type="http://schemas.openxmlformats.org/officeDocument/2006/relationships/hyperlink" Target="https://github.com/abinashsinha330/EduRec-Masters-Capstone-Projec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oocdata.cn/data/MOOCCube#MOOCCub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/>
              <a:t>EduRec</a:t>
            </a:r>
            <a:r>
              <a:rPr lang="en" sz="3000"/>
              <a:t>: Disentangled Self-supervision for Recommending Video in MOOCs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M.S. Candidate: </a:t>
            </a:r>
            <a:r>
              <a:rPr lang="en" sz="1000" b="1" i="1" dirty="0"/>
              <a:t>Abinash Sinha </a:t>
            </a:r>
            <a:r>
              <a:rPr lang="en" sz="1000" b="1" dirty="0"/>
              <a:t>(sinha160@umn.edu)</a:t>
            </a:r>
            <a:br>
              <a:rPr lang="en" sz="1400" dirty="0"/>
            </a:br>
            <a:r>
              <a:rPr lang="en" sz="1250" dirty="0"/>
              <a:t>Mentor: </a:t>
            </a:r>
            <a:r>
              <a:rPr lang="en" sz="1250" b="1" i="1" dirty="0"/>
              <a:t>Shalini Pandey</a:t>
            </a:r>
            <a:r>
              <a:rPr lang="en" sz="1400" b="1" i="1" dirty="0"/>
              <a:t> </a:t>
            </a:r>
            <a:r>
              <a:rPr lang="en" sz="1400" i="1" dirty="0"/>
              <a:t> |  </a:t>
            </a:r>
            <a:r>
              <a:rPr lang="en" sz="1250" dirty="0"/>
              <a:t>Advisor: </a:t>
            </a:r>
            <a:r>
              <a:rPr lang="en" sz="1250" b="1" i="1" dirty="0"/>
              <a:t>Dr. Jaideep Srivastava</a:t>
            </a:r>
            <a:endParaRPr sz="125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5360-2358-8943-ABD0-25FF5ED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711B-AE31-8C44-9D91-5F9F823BD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500" dirty="0">
                <a:hlinkClick r:id="rId2"/>
              </a:rPr>
              <a:t>https://github.com/abinashsinha330/EduRec-Masters-Capstone-Project</a:t>
            </a:r>
            <a:r>
              <a:rPr lang="en-US" sz="1500" dirty="0"/>
              <a:t> – </a:t>
            </a:r>
            <a:r>
              <a:rPr lang="en-US" sz="1500" dirty="0" err="1"/>
              <a:t>PyTorch</a:t>
            </a:r>
            <a:r>
              <a:rPr lang="en-US" sz="1500" dirty="0"/>
              <a:t> version</a:t>
            </a:r>
          </a:p>
          <a:p>
            <a:pPr marL="114300" indent="0">
              <a:buNone/>
            </a:pPr>
            <a:r>
              <a:rPr lang="en-US" sz="1500" dirty="0">
                <a:hlinkClick r:id="rId3"/>
              </a:rPr>
              <a:t>https://github.com/abinashsinha330/EduRec_TensorFlow</a:t>
            </a:r>
            <a:r>
              <a:rPr lang="en-US" sz="1500" dirty="0"/>
              <a:t> – TensorFlow version</a:t>
            </a:r>
          </a:p>
          <a:p>
            <a:pPr marL="114300" indent="0">
              <a:buNone/>
            </a:pPr>
            <a:r>
              <a:rPr lang="en" sz="1500" b="1" i="1" dirty="0" err="1"/>
              <a:t>MOOCCube</a:t>
            </a:r>
            <a:r>
              <a:rPr lang="en" sz="1500" dirty="0"/>
              <a:t> data (downloaded from </a:t>
            </a:r>
            <a:r>
              <a:rPr lang="en-IN" sz="1500" dirty="0">
                <a:hlinkClick r:id="rId4"/>
              </a:rPr>
              <a:t>http://moocdata.cn/data/MOOCCube#MOOCCube</a:t>
            </a:r>
            <a:r>
              <a:rPr lang="en-IN" sz="1500" dirty="0"/>
              <a:t>)</a:t>
            </a:r>
            <a:endParaRPr lang="en-US" sz="1500" dirty="0"/>
          </a:p>
          <a:p>
            <a:pPr marL="114300" indent="0">
              <a:buNone/>
            </a:pPr>
            <a:endParaRPr lang="en-US" sz="1500" dirty="0"/>
          </a:p>
          <a:p>
            <a:pPr marL="114300" indent="0">
              <a:buNone/>
            </a:pPr>
            <a:r>
              <a:rPr lang="en-US" sz="1500" dirty="0"/>
              <a:t>Packages installed:</a:t>
            </a:r>
          </a:p>
          <a:p>
            <a:r>
              <a:rPr lang="en-US" sz="1500" i="1" dirty="0" err="1"/>
              <a:t>numpy</a:t>
            </a:r>
            <a:endParaRPr lang="en-US" sz="1500" i="1" dirty="0"/>
          </a:p>
          <a:p>
            <a:r>
              <a:rPr lang="en-US" sz="1500" i="1" dirty="0"/>
              <a:t>pandas</a:t>
            </a:r>
          </a:p>
          <a:p>
            <a:r>
              <a:rPr lang="en-US" sz="1500" i="1" dirty="0"/>
              <a:t>matplotlib</a:t>
            </a:r>
          </a:p>
          <a:p>
            <a:r>
              <a:rPr lang="en-US" sz="1500" i="1" dirty="0" err="1"/>
              <a:t>plotly</a:t>
            </a:r>
            <a:endParaRPr lang="en-US" sz="1500" i="1" dirty="0"/>
          </a:p>
          <a:p>
            <a:r>
              <a:rPr lang="en-US" sz="1500" i="1" dirty="0"/>
              <a:t>torch</a:t>
            </a:r>
          </a:p>
          <a:p>
            <a:r>
              <a:rPr lang="en-US" sz="1500" i="1" dirty="0" err="1"/>
              <a:t>torchvision</a:t>
            </a:r>
            <a:endParaRPr lang="en-US" sz="1500" i="1" dirty="0"/>
          </a:p>
          <a:p>
            <a:r>
              <a:rPr lang="en-US" sz="1500" i="1" dirty="0" err="1"/>
              <a:t>tqdm</a:t>
            </a:r>
            <a:endParaRPr lang="en-US" sz="1500" i="1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91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78DF-FCBD-AA4E-BFD0-F6CD7A52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</a:t>
            </a:r>
          </a:p>
        </p:txBody>
      </p:sp>
      <p:sp>
        <p:nvSpPr>
          <p:cNvPr id="4" name="Rounded 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B7CF475D-6835-A44D-B5E8-18A895CAB114}"/>
              </a:ext>
            </a:extLst>
          </p:cNvPr>
          <p:cNvSpPr/>
          <p:nvPr/>
        </p:nvSpPr>
        <p:spPr>
          <a:xfrm>
            <a:off x="1261242" y="1466194"/>
            <a:ext cx="1899744" cy="914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Data </a:t>
            </a:r>
            <a:br>
              <a:rPr lang="en-US" b="1" i="1" dirty="0"/>
            </a:br>
            <a:r>
              <a:rPr lang="en-US" b="1" i="1" dirty="0"/>
              <a:t>Pre-processing</a:t>
            </a:r>
          </a:p>
        </p:txBody>
      </p:sp>
      <p:sp>
        <p:nvSpPr>
          <p:cNvPr id="6" name="Rounded 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A7FA01E-F727-8048-ADA3-B2F2B0D4756D}"/>
              </a:ext>
            </a:extLst>
          </p:cNvPr>
          <p:cNvSpPr/>
          <p:nvPr/>
        </p:nvSpPr>
        <p:spPr>
          <a:xfrm>
            <a:off x="3605049" y="1466194"/>
            <a:ext cx="1899744" cy="914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Data </a:t>
            </a:r>
            <a:br>
              <a:rPr lang="en-US" b="1" i="1" dirty="0"/>
            </a:br>
            <a:r>
              <a:rPr lang="en-US" b="1" i="1" dirty="0"/>
              <a:t>Exploration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79FE6C9-28B3-C741-B5ED-25B2550A4095}"/>
              </a:ext>
            </a:extLst>
          </p:cNvPr>
          <p:cNvSpPr/>
          <p:nvPr/>
        </p:nvSpPr>
        <p:spPr>
          <a:xfrm>
            <a:off x="5948856" y="1466194"/>
            <a:ext cx="1899744" cy="914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 Pre-training</a:t>
            </a:r>
            <a:br>
              <a:rPr lang="en-US" b="1" i="1" dirty="0"/>
            </a:br>
            <a:r>
              <a:rPr lang="en-US" dirty="0"/>
              <a:t>(Disentangled Self-supervision)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72894D-8F3C-434F-A311-CA511B74DDA7}"/>
              </a:ext>
            </a:extLst>
          </p:cNvPr>
          <p:cNvSpPr/>
          <p:nvPr/>
        </p:nvSpPr>
        <p:spPr>
          <a:xfrm>
            <a:off x="5948856" y="2828319"/>
            <a:ext cx="1899744" cy="914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Training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1BB32E-DFD7-3D44-A957-F9AE9239EFDA}"/>
              </a:ext>
            </a:extLst>
          </p:cNvPr>
          <p:cNvSpPr/>
          <p:nvPr/>
        </p:nvSpPr>
        <p:spPr>
          <a:xfrm>
            <a:off x="3605049" y="2828319"/>
            <a:ext cx="1899744" cy="9144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Evaluation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E262079-B73F-694B-8F71-A98F7C06F8B1}"/>
              </a:ext>
            </a:extLst>
          </p:cNvPr>
          <p:cNvSpPr/>
          <p:nvPr/>
        </p:nvSpPr>
        <p:spPr>
          <a:xfrm>
            <a:off x="3220107" y="1863901"/>
            <a:ext cx="325821" cy="1182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FADC22C-A25A-2C4F-8500-AC1997F0B342}"/>
              </a:ext>
            </a:extLst>
          </p:cNvPr>
          <p:cNvSpPr/>
          <p:nvPr/>
        </p:nvSpPr>
        <p:spPr>
          <a:xfrm>
            <a:off x="5563914" y="1863900"/>
            <a:ext cx="325821" cy="1182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AF49B0F-532E-094A-86CE-127AE1CABA4A}"/>
              </a:ext>
            </a:extLst>
          </p:cNvPr>
          <p:cNvSpPr/>
          <p:nvPr/>
        </p:nvSpPr>
        <p:spPr>
          <a:xfrm rot="10800000">
            <a:off x="5563913" y="3226398"/>
            <a:ext cx="325821" cy="1182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AC2D0C3-6253-6549-AB5C-26C3EFA85845}"/>
              </a:ext>
            </a:extLst>
          </p:cNvPr>
          <p:cNvSpPr/>
          <p:nvPr/>
        </p:nvSpPr>
        <p:spPr>
          <a:xfrm rot="5400000">
            <a:off x="6735817" y="2545336"/>
            <a:ext cx="325821" cy="1182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AB71DBF-0A0E-4E4F-B838-DAD7F2E74299}"/>
              </a:ext>
            </a:extLst>
          </p:cNvPr>
          <p:cNvSpPr/>
          <p:nvPr/>
        </p:nvSpPr>
        <p:spPr>
          <a:xfrm rot="10800000">
            <a:off x="3213538" y="1982141"/>
            <a:ext cx="325821" cy="1182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DA67-346B-5F4A-9790-EA267D1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406B-B96C-2D4C-8CBE-A325E1569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encoding of video ids</a:t>
            </a:r>
          </a:p>
          <a:p>
            <a:r>
              <a:rPr lang="en-US" dirty="0"/>
              <a:t>Number of videos watched by each student</a:t>
            </a:r>
          </a:p>
          <a:p>
            <a:endParaRPr lang="en-US" dirty="0"/>
          </a:p>
          <a:p>
            <a:r>
              <a:rPr lang="en-US" dirty="0"/>
              <a:t>Remove consecutive repetitions of video ids for each student</a:t>
            </a:r>
          </a:p>
          <a:p>
            <a:endParaRPr lang="en-US" dirty="0"/>
          </a:p>
          <a:p>
            <a:r>
              <a:rPr lang="en-US" dirty="0"/>
              <a:t>Negative sampling (99 negative samples) for each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9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FAED-9EEE-8C42-888F-225D74F6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C4EAB-6F9D-514B-9FB0-1AE1721B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Total number of students: </a:t>
            </a:r>
            <a:r>
              <a:rPr lang="en-IN" b="1" i="1" dirty="0"/>
              <a:t>48640</a:t>
            </a:r>
            <a:br>
              <a:rPr lang="en-IN" dirty="0"/>
            </a:br>
            <a:r>
              <a:rPr lang="en-IN" dirty="0"/>
              <a:t>Number of unique videos watched: </a:t>
            </a:r>
            <a:r>
              <a:rPr lang="en-IN" b="1" i="1" dirty="0"/>
              <a:t>34101</a:t>
            </a:r>
            <a:br>
              <a:rPr lang="en-IN" dirty="0"/>
            </a:br>
            <a:r>
              <a:rPr lang="en-IN" dirty="0"/>
              <a:t>Total number of videos watched: </a:t>
            </a:r>
            <a:r>
              <a:rPr lang="en-IN" b="1" i="1" dirty="0"/>
              <a:t>4663919</a:t>
            </a:r>
            <a:br>
              <a:rPr lang="en-IN" dirty="0"/>
            </a:br>
            <a:r>
              <a:rPr lang="en-IN" dirty="0"/>
              <a:t>Average number of videos watched: </a:t>
            </a:r>
            <a:r>
              <a:rPr lang="en-IN" b="1" i="1" dirty="0"/>
              <a:t>95.89</a:t>
            </a:r>
            <a:br>
              <a:rPr lang="en-IN" dirty="0"/>
            </a:br>
            <a:r>
              <a:rPr lang="en-IN" dirty="0"/>
              <a:t>Median number of videos watched: </a:t>
            </a:r>
            <a:r>
              <a:rPr lang="en-IN" b="1" i="1" dirty="0"/>
              <a:t>56.0</a:t>
            </a:r>
            <a:br>
              <a:rPr lang="en-IN" dirty="0"/>
            </a:br>
            <a:r>
              <a:rPr lang="en-IN" dirty="0"/>
              <a:t>1st quartile number of videos watched: </a:t>
            </a:r>
            <a:r>
              <a:rPr lang="en-IN" b="1" i="1" dirty="0"/>
              <a:t>26.0</a:t>
            </a:r>
            <a:br>
              <a:rPr lang="en-IN" dirty="0"/>
            </a:br>
            <a:r>
              <a:rPr lang="en-IN" dirty="0"/>
              <a:t>3rd quartile number of videos watched: </a:t>
            </a:r>
            <a:r>
              <a:rPr lang="en-IN" b="1" i="1" dirty="0"/>
              <a:t>117.0</a:t>
            </a:r>
            <a:br>
              <a:rPr lang="en-IN" dirty="0"/>
            </a:br>
            <a:r>
              <a:rPr lang="en-IN" dirty="0"/>
              <a:t>Maximum number of videos watched: </a:t>
            </a:r>
            <a:r>
              <a:rPr lang="en-IN" b="1" i="1" dirty="0"/>
              <a:t>3337</a:t>
            </a:r>
            <a:br>
              <a:rPr lang="en-IN" dirty="0"/>
            </a:br>
            <a:r>
              <a:rPr lang="en-IN" dirty="0"/>
              <a:t>Minimum number of videos watched: </a:t>
            </a:r>
            <a:r>
              <a:rPr lang="en-IN" b="1" i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678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9DA8-5822-C347-AB02-65EA318D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613461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216</Words>
  <Application>Microsoft Macintosh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Raleway</vt:lpstr>
      <vt:lpstr>Simple Light</vt:lpstr>
      <vt:lpstr>EduRec: Disentangled Self-supervision for Recommending Video in MOOCs</vt:lpstr>
      <vt:lpstr>Project Link</vt:lpstr>
      <vt:lpstr>Pipeline</vt:lpstr>
      <vt:lpstr>Data Pre-processing</vt:lpstr>
      <vt:lpstr>Data Exploration</vt:lpstr>
      <vt:lpstr>Data Exploration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EduRec: Disentangled Self-supervision for Recommending Video in MOOCs</dc:title>
  <cp:lastModifiedBy>Abinash Sinha</cp:lastModifiedBy>
  <cp:revision>66</cp:revision>
  <dcterms:modified xsi:type="dcterms:W3CDTF">2021-07-07T16:02:09Z</dcterms:modified>
</cp:coreProperties>
</file>