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94" r:id="rId3"/>
    <p:sldId id="423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4" r:id="rId12"/>
    <p:sldId id="442" r:id="rId13"/>
    <p:sldId id="441" r:id="rId14"/>
    <p:sldId id="447" r:id="rId15"/>
    <p:sldId id="466" r:id="rId16"/>
    <p:sldId id="508" r:id="rId17"/>
    <p:sldId id="514" r:id="rId18"/>
    <p:sldId id="509" r:id="rId19"/>
    <p:sldId id="510" r:id="rId20"/>
    <p:sldId id="511" r:id="rId21"/>
    <p:sldId id="512" r:id="rId22"/>
    <p:sldId id="513" r:id="rId23"/>
    <p:sldId id="515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7" r:id="rId33"/>
    <p:sldId id="479" r:id="rId34"/>
    <p:sldId id="492" r:id="rId35"/>
    <p:sldId id="493" r:id="rId36"/>
    <p:sldId id="494" r:id="rId37"/>
    <p:sldId id="495" r:id="rId38"/>
    <p:sldId id="507" r:id="rId39"/>
    <p:sldId id="499" r:id="rId40"/>
    <p:sldId id="393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9F0AB"/>
    <a:srgbClr val="F9E6AB"/>
    <a:srgbClr val="F9FAAB"/>
    <a:srgbClr val="767691"/>
    <a:srgbClr val="7676AA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7451" autoAdjust="0"/>
  </p:normalViewPr>
  <p:slideViewPr>
    <p:cSldViewPr>
      <p:cViewPr>
        <p:scale>
          <a:sx n="62" d="100"/>
          <a:sy n="62" d="100"/>
        </p:scale>
        <p:origin x="-810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38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baseline="0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1325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9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95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8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44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23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15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32856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29134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91112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3473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29256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75717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63865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2643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63119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AB636-DA53-4DF7-8DB5-FF269DCB01F9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2346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33A3-C7B4-43E5-866F-2D434D80B2C1}" type="slidenum">
              <a:rPr lang="en-US"/>
              <a:pPr/>
              <a:t>32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7261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30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00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93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97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10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304850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7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5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marL="0" indent="0" eaLnBrk="1" hangingPunct="1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4901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8216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0301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s.cs.washington.edu/~mernst/advice/version-contro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s.cs.washington.edu/~mernst/advice/version-contro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hyperlink" Target="https://www.atlassian.com/git/tutorials/setting-up-a-repositor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://windows.github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" TargetMode="External"/><Relationship Id="rId7" Type="http://schemas.openxmlformats.org/officeDocument/2006/relationships/hyperlink" Target="http://www.sourceforge.ne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anstalkapp.com/" TargetMode="External"/><Relationship Id="rId5" Type="http://schemas.openxmlformats.org/officeDocument/2006/relationships/hyperlink" Target="http://www.xp-dev.com/" TargetMode="External"/><Relationship Id="rId4" Type="http://schemas.openxmlformats.org/officeDocument/2006/relationships/hyperlink" Target="http://unfudd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lex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rojecthostin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10" Type="http://schemas.openxmlformats.org/officeDocument/2006/relationships/image" Target="../media/image40.png"/><Relationship Id="rId19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22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4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13212" y="1165357"/>
            <a:ext cx="7382341" cy="1019152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Source Control Systems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13212" y="2345464"/>
            <a:ext cx="7382341" cy="62633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Git, GitHub</a:t>
            </a:r>
            <a:endParaRPr lang="bg-BG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54033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068542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588937"/>
            <a:ext cx="5486400" cy="2175642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53" y="4662483"/>
            <a:ext cx="1235362" cy="1525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48" y="2555607"/>
            <a:ext cx="1471612" cy="1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E3D7856-98CB-4F15-9FDC-4D9D166227F8}" type="slidenum">
              <a:rPr lang="en-US" smtClean="0"/>
              <a:t>10</a:t>
            </a:fld>
            <a:endParaRPr lang="en-US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Version Control</a:t>
            </a:r>
            <a:r>
              <a:rPr lang="bg-BG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: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Typical Scenario</a:t>
            </a:r>
          </a:p>
        </p:txBody>
      </p:sp>
      <p:sp>
        <p:nvSpPr>
          <p:cNvPr id="595970" name="AutoShape 2"/>
          <p:cNvSpPr>
            <a:spLocks noChangeArrowheads="1"/>
          </p:cNvSpPr>
          <p:nvPr/>
        </p:nvSpPr>
        <p:spPr bwMode="auto">
          <a:xfrm>
            <a:off x="4854574" y="1219200"/>
            <a:ext cx="5343525" cy="5105400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1974849" y="1295401"/>
            <a:ext cx="8659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7073898" y="1342900"/>
            <a:ext cx="13336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2000" b="1" dirty="0"/>
              <a:t>Repository</a:t>
            </a:r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1903412" y="1806352"/>
            <a:ext cx="2808287" cy="1727200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75" name="AutoShape 7"/>
          <p:cNvSpPr>
            <a:spLocks noChangeArrowheads="1"/>
          </p:cNvSpPr>
          <p:nvPr/>
        </p:nvSpPr>
        <p:spPr bwMode="auto">
          <a:xfrm>
            <a:off x="1903412" y="3751040"/>
            <a:ext cx="2808287" cy="2573561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3" y="2301652"/>
            <a:ext cx="1257300" cy="920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48" y="4533677"/>
            <a:ext cx="1257300" cy="920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978" name="AutoShape 10"/>
          <p:cNvSpPr>
            <a:spLocks noChangeArrowheads="1"/>
          </p:cNvSpPr>
          <p:nvPr/>
        </p:nvSpPr>
        <p:spPr bwMode="auto">
          <a:xfrm>
            <a:off x="4999037" y="1517428"/>
            <a:ext cx="1584325" cy="4537075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0" name="AutoShape 12"/>
          <p:cNvSpPr>
            <a:spLocks noChangeArrowheads="1"/>
          </p:cNvSpPr>
          <p:nvPr/>
        </p:nvSpPr>
        <p:spPr bwMode="auto">
          <a:xfrm>
            <a:off x="5503861" y="25254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1" name="AutoShape 13"/>
          <p:cNvSpPr>
            <a:spLocks noChangeArrowheads="1"/>
          </p:cNvSpPr>
          <p:nvPr/>
        </p:nvSpPr>
        <p:spPr bwMode="auto">
          <a:xfrm>
            <a:off x="5503861" y="324621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4989512" y="1524001"/>
            <a:ext cx="14310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Main 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line (trunk)</a:t>
            </a:r>
          </a:p>
          <a:p>
            <a:endParaRPr lang="en-US" dirty="0"/>
          </a:p>
        </p:txBody>
      </p:sp>
      <p:cxnSp>
        <p:nvCxnSpPr>
          <p:cNvPr id="23566" name="AutoShape 16"/>
          <p:cNvCxnSpPr>
            <a:cxnSpLocks noChangeShapeType="1"/>
            <a:stCxn id="595980" idx="2"/>
            <a:endCxn id="595981" idx="0"/>
          </p:cNvCxnSpPr>
          <p:nvPr/>
        </p:nvCxnSpPr>
        <p:spPr bwMode="auto">
          <a:xfrm>
            <a:off x="5827711" y="2922364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AutoShape 17"/>
          <p:cNvCxnSpPr>
            <a:cxnSpLocks noChangeShapeType="1"/>
            <a:stCxn id="595981" idx="2"/>
            <a:endCxn id="596015" idx="0"/>
          </p:cNvCxnSpPr>
          <p:nvPr/>
        </p:nvCxnSpPr>
        <p:spPr bwMode="auto">
          <a:xfrm flipH="1">
            <a:off x="5826123" y="3643089"/>
            <a:ext cx="1588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86" name="Text Box 18"/>
          <p:cNvSpPr txBox="1">
            <a:spLocks noChangeArrowheads="1"/>
          </p:cNvSpPr>
          <p:nvPr/>
        </p:nvSpPr>
        <p:spPr bwMode="auto">
          <a:xfrm>
            <a:off x="2622548" y="1927002"/>
            <a:ext cx="8739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7" name="Text Box 19"/>
          <p:cNvSpPr txBox="1">
            <a:spLocks noChangeArrowheads="1"/>
          </p:cNvSpPr>
          <p:nvPr/>
        </p:nvSpPr>
        <p:spPr bwMode="auto">
          <a:xfrm>
            <a:off x="2478087" y="3870102"/>
            <a:ext cx="8659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2000" b="1" dirty="0"/>
              <a:t>User </a:t>
            </a:r>
            <a:r>
              <a:rPr lang="en-US" sz="2000" b="1" dirty="0" smtClean="0"/>
              <a:t>Y</a:t>
            </a:r>
            <a:endParaRPr lang="en-US" sz="2000" b="1" dirty="0"/>
          </a:p>
        </p:txBody>
      </p:sp>
      <p:sp>
        <p:nvSpPr>
          <p:cNvPr id="595989" name="AutoShape 21"/>
          <p:cNvSpPr>
            <a:spLocks noChangeArrowheads="1"/>
          </p:cNvSpPr>
          <p:nvPr/>
        </p:nvSpPr>
        <p:spPr bwMode="auto">
          <a:xfrm>
            <a:off x="7231061" y="367801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71" name="AutoShape 22"/>
          <p:cNvCxnSpPr>
            <a:cxnSpLocks noChangeShapeType="1"/>
            <a:stCxn id="596002" idx="2"/>
            <a:endCxn id="595989" idx="0"/>
          </p:cNvCxnSpPr>
          <p:nvPr/>
        </p:nvCxnSpPr>
        <p:spPr bwMode="auto">
          <a:xfrm>
            <a:off x="7554911" y="3354164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92" name="AutoShape 24"/>
          <p:cNvSpPr>
            <a:spLocks noChangeArrowheads="1"/>
          </p:cNvSpPr>
          <p:nvPr/>
        </p:nvSpPr>
        <p:spPr bwMode="auto">
          <a:xfrm>
            <a:off x="7231061" y="555126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73" name="AutoShape 25"/>
          <p:cNvCxnSpPr>
            <a:cxnSpLocks noChangeShapeType="1"/>
            <a:stCxn id="595996" idx="2"/>
            <a:endCxn id="595992" idx="0"/>
          </p:cNvCxnSpPr>
          <p:nvPr/>
        </p:nvCxnSpPr>
        <p:spPr bwMode="auto">
          <a:xfrm>
            <a:off x="7554911" y="5300440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95" name="AutoShape 27"/>
          <p:cNvSpPr>
            <a:spLocks noChangeArrowheads="1"/>
          </p:cNvSpPr>
          <p:nvPr/>
        </p:nvSpPr>
        <p:spPr bwMode="auto">
          <a:xfrm>
            <a:off x="6727824" y="4325715"/>
            <a:ext cx="1584325" cy="1800225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6" name="AutoShape 28"/>
          <p:cNvSpPr>
            <a:spLocks noChangeArrowheads="1"/>
          </p:cNvSpPr>
          <p:nvPr/>
        </p:nvSpPr>
        <p:spPr bwMode="auto">
          <a:xfrm>
            <a:off x="7231061" y="490356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7" name="Line 29"/>
          <p:cNvSpPr>
            <a:spLocks noChangeShapeType="1"/>
          </p:cNvSpPr>
          <p:nvPr/>
        </p:nvSpPr>
        <p:spPr bwMode="auto">
          <a:xfrm>
            <a:off x="6151561" y="4109815"/>
            <a:ext cx="1079500" cy="1008063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8" name="Text Box 30"/>
          <p:cNvSpPr txBox="1">
            <a:spLocks noChangeArrowheads="1"/>
          </p:cNvSpPr>
          <p:nvPr/>
        </p:nvSpPr>
        <p:spPr bwMode="auto">
          <a:xfrm>
            <a:off x="6727464" y="4301480"/>
            <a:ext cx="16273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B Branch</a:t>
            </a:r>
          </a:p>
        </p:txBody>
      </p:sp>
      <p:sp>
        <p:nvSpPr>
          <p:cNvPr id="596000" name="AutoShape 32"/>
          <p:cNvSpPr>
            <a:spLocks noChangeArrowheads="1"/>
          </p:cNvSpPr>
          <p:nvPr/>
        </p:nvSpPr>
        <p:spPr bwMode="auto">
          <a:xfrm>
            <a:off x="6727824" y="1877789"/>
            <a:ext cx="1584325" cy="2305050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1" name="AutoShape 33"/>
          <p:cNvSpPr>
            <a:spLocks noChangeArrowheads="1"/>
          </p:cNvSpPr>
          <p:nvPr/>
        </p:nvSpPr>
        <p:spPr bwMode="auto">
          <a:xfrm>
            <a:off x="7231061" y="23095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2" name="AutoShape 34"/>
          <p:cNvSpPr>
            <a:spLocks noChangeArrowheads="1"/>
          </p:cNvSpPr>
          <p:nvPr/>
        </p:nvSpPr>
        <p:spPr bwMode="auto">
          <a:xfrm>
            <a:off x="7231061" y="29572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81" name="AutoShape 35"/>
          <p:cNvCxnSpPr>
            <a:cxnSpLocks noChangeShapeType="1"/>
            <a:stCxn id="596001" idx="2"/>
            <a:endCxn id="596002" idx="0"/>
          </p:cNvCxnSpPr>
          <p:nvPr/>
        </p:nvCxnSpPr>
        <p:spPr bwMode="auto">
          <a:xfrm>
            <a:off x="7554911" y="2706465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04" name="Line 36"/>
          <p:cNvSpPr>
            <a:spLocks noChangeShapeType="1"/>
          </p:cNvSpPr>
          <p:nvPr/>
        </p:nvSpPr>
        <p:spPr bwMode="auto">
          <a:xfrm flipV="1">
            <a:off x="6151561" y="2525490"/>
            <a:ext cx="1079500" cy="144463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5" name="Text Box 37"/>
          <p:cNvSpPr txBox="1">
            <a:spLocks noChangeArrowheads="1"/>
          </p:cNvSpPr>
          <p:nvPr/>
        </p:nvSpPr>
        <p:spPr bwMode="auto">
          <a:xfrm>
            <a:off x="6727179" y="1858677"/>
            <a:ext cx="16263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A Branch</a:t>
            </a:r>
          </a:p>
        </p:txBody>
      </p:sp>
      <p:sp>
        <p:nvSpPr>
          <p:cNvPr id="596007" name="AutoShape 39"/>
          <p:cNvSpPr>
            <a:spLocks noChangeArrowheads="1"/>
          </p:cNvSpPr>
          <p:nvPr/>
        </p:nvSpPr>
        <p:spPr bwMode="auto">
          <a:xfrm>
            <a:off x="8383586" y="2814414"/>
            <a:ext cx="1727200" cy="2376488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8" name="AutoShape 40"/>
          <p:cNvSpPr>
            <a:spLocks noChangeArrowheads="1"/>
          </p:cNvSpPr>
          <p:nvPr/>
        </p:nvSpPr>
        <p:spPr bwMode="auto">
          <a:xfrm>
            <a:off x="8886823" y="3317652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9" name="AutoShape 41"/>
          <p:cNvSpPr>
            <a:spLocks noChangeArrowheads="1"/>
          </p:cNvSpPr>
          <p:nvPr/>
        </p:nvSpPr>
        <p:spPr bwMode="auto">
          <a:xfrm>
            <a:off x="8886823" y="3965352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0" name="AutoShape 42"/>
          <p:cNvSpPr>
            <a:spLocks noChangeArrowheads="1"/>
          </p:cNvSpPr>
          <p:nvPr/>
        </p:nvSpPr>
        <p:spPr bwMode="auto">
          <a:xfrm>
            <a:off x="8886823" y="4686077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88" name="AutoShape 43"/>
          <p:cNvCxnSpPr>
            <a:cxnSpLocks noChangeShapeType="1"/>
            <a:stCxn id="596008" idx="2"/>
            <a:endCxn id="596009" idx="0"/>
          </p:cNvCxnSpPr>
          <p:nvPr/>
        </p:nvCxnSpPr>
        <p:spPr bwMode="auto">
          <a:xfrm>
            <a:off x="9210673" y="3714528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9" name="AutoShape 44"/>
          <p:cNvCxnSpPr>
            <a:cxnSpLocks noChangeShapeType="1"/>
            <a:stCxn id="596009" idx="2"/>
            <a:endCxn id="596010" idx="0"/>
          </p:cNvCxnSpPr>
          <p:nvPr/>
        </p:nvCxnSpPr>
        <p:spPr bwMode="auto">
          <a:xfrm>
            <a:off x="9210673" y="4362227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13" name="Line 45"/>
          <p:cNvSpPr>
            <a:spLocks noChangeShapeType="1"/>
          </p:cNvSpPr>
          <p:nvPr/>
        </p:nvSpPr>
        <p:spPr bwMode="auto">
          <a:xfrm>
            <a:off x="7878761" y="3101753"/>
            <a:ext cx="1008062" cy="504825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4" name="Text Box 46"/>
          <p:cNvSpPr txBox="1">
            <a:spLocks noChangeArrowheads="1"/>
          </p:cNvSpPr>
          <p:nvPr/>
        </p:nvSpPr>
        <p:spPr bwMode="auto">
          <a:xfrm>
            <a:off x="8349682" y="2789312"/>
            <a:ext cx="17722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A.1 Branch</a:t>
            </a:r>
          </a:p>
        </p:txBody>
      </p:sp>
      <p:sp>
        <p:nvSpPr>
          <p:cNvPr id="596015" name="AutoShape 47"/>
          <p:cNvSpPr>
            <a:spLocks noChangeArrowheads="1"/>
          </p:cNvSpPr>
          <p:nvPr/>
        </p:nvSpPr>
        <p:spPr bwMode="auto">
          <a:xfrm>
            <a:off x="5502273" y="396693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7" name="AutoShape 49"/>
          <p:cNvSpPr>
            <a:spLocks noChangeArrowheads="1"/>
          </p:cNvSpPr>
          <p:nvPr/>
        </p:nvSpPr>
        <p:spPr bwMode="auto">
          <a:xfrm>
            <a:off x="5502274" y="4038377"/>
            <a:ext cx="576263" cy="360362"/>
          </a:xfrm>
          <a:prstGeom prst="flowChartDocument">
            <a:avLst/>
          </a:prstGeom>
          <a:solidFill>
            <a:srgbClr val="FF0000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8" name="Line 50"/>
          <p:cNvSpPr>
            <a:spLocks noChangeShapeType="1"/>
          </p:cNvSpPr>
          <p:nvPr/>
        </p:nvSpPr>
        <p:spPr bwMode="auto">
          <a:xfrm flipH="1" flipV="1">
            <a:off x="4206873" y="2885853"/>
            <a:ext cx="1295400" cy="1152525"/>
          </a:xfrm>
          <a:prstGeom prst="line">
            <a:avLst/>
          </a:prstGeom>
          <a:noFill/>
          <a:ln w="127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95" name="Text Box 51"/>
          <p:cNvSpPr txBox="1">
            <a:spLocks noChangeArrowheads="1"/>
          </p:cNvSpPr>
          <p:nvPr/>
        </p:nvSpPr>
        <p:spPr bwMode="auto">
          <a:xfrm>
            <a:off x="4494212" y="2958877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</a:t>
            </a:r>
            <a:r>
              <a:rPr kumimoji="0"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kumimoji="0"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Out</a:t>
            </a:r>
          </a:p>
        </p:txBody>
      </p:sp>
      <p:sp>
        <p:nvSpPr>
          <p:cNvPr id="596020" name="AutoShape 52"/>
          <p:cNvSpPr>
            <a:spLocks noChangeArrowheads="1"/>
          </p:cNvSpPr>
          <p:nvPr/>
        </p:nvSpPr>
        <p:spPr bwMode="auto">
          <a:xfrm>
            <a:off x="4854574" y="3462115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</a:t>
            </a:r>
          </a:p>
        </p:txBody>
      </p:sp>
      <p:sp>
        <p:nvSpPr>
          <p:cNvPr id="596021" name="AutoShape 53"/>
          <p:cNvSpPr>
            <a:spLocks noChangeArrowheads="1"/>
          </p:cNvSpPr>
          <p:nvPr/>
        </p:nvSpPr>
        <p:spPr bwMode="auto">
          <a:xfrm>
            <a:off x="3630611" y="2741390"/>
            <a:ext cx="576262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598" name="Group 55"/>
          <p:cNvGrpSpPr>
            <a:grpSpLocks/>
          </p:cNvGrpSpPr>
          <p:nvPr/>
        </p:nvGrpSpPr>
        <p:grpSpPr bwMode="auto">
          <a:xfrm>
            <a:off x="4206873" y="4182839"/>
            <a:ext cx="1295400" cy="749300"/>
            <a:chOff x="1746" y="2750"/>
            <a:chExt cx="816" cy="472"/>
          </a:xfrm>
        </p:grpSpPr>
        <p:sp>
          <p:nvSpPr>
            <p:cNvPr id="596024" name="Line 56"/>
            <p:cNvSpPr>
              <a:spLocks noChangeShapeType="1"/>
            </p:cNvSpPr>
            <p:nvPr/>
          </p:nvSpPr>
          <p:spPr bwMode="auto">
            <a:xfrm flipH="1">
              <a:off x="1746" y="2750"/>
              <a:ext cx="816" cy="363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20" name="Text Box 57"/>
            <p:cNvSpPr txBox="1">
              <a:spLocks noChangeArrowheads="1"/>
            </p:cNvSpPr>
            <p:nvPr/>
          </p:nvSpPr>
          <p:spPr bwMode="auto">
            <a:xfrm>
              <a:off x="1791" y="3030"/>
              <a:ext cx="6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4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kumimoji="1" sz="4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0"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Check Out</a:t>
              </a:r>
            </a:p>
          </p:txBody>
        </p:sp>
        <p:sp>
          <p:nvSpPr>
            <p:cNvPr id="23621" name="AutoShape 58"/>
            <p:cNvSpPr>
              <a:spLocks noChangeArrowheads="1"/>
            </p:cNvSpPr>
            <p:nvPr/>
          </p:nvSpPr>
          <p:spPr bwMode="auto">
            <a:xfrm>
              <a:off x="2064" y="2840"/>
              <a:ext cx="182" cy="182"/>
            </a:xfrm>
            <a:prstGeom prst="flowChartAlternateProcess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rtl="1" eaLnBrk="1" hangingPunct="1">
                <a:lnSpc>
                  <a:spcPct val="100000"/>
                </a:lnSpc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B</a:t>
              </a:r>
            </a:p>
          </p:txBody>
        </p:sp>
      </p:grpSp>
      <p:sp>
        <p:nvSpPr>
          <p:cNvPr id="596027" name="AutoShape 59"/>
          <p:cNvSpPr>
            <a:spLocks noChangeArrowheads="1"/>
          </p:cNvSpPr>
          <p:nvPr/>
        </p:nvSpPr>
        <p:spPr bwMode="auto">
          <a:xfrm>
            <a:off x="3630611" y="4614640"/>
            <a:ext cx="576262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600" name="Group 61"/>
          <p:cNvGrpSpPr>
            <a:grpSpLocks/>
          </p:cNvGrpSpPr>
          <p:nvPr/>
        </p:nvGrpSpPr>
        <p:grpSpPr bwMode="auto">
          <a:xfrm>
            <a:off x="2622401" y="4950021"/>
            <a:ext cx="2736852" cy="936623"/>
            <a:chOff x="838" y="3249"/>
            <a:chExt cx="1724" cy="590"/>
          </a:xfrm>
        </p:grpSpPr>
        <p:sp>
          <p:nvSpPr>
            <p:cNvPr id="596030" name="Line 62"/>
            <p:cNvSpPr>
              <a:spLocks noChangeShapeType="1"/>
            </p:cNvSpPr>
            <p:nvPr/>
          </p:nvSpPr>
          <p:spPr bwMode="auto">
            <a:xfrm flipH="1">
              <a:off x="1519" y="3249"/>
              <a:ext cx="1043" cy="226"/>
            </a:xfrm>
            <a:prstGeom prst="line">
              <a:avLst/>
            </a:pr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31" name="Line 63"/>
            <p:cNvSpPr>
              <a:spLocks noChangeShapeType="1"/>
            </p:cNvSpPr>
            <p:nvPr/>
          </p:nvSpPr>
          <p:spPr bwMode="auto">
            <a:xfrm>
              <a:off x="1519" y="3249"/>
              <a:ext cx="0" cy="363"/>
            </a:xfrm>
            <a:prstGeom prst="line">
              <a:avLst/>
            </a:pr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32" name="Text Box 64"/>
            <p:cNvSpPr txBox="1">
              <a:spLocks noChangeArrowheads="1"/>
            </p:cNvSpPr>
            <p:nvPr/>
          </p:nvSpPr>
          <p:spPr bwMode="auto">
            <a:xfrm>
              <a:off x="838" y="3606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lang="en-US" sz="1800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Merge</a:t>
              </a:r>
            </a:p>
          </p:txBody>
        </p:sp>
        <p:sp>
          <p:nvSpPr>
            <p:cNvPr id="596033" name="AutoShape 65"/>
            <p:cNvSpPr>
              <a:spLocks noChangeArrowheads="1"/>
            </p:cNvSpPr>
            <p:nvPr/>
          </p:nvSpPr>
          <p:spPr bwMode="auto">
            <a:xfrm>
              <a:off x="1201" y="3276"/>
              <a:ext cx="182" cy="182"/>
            </a:xfrm>
            <a:prstGeom prst="flowChartAlternateProcess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D</a:t>
              </a:r>
            </a:p>
          </p:txBody>
        </p:sp>
      </p:grpSp>
      <p:sp>
        <p:nvSpPr>
          <p:cNvPr id="596034" name="AutoShape 66"/>
          <p:cNvSpPr>
            <a:spLocks noChangeArrowheads="1"/>
          </p:cNvSpPr>
          <p:nvPr/>
        </p:nvSpPr>
        <p:spPr bwMode="auto">
          <a:xfrm>
            <a:off x="3632199" y="5551265"/>
            <a:ext cx="576263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6" name="AutoShape 68"/>
          <p:cNvSpPr>
            <a:spLocks noChangeArrowheads="1"/>
          </p:cNvSpPr>
          <p:nvPr/>
        </p:nvSpPr>
        <p:spPr bwMode="auto">
          <a:xfrm>
            <a:off x="5502273" y="4686077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7" name="AutoShape 69"/>
          <p:cNvSpPr>
            <a:spLocks noChangeArrowheads="1"/>
          </p:cNvSpPr>
          <p:nvPr/>
        </p:nvSpPr>
        <p:spPr bwMode="auto">
          <a:xfrm>
            <a:off x="5502274" y="4759103"/>
            <a:ext cx="576263" cy="358775"/>
          </a:xfrm>
          <a:prstGeom prst="flowChartDocument">
            <a:avLst/>
          </a:prstGeom>
          <a:solidFill>
            <a:srgbClr val="000099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8" name="Line 70"/>
          <p:cNvSpPr>
            <a:spLocks noChangeShapeType="1"/>
          </p:cNvSpPr>
          <p:nvPr/>
        </p:nvSpPr>
        <p:spPr bwMode="auto">
          <a:xfrm flipH="1" flipV="1">
            <a:off x="3846511" y="3101752"/>
            <a:ext cx="1727200" cy="1585912"/>
          </a:xfrm>
          <a:prstGeom prst="line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5" name="Text Box 71"/>
          <p:cNvSpPr txBox="1">
            <a:spLocks noChangeArrowheads="1"/>
          </p:cNvSpPr>
          <p:nvPr/>
        </p:nvSpPr>
        <p:spPr bwMode="auto">
          <a:xfrm>
            <a:off x="3054348" y="3174777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 In</a:t>
            </a:r>
          </a:p>
        </p:txBody>
      </p:sp>
      <p:sp>
        <p:nvSpPr>
          <p:cNvPr id="596040" name="AutoShape 72"/>
          <p:cNvSpPr>
            <a:spLocks noChangeArrowheads="1"/>
          </p:cNvSpPr>
          <p:nvPr/>
        </p:nvSpPr>
        <p:spPr bwMode="auto">
          <a:xfrm>
            <a:off x="4206874" y="3462115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</a:t>
            </a:r>
          </a:p>
        </p:txBody>
      </p:sp>
      <p:cxnSp>
        <p:nvCxnSpPr>
          <p:cNvPr id="23607" name="AutoShape 73"/>
          <p:cNvCxnSpPr>
            <a:cxnSpLocks noChangeShapeType="1"/>
            <a:stCxn id="596017" idx="2"/>
            <a:endCxn id="596037" idx="0"/>
          </p:cNvCxnSpPr>
          <p:nvPr/>
        </p:nvCxnSpPr>
        <p:spPr bwMode="auto">
          <a:xfrm>
            <a:off x="5791198" y="4378102"/>
            <a:ext cx="0" cy="38100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608" name="Group 75"/>
          <p:cNvGrpSpPr>
            <a:grpSpLocks/>
          </p:cNvGrpSpPr>
          <p:nvPr/>
        </p:nvGrpSpPr>
        <p:grpSpPr bwMode="auto">
          <a:xfrm>
            <a:off x="5502273" y="5333777"/>
            <a:ext cx="647700" cy="431800"/>
            <a:chOff x="2562" y="3475"/>
            <a:chExt cx="408" cy="272"/>
          </a:xfrm>
        </p:grpSpPr>
        <p:sp>
          <p:nvSpPr>
            <p:cNvPr id="596044" name="AutoShape 76"/>
            <p:cNvSpPr>
              <a:spLocks noChangeArrowheads="1"/>
            </p:cNvSpPr>
            <p:nvPr/>
          </p:nvSpPr>
          <p:spPr bwMode="auto">
            <a:xfrm>
              <a:off x="2562" y="3475"/>
              <a:ext cx="408" cy="272"/>
            </a:xfrm>
            <a:prstGeom prst="flowChartMultidocument">
              <a:avLst/>
            </a:prstGeom>
            <a:solidFill>
              <a:srgbClr val="DDDDDD"/>
            </a:solidFill>
            <a:ln w="9525">
              <a:solidFill>
                <a:schemeClr val="tx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45" name="AutoShape 77"/>
            <p:cNvSpPr>
              <a:spLocks noChangeArrowheads="1"/>
            </p:cNvSpPr>
            <p:nvPr/>
          </p:nvSpPr>
          <p:spPr bwMode="auto">
            <a:xfrm>
              <a:off x="2562" y="3521"/>
              <a:ext cx="363" cy="226"/>
            </a:xfrm>
            <a:prstGeom prst="flowChartDocument">
              <a:avLst/>
            </a:prstGeom>
            <a:solidFill>
              <a:srgbClr val="99CC00"/>
            </a:solidFill>
            <a:ln w="9525">
              <a:solidFill>
                <a:schemeClr val="tx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6046" name="Line 78"/>
          <p:cNvSpPr>
            <a:spLocks noChangeShapeType="1"/>
          </p:cNvSpPr>
          <p:nvPr/>
        </p:nvSpPr>
        <p:spPr bwMode="auto">
          <a:xfrm flipH="1">
            <a:off x="4206873" y="5552853"/>
            <a:ext cx="1295400" cy="141287"/>
          </a:xfrm>
          <a:prstGeom prst="line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10" name="Text Box 79"/>
          <p:cNvSpPr txBox="1">
            <a:spLocks noChangeArrowheads="1"/>
          </p:cNvSpPr>
          <p:nvPr/>
        </p:nvSpPr>
        <p:spPr bwMode="auto">
          <a:xfrm>
            <a:off x="4637980" y="5652864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 In</a:t>
            </a:r>
          </a:p>
        </p:txBody>
      </p:sp>
      <p:sp>
        <p:nvSpPr>
          <p:cNvPr id="596048" name="AutoShape 80"/>
          <p:cNvSpPr>
            <a:spLocks noChangeArrowheads="1"/>
          </p:cNvSpPr>
          <p:nvPr/>
        </p:nvSpPr>
        <p:spPr bwMode="auto">
          <a:xfrm>
            <a:off x="4351337" y="5551265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</a:t>
            </a:r>
          </a:p>
        </p:txBody>
      </p:sp>
      <p:cxnSp>
        <p:nvCxnSpPr>
          <p:cNvPr id="23612" name="AutoShape 81"/>
          <p:cNvCxnSpPr>
            <a:cxnSpLocks noChangeShapeType="1"/>
            <a:stCxn id="596037" idx="2"/>
            <a:endCxn id="596045" idx="0"/>
          </p:cNvCxnSpPr>
          <p:nvPr/>
        </p:nvCxnSpPr>
        <p:spPr bwMode="auto">
          <a:xfrm>
            <a:off x="5791198" y="5097240"/>
            <a:ext cx="0" cy="309563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71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</a:t>
            </a:r>
            <a:r>
              <a:rPr lang="en-US" dirty="0"/>
              <a:t>Control</a:t>
            </a:r>
          </a:p>
        </p:txBody>
      </p:sp>
      <p:pic>
        <p:nvPicPr>
          <p:cNvPr id="3074" name="Picture 2" descr="Distributed version contro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1" t="-1474" r="-2269" b="-3131"/>
          <a:stretch/>
        </p:blipFill>
        <p:spPr bwMode="auto">
          <a:xfrm>
            <a:off x="2826398" y="1197666"/>
            <a:ext cx="6544614" cy="5050734"/>
          </a:xfrm>
          <a:prstGeom prst="roundRect">
            <a:avLst>
              <a:gd name="adj" fmla="val 1320"/>
            </a:avLst>
          </a:prstGeom>
          <a:solidFill>
            <a:srgbClr val="FFFFFF"/>
          </a:solidFill>
          <a:extLst/>
        </p:spPr>
      </p:pic>
      <p:sp>
        <p:nvSpPr>
          <p:cNvPr id="6" name="TextBox 5"/>
          <p:cNvSpPr txBox="1"/>
          <p:nvPr/>
        </p:nvSpPr>
        <p:spPr>
          <a:xfrm>
            <a:off x="150812" y="6477000"/>
            <a:ext cx="4498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4"/>
              </a:rPr>
              <a:t>http://homes.cs.washington.edu/~mernst/advice/version-control.html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953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2050" name="Picture 2" descr="http://homes.cs.washington.edu/~mernst/advice/version-control.html" title="Centralized version contro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" r="-2229" b="-3001"/>
          <a:stretch/>
        </p:blipFill>
        <p:spPr bwMode="auto">
          <a:xfrm>
            <a:off x="2589213" y="1295400"/>
            <a:ext cx="6954583" cy="4876800"/>
          </a:xfrm>
          <a:prstGeom prst="roundRect">
            <a:avLst>
              <a:gd name="adj" fmla="val 1320"/>
            </a:avLst>
          </a:prstGeo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159931" y="6500129"/>
            <a:ext cx="4498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4"/>
              </a:rPr>
              <a:t>http://homes.cs.washington.edu/~mernst/advice/version-control.html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358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When a file </a:t>
            </a:r>
            <a:r>
              <a:rPr lang="en-US" dirty="0"/>
              <a:t>is concurrently </a:t>
            </a:r>
            <a:r>
              <a:rPr lang="en-US" dirty="0" smtClean="0"/>
              <a:t>modified, changes should be merged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Merging is hard</a:t>
            </a:r>
            <a:r>
              <a:rPr lang="bg-BG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always </a:t>
            </a:r>
            <a:r>
              <a:rPr lang="en-US" dirty="0" smtClean="0"/>
              <a:t>automatic process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Coordination and responsibility</a:t>
            </a:r>
            <a:br>
              <a:rPr lang="en-US" dirty="0" smtClean="0"/>
            </a:br>
            <a:r>
              <a:rPr lang="en-US" dirty="0" smtClean="0"/>
              <a:t>between the </a:t>
            </a:r>
            <a:r>
              <a:rPr lang="en-US" dirty="0"/>
              <a:t>developers is </a:t>
            </a:r>
            <a:r>
              <a:rPr lang="en-US" dirty="0" smtClean="0"/>
              <a:t>required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Commit </a:t>
            </a:r>
            <a:r>
              <a:rPr lang="en-US" dirty="0" smtClean="0"/>
              <a:t>changes as early as finished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Do not commit code that does not compile or blocks the work of the others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Leave meaningful comments at each commit</a:t>
            </a:r>
            <a:endParaRPr lang="bg-BG" dirty="0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Merging Problems</a:t>
            </a:r>
          </a:p>
        </p:txBody>
      </p:sp>
      <p:pic>
        <p:nvPicPr>
          <p:cNvPr id="5122" name="Picture 2" descr="http://img1.wikia.nocookie.net/__cb20130213145753/destiny2579/images/e/e3/Merg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438400"/>
            <a:ext cx="3881762" cy="205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79612" y="853339"/>
            <a:ext cx="7924800" cy="1568497"/>
          </a:xfrm>
        </p:spPr>
        <p:txBody>
          <a:bodyPr/>
          <a:lstStyle/>
          <a:p>
            <a:r>
              <a:rPr lang="en-US" dirty="0" smtClean="0"/>
              <a:t>The "Distributed </a:t>
            </a:r>
            <a:r>
              <a:rPr lang="en-US" dirty="0"/>
              <a:t>Version </a:t>
            </a:r>
            <a:r>
              <a:rPr lang="en-US" dirty="0" smtClean="0"/>
              <a:t>Control" Versioning Model</a:t>
            </a:r>
            <a:endParaRPr lang="en-US" dirty="0"/>
          </a:p>
        </p:txBody>
      </p:sp>
      <p:pic>
        <p:nvPicPr>
          <p:cNvPr id="6" name="Picture 2" descr="Distributed version contro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1" t="-1474" r="-2269" b="-3131"/>
          <a:stretch/>
        </p:blipFill>
        <p:spPr bwMode="auto">
          <a:xfrm>
            <a:off x="3664598" y="2726636"/>
            <a:ext cx="4563414" cy="3521764"/>
          </a:xfrm>
          <a:prstGeom prst="roundRect">
            <a:avLst>
              <a:gd name="adj" fmla="val 1320"/>
            </a:avLst>
          </a:prstGeom>
          <a:solidFill>
            <a:srgbClr val="FFFFFF"/>
          </a:solidFill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6" y="3659192"/>
            <a:ext cx="1626716" cy="1656652"/>
          </a:xfrm>
          <a:prstGeom prst="roundRect">
            <a:avLst>
              <a:gd name="adj" fmla="val 2475"/>
            </a:avLst>
          </a:prstGeom>
        </p:spPr>
      </p:pic>
      <p:pic>
        <p:nvPicPr>
          <p:cNvPr id="7" name="Picture 2" descr="http://www.selenic.com/mercurial/mercuria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659192"/>
            <a:ext cx="1904376" cy="1656652"/>
          </a:xfrm>
          <a:prstGeom prst="roundRect">
            <a:avLst>
              <a:gd name="adj" fmla="val 26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5401430"/>
            <a:ext cx="8077200" cy="820600"/>
          </a:xfrm>
        </p:spPr>
        <p:txBody>
          <a:bodyPr/>
          <a:lstStyle/>
          <a:p>
            <a:r>
              <a:rPr lang="en-US" dirty="0" smtClean="0"/>
              <a:t>Working with Git</a:t>
            </a:r>
            <a:endParaRPr lang="en-US" dirty="0"/>
          </a:p>
        </p:txBody>
      </p:sp>
      <p:pic>
        <p:nvPicPr>
          <p:cNvPr id="2050" name="Picture 2" descr="http://jonathanmh.com/wp-content/uploads/2012/10/git_logo-1024x4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502392"/>
            <a:ext cx="7315200" cy="3429000"/>
          </a:xfrm>
          <a:prstGeom prst="roundRect">
            <a:avLst>
              <a:gd name="adj" fmla="val 48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Using Git Bash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5550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3552826"/>
            <a:ext cx="2538674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http://msysgit.github.com/img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3200400"/>
            <a:ext cx="12573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sysgit.github.com/img/msysg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2" y="3200400"/>
            <a:ext cx="2095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</a:p>
          <a:p>
            <a:pPr lvl="1"/>
            <a:r>
              <a:rPr lang="en-US" dirty="0" smtClean="0"/>
              <a:t>Distributed source-control system</a:t>
            </a:r>
          </a:p>
          <a:p>
            <a:pPr lvl="1"/>
            <a:r>
              <a:rPr lang="en-US" dirty="0" smtClean="0"/>
              <a:t>Work with local and remote repositories</a:t>
            </a:r>
          </a:p>
          <a:p>
            <a:pPr lvl="1"/>
            <a:r>
              <a:rPr lang="en-US" dirty="0" smtClean="0"/>
              <a:t>Git bash – command line interface for Git</a:t>
            </a:r>
          </a:p>
          <a:p>
            <a:pPr lvl="1"/>
            <a:r>
              <a:rPr lang="en-US" dirty="0" smtClean="0"/>
              <a:t>Free, open-source</a:t>
            </a:r>
          </a:p>
          <a:p>
            <a:pPr lvl="1"/>
            <a:r>
              <a:rPr lang="en-US" dirty="0" smtClean="0"/>
              <a:t>Has Windows version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msysGit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3"/>
              </a:rPr>
              <a:t>http://msysgit.github.io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https://www.atlassian.com/git/tutorials/setting-up-a-repository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752600"/>
            <a:ext cx="2146268" cy="415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msysGit </a:t>
            </a:r>
            <a:r>
              <a:rPr lang="en-US" dirty="0" smtClean="0"/>
              <a:t>Installation on Windows</a:t>
            </a:r>
          </a:p>
          <a:p>
            <a:pPr lvl="1"/>
            <a:r>
              <a:rPr lang="en-US" dirty="0" smtClean="0"/>
              <a:t>Download Git for Windows from: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://msysgit.github.io</a:t>
            </a:r>
            <a:endParaRPr lang="en-US" dirty="0"/>
          </a:p>
          <a:p>
            <a:pPr lvl="1"/>
            <a:r>
              <a:rPr lang="en-US" dirty="0" smtClean="0"/>
              <a:t>“Next</a:t>
            </a:r>
            <a:r>
              <a:rPr lang="en-US" dirty="0"/>
              <a:t>, </a:t>
            </a:r>
            <a:r>
              <a:rPr lang="en-US" dirty="0" smtClean="0"/>
              <a:t>Next</a:t>
            </a:r>
            <a:r>
              <a:rPr lang="en-US" dirty="0"/>
              <a:t>, </a:t>
            </a:r>
            <a:r>
              <a:rPr lang="en-US" dirty="0" smtClean="0"/>
              <a:t>Next</a:t>
            </a:r>
            <a:r>
              <a:rPr lang="en-US" dirty="0"/>
              <a:t>” does the trick</a:t>
            </a:r>
          </a:p>
          <a:p>
            <a:pPr lvl="1"/>
            <a:r>
              <a:rPr lang="en-US" dirty="0" smtClean="0"/>
              <a:t>Options to select (they should be selected by default)</a:t>
            </a:r>
          </a:p>
          <a:p>
            <a:pPr lvl="2"/>
            <a:r>
              <a:rPr lang="en-US" dirty="0" smtClean="0"/>
              <a:t>“Use Git Bash only”</a:t>
            </a:r>
          </a:p>
          <a:p>
            <a:pPr lvl="2"/>
            <a:r>
              <a:rPr lang="en-US" dirty="0" smtClean="0"/>
              <a:t>“Checkout Windows-style, commit Unix-style endings”</a:t>
            </a:r>
          </a:p>
          <a:p>
            <a:r>
              <a:rPr lang="en-US" dirty="0" smtClean="0"/>
              <a:t>Git installation on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5882570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 apt-get install git</a:t>
            </a:r>
            <a:endParaRPr lang="en-US" sz="2500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Cloning </a:t>
            </a:r>
            <a:r>
              <a:rPr lang="en-US" dirty="0"/>
              <a:t>an existing </a:t>
            </a:r>
            <a:r>
              <a:rPr lang="en-US" noProof="1" smtClean="0"/>
              <a:t>Git</a:t>
            </a:r>
            <a:r>
              <a:rPr lang="en-US" dirty="0" smtClean="0"/>
              <a:t> repository</a:t>
            </a:r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Fetch and merge the latest changes from the remote repository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Committing to the local repository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noProof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56096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[remote </a:t>
            </a:r>
            <a:r>
              <a:rPr lang="en-US" sz="2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url]</a:t>
            </a:r>
            <a:endParaRPr lang="en-US" sz="2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606738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[filename] </a:t>
            </a:r>
            <a:r>
              <a:rPr lang="en-US" sz="2500" b="1" noProof="1">
                <a:cs typeface="Consolas" panose="020B0609020204030204" pitchFamily="49" charset="0"/>
              </a:rPr>
              <a:t>("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git add .</a:t>
            </a:r>
            <a:r>
              <a:rPr lang="en-US" sz="2500" b="1" noProof="1">
                <a:cs typeface="Consolas" panose="020B0609020204030204" pitchFamily="49" charset="0"/>
              </a:rPr>
              <a:t>" </a:t>
            </a:r>
            <a:r>
              <a:rPr lang="en-US" sz="2500" b="1" dirty="0">
                <a:cs typeface="Consolas" panose="020B0609020204030204" pitchFamily="49" charset="0"/>
              </a:rPr>
              <a:t>adds everything</a:t>
            </a:r>
            <a:r>
              <a:rPr lang="en-US" sz="2500" b="1" dirty="0" smtClean="0">
                <a:cs typeface="Consolas" panose="020B0609020204030204" pitchFamily="49" charset="0"/>
              </a:rPr>
              <a:t>)</a:t>
            </a:r>
            <a:endParaRPr lang="en-US" sz="2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929434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"[your message here]"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35138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  <a:endParaRPr lang="en-US" sz="2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3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DCA4730-CB02-4C7F-8500-E1FECC2B187B}" type="slidenum">
              <a:rPr lang="en-US" smtClean="0"/>
              <a:t>2</a:t>
            </a:fld>
            <a:endParaRPr lang="en-US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447800"/>
            <a:ext cx="11804822" cy="5570355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Version Control Systems: Philosophy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Versioning Models</a:t>
            </a:r>
            <a:endParaRPr lang="bg-BG" dirty="0" smtClean="0"/>
          </a:p>
          <a:p>
            <a:pPr marL="900113" lvl="1" indent="-271463">
              <a:lnSpc>
                <a:spcPct val="100000"/>
              </a:lnSpc>
              <a:defRPr/>
            </a:pPr>
            <a:r>
              <a:rPr lang="en-US" dirty="0" smtClean="0"/>
              <a:t>Centralized Version Control</a:t>
            </a:r>
          </a:p>
          <a:p>
            <a:pPr marL="900113" lvl="1" indent="-271463">
              <a:lnSpc>
                <a:spcPct val="100000"/>
              </a:lnSpc>
              <a:defRPr/>
            </a:pPr>
            <a:r>
              <a:rPr lang="en-US" dirty="0" smtClean="0"/>
              <a:t>Distributed Version Control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Git – Demo + Exercise 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Project Hosting Sites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GitHub - Demo</a:t>
            </a:r>
            <a:endParaRPr lang="bg-BG" dirty="0" smtClean="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593790"/>
            <a:ext cx="3422104" cy="327837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6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Creating a new local repository (in the current directory)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Creating a remote (assign a short name for remote </a:t>
            </a:r>
            <a:r>
              <a:rPr lang="en-US" noProof="1" smtClean="0"/>
              <a:t>Git</a:t>
            </a:r>
            <a:r>
              <a:rPr lang="en-US" dirty="0" smtClean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Pushing to a remote (send changes to the remote repository)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en-US" dirty="0" smtClean="0"/>
              <a:t>Commands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remote add [remote name] [remote url]</a:t>
            </a:r>
            <a:endParaRPr lang="en-US" sz="2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[remote name] [local name]</a:t>
            </a:r>
            <a:endParaRPr lang="en-US" sz="2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  <a:endParaRPr lang="en-US" sz="2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Git: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323231"/>
            <a:ext cx="10058398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git 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git 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git add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git commit -m "changes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git push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514" y="457200"/>
            <a:ext cx="12188825" cy="65358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Through an IDE plugin – IntelliJ IDEA</a:t>
            </a:r>
          </a:p>
          <a:p>
            <a:pPr algn="ctr"/>
            <a:r>
              <a:rPr lang="en-US" dirty="0" smtClean="0"/>
              <a:t>Live Demo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1" y="2140884"/>
            <a:ext cx="6134632" cy="38789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5427" y="153418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idea is important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664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(1)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5429642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Remote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2052638" y="1143000"/>
            <a:ext cx="283606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clone the </a:t>
            </a:r>
            <a:r>
              <a:rPr lang="en-US" b="1" dirty="0" smtClean="0"/>
              <a:t>remote repository </a:t>
            </a:r>
            <a:r>
              <a:rPr lang="en-US" b="1" dirty="0"/>
              <a:t>locally.</a:t>
            </a:r>
            <a:endParaRPr lang="bg-BG" b="1" dirty="0"/>
          </a:p>
          <a:p>
            <a:r>
              <a:rPr lang="en-US" b="1" dirty="0"/>
              <a:t>They both have the same files in their local repositories.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32013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72525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3418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4754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cxnSp>
        <p:nvCxnSpPr>
          <p:cNvPr id="26" name="AutoShape 12"/>
          <p:cNvCxnSpPr>
            <a:cxnSpLocks noChangeShapeType="1"/>
            <a:stCxn id="711684" idx="3"/>
            <a:endCxn id="24" idx="1"/>
          </p:cNvCxnSpPr>
          <p:nvPr/>
        </p:nvCxnSpPr>
        <p:spPr bwMode="auto">
          <a:xfrm rot="5400000">
            <a:off x="4771432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  <a:stCxn id="711684" idx="3"/>
            <a:endCxn id="25" idx="1"/>
          </p:cNvCxnSpPr>
          <p:nvPr/>
        </p:nvCxnSpPr>
        <p:spPr bwMode="auto">
          <a:xfrm rot="16200000" flipH="1">
            <a:off x="5838232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6399212" y="3443288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Clone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4875212" y="3443288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Clone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105" name="Group 6"/>
          <p:cNvGrpSpPr>
            <a:grpSpLocks/>
          </p:cNvGrpSpPr>
          <p:nvPr/>
        </p:nvGrpSpPr>
        <p:grpSpPr bwMode="auto">
          <a:xfrm>
            <a:off x="6627812" y="2514600"/>
            <a:ext cx="659081" cy="857992"/>
            <a:chOff x="2400" y="1488"/>
            <a:chExt cx="576" cy="768"/>
          </a:xfrm>
        </p:grpSpPr>
        <p:pic>
          <p:nvPicPr>
            <p:cNvPr id="106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8"/>
            <p:cNvSpPr txBox="1">
              <a:spLocks noChangeArrowheads="1"/>
            </p:cNvSpPr>
            <p:nvPr/>
          </p:nvSpPr>
          <p:spPr bwMode="auto"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108" name="Group 6"/>
          <p:cNvGrpSpPr>
            <a:grpSpLocks/>
          </p:cNvGrpSpPr>
          <p:nvPr/>
        </p:nvGrpSpPr>
        <p:grpSpPr bwMode="auto">
          <a:xfrm>
            <a:off x="5359132" y="4322392"/>
            <a:ext cx="659081" cy="857992"/>
            <a:chOff x="2400" y="1488"/>
            <a:chExt cx="576" cy="768"/>
          </a:xfrm>
        </p:grpSpPr>
        <p:pic>
          <p:nvPicPr>
            <p:cNvPr id="10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 Box 8"/>
            <p:cNvSpPr txBox="1">
              <a:spLocks noChangeArrowheads="1"/>
            </p:cNvSpPr>
            <p:nvPr/>
          </p:nvSpPr>
          <p:spPr bwMode="auto"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111" name="Group 6"/>
          <p:cNvGrpSpPr>
            <a:grpSpLocks/>
          </p:cNvGrpSpPr>
          <p:nvPr/>
        </p:nvGrpSpPr>
        <p:grpSpPr bwMode="auto">
          <a:xfrm>
            <a:off x="7492732" y="4320907"/>
            <a:ext cx="659081" cy="857992"/>
            <a:chOff x="2400" y="1488"/>
            <a:chExt cx="576" cy="768"/>
          </a:xfrm>
        </p:grpSpPr>
        <p:pic>
          <p:nvPicPr>
            <p:cNvPr id="112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 Box 8"/>
            <p:cNvSpPr txBox="1">
              <a:spLocks noChangeArrowheads="1"/>
            </p:cNvSpPr>
            <p:nvPr/>
          </p:nvSpPr>
          <p:spPr bwMode="auto"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3" y="1805591"/>
            <a:ext cx="1116484" cy="1137030"/>
          </a:xfrm>
          <a:prstGeom prst="roundRect">
            <a:avLst>
              <a:gd name="adj" fmla="val 2475"/>
            </a:avLst>
          </a:prstGeom>
        </p:spPr>
      </p:pic>
    </p:spTree>
    <p:extLst>
      <p:ext uri="{BB962C8B-B14F-4D97-AF65-F5344CB8AC3E}">
        <p14:creationId xmlns:p14="http://schemas.microsoft.com/office/powerpoint/2010/main" val="10733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(2)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5429642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Remote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2052638" y="1771471"/>
            <a:ext cx="28360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work locally on a certain file A.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32013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72525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3418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4754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979612" y="4355068"/>
            <a:ext cx="139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056116" y="4186953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6627812" y="2514600"/>
            <a:ext cx="659081" cy="857992"/>
            <a:chOff x="2400" y="1488"/>
            <a:chExt cx="576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5359132" y="4322392"/>
            <a:ext cx="659081" cy="857992"/>
            <a:chOff x="2400" y="1488"/>
            <a:chExt cx="576" cy="768"/>
          </a:xfrm>
        </p:grpSpPr>
        <p:pic>
          <p:nvPicPr>
            <p:cNvPr id="3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7492732" y="4320907"/>
            <a:ext cx="659081" cy="857992"/>
            <a:chOff x="2400" y="1488"/>
            <a:chExt cx="576" cy="768"/>
          </a:xfrm>
        </p:grpSpPr>
        <p:pic>
          <p:nvPicPr>
            <p:cNvPr id="3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3262427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47" name="Group 6"/>
          <p:cNvGrpSpPr>
            <a:grpSpLocks/>
          </p:cNvGrpSpPr>
          <p:nvPr/>
        </p:nvGrpSpPr>
        <p:grpSpPr bwMode="auto">
          <a:xfrm>
            <a:off x="8436774" y="4323608"/>
            <a:ext cx="745326" cy="857992"/>
            <a:chOff x="2384" y="1488"/>
            <a:chExt cx="592" cy="768"/>
          </a:xfrm>
        </p:grpSpPr>
        <p:pic>
          <p:nvPicPr>
            <p:cNvPr id="48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384" y="1632"/>
              <a:ext cx="57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3" y="1805591"/>
            <a:ext cx="1116484" cy="1137030"/>
          </a:xfrm>
          <a:prstGeom prst="roundRect">
            <a:avLst>
              <a:gd name="adj" fmla="val 2475"/>
            </a:avLst>
          </a:prstGeom>
        </p:spPr>
      </p:pic>
    </p:spTree>
    <p:extLst>
      <p:ext uri="{BB962C8B-B14F-4D97-AF65-F5344CB8AC3E}">
        <p14:creationId xmlns:p14="http://schemas.microsoft.com/office/powerpoint/2010/main" val="941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(3)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5429642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Remote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2052638" y="1401763"/>
            <a:ext cx="25939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commit locally the modified file A into their local repositories.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32013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72525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3418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4754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6627812" y="2514600"/>
            <a:ext cx="659081" cy="857992"/>
            <a:chOff x="2400" y="1488"/>
            <a:chExt cx="576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3262427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8436774" y="4323608"/>
            <a:ext cx="745326" cy="857992"/>
            <a:chOff x="2384" y="1488"/>
            <a:chExt cx="592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84" y="1632"/>
              <a:ext cx="57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5208088" y="4319650"/>
            <a:ext cx="807867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7367748" y="4319650"/>
            <a:ext cx="745326" cy="857992"/>
            <a:chOff x="2384" y="1488"/>
            <a:chExt cx="592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84" y="1632"/>
              <a:ext cx="57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</p:txBody>
        </p:sp>
      </p:grpSp>
      <p:cxnSp>
        <p:nvCxnSpPr>
          <p:cNvPr id="53" name="AutoShape 12"/>
          <p:cNvCxnSpPr>
            <a:cxnSpLocks noChangeShapeType="1"/>
            <a:stCxn id="41" idx="0"/>
            <a:endCxn id="24" idx="1"/>
          </p:cNvCxnSpPr>
          <p:nvPr/>
        </p:nvCxnSpPr>
        <p:spPr bwMode="auto">
          <a:xfrm rot="16200000" flipH="1">
            <a:off x="4152797" y="3773387"/>
            <a:ext cx="402772" cy="1499257"/>
          </a:xfrm>
          <a:prstGeom prst="curvedConnector3">
            <a:avLst>
              <a:gd name="adj1" fmla="val -56757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"/>
          <p:cNvCxnSpPr>
            <a:cxnSpLocks noChangeShapeType="1"/>
            <a:stCxn id="39" idx="0"/>
            <a:endCxn id="25" idx="1"/>
          </p:cNvCxnSpPr>
          <p:nvPr/>
        </p:nvCxnSpPr>
        <p:spPr bwMode="auto">
          <a:xfrm rot="16200000" flipH="1" flipV="1">
            <a:off x="7828065" y="3732955"/>
            <a:ext cx="400792" cy="1582098"/>
          </a:xfrm>
          <a:prstGeom prst="curvedConnector3">
            <a:avLst>
              <a:gd name="adj1" fmla="val -57037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3351212" y="3657600"/>
            <a:ext cx="1856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 (locally)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7008812" y="3657600"/>
            <a:ext cx="2134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 (locally)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3" y="1805591"/>
            <a:ext cx="1116484" cy="1137030"/>
          </a:xfrm>
          <a:prstGeom prst="roundRect">
            <a:avLst>
              <a:gd name="adj" fmla="val 2475"/>
            </a:avLst>
          </a:prstGeom>
        </p:spPr>
      </p:pic>
    </p:spTree>
    <p:extLst>
      <p:ext uri="{BB962C8B-B14F-4D97-AF65-F5344CB8AC3E}">
        <p14:creationId xmlns:p14="http://schemas.microsoft.com/office/powerpoint/2010/main" val="184049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(4)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5429642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Remote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2052638" y="1317008"/>
            <a:ext cx="271792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pushes the file A to the remote </a:t>
            </a:r>
            <a:r>
              <a:rPr lang="en-US" b="1" dirty="0" smtClean="0"/>
              <a:t>repository</a:t>
            </a:r>
            <a:r>
              <a:rPr lang="en-US" b="1" dirty="0"/>
              <a:t>.</a:t>
            </a:r>
          </a:p>
          <a:p>
            <a:r>
              <a:rPr lang="en-US" b="1" dirty="0"/>
              <a:t>Still no conflicts occur.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32013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72525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3418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4754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6626670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3262427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8436774" y="4323608"/>
            <a:ext cx="745326" cy="857992"/>
            <a:chOff x="2384" y="1488"/>
            <a:chExt cx="592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84" y="1632"/>
              <a:ext cx="57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7367748" y="4319650"/>
            <a:ext cx="745326" cy="857992"/>
            <a:chOff x="2384" y="1488"/>
            <a:chExt cx="592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84" y="1632"/>
              <a:ext cx="57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</p:txBody>
        </p:sp>
      </p:grpSp>
      <p:cxnSp>
        <p:nvCxnSpPr>
          <p:cNvPr id="53" name="AutoShape 12"/>
          <p:cNvCxnSpPr>
            <a:cxnSpLocks noChangeShapeType="1"/>
            <a:stCxn id="24" idx="1"/>
            <a:endCxn id="711684" idx="3"/>
          </p:cNvCxnSpPr>
          <p:nvPr/>
        </p:nvCxnSpPr>
        <p:spPr bwMode="auto">
          <a:xfrm rot="5400000" flipH="1" flipV="1">
            <a:off x="4771432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799012" y="34290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5208088" y="4319650"/>
            <a:ext cx="807867" cy="857992"/>
            <a:chOff x="2389" y="1488"/>
            <a:chExt cx="587" cy="768"/>
          </a:xfrm>
        </p:grpSpPr>
        <p:pic>
          <p:nvPicPr>
            <p:cNvPr id="35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3" y="1805591"/>
            <a:ext cx="1116484" cy="1137030"/>
          </a:xfrm>
          <a:prstGeom prst="roundRect">
            <a:avLst>
              <a:gd name="adj" fmla="val 2475"/>
            </a:avLst>
          </a:prstGeom>
        </p:spPr>
      </p:pic>
    </p:spTree>
    <p:extLst>
      <p:ext uri="{BB962C8B-B14F-4D97-AF65-F5344CB8AC3E}">
        <p14:creationId xmlns:p14="http://schemas.microsoft.com/office/powerpoint/2010/main" val="3866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(5)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5429642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Remote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32013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72525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3418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4754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6626670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3262427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8436774" y="4323608"/>
            <a:ext cx="745326" cy="857992"/>
            <a:chOff x="2384" y="1488"/>
            <a:chExt cx="592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84" y="1632"/>
              <a:ext cx="57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7367748" y="4319650"/>
            <a:ext cx="745326" cy="857992"/>
            <a:chOff x="2384" y="1488"/>
            <a:chExt cx="592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84" y="1632"/>
              <a:ext cx="57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</p:txBody>
        </p:sp>
      </p:grpSp>
      <p:cxnSp>
        <p:nvCxnSpPr>
          <p:cNvPr id="53" name="AutoShape 12"/>
          <p:cNvCxnSpPr>
            <a:cxnSpLocks noChangeShapeType="1"/>
            <a:stCxn id="25" idx="1"/>
            <a:endCxn id="711684" idx="3"/>
          </p:cNvCxnSpPr>
          <p:nvPr/>
        </p:nvCxnSpPr>
        <p:spPr bwMode="auto">
          <a:xfrm rot="16200000" flipV="1">
            <a:off x="5838232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7149337" y="3607562"/>
            <a:ext cx="184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 (conflict)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049858" y="1510352"/>
            <a:ext cx="305395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tries to </a:t>
            </a:r>
            <a:r>
              <a:rPr lang="en-US" b="1" dirty="0" smtClean="0"/>
              <a:t>push her </a:t>
            </a:r>
            <a:r>
              <a:rPr lang="en-US" b="1" dirty="0"/>
              <a:t>changes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A versioning conflict occurs</a:t>
            </a:r>
            <a:r>
              <a:rPr lang="bg-BG" b="1" dirty="0"/>
              <a:t>.</a:t>
            </a:r>
            <a:endParaRPr lang="en-US" b="1" dirty="0"/>
          </a:p>
        </p:txBody>
      </p: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6551612" y="3657600"/>
            <a:ext cx="685800" cy="457200"/>
            <a:chOff x="2160" y="2304"/>
            <a:chExt cx="432" cy="288"/>
          </a:xfrm>
        </p:grpSpPr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160" y="2304"/>
              <a:ext cx="432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 flipH="1">
              <a:off x="2208" y="2304"/>
              <a:ext cx="288" cy="28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5208088" y="4319650"/>
            <a:ext cx="807867" cy="857992"/>
            <a:chOff x="2389" y="1488"/>
            <a:chExt cx="587" cy="768"/>
          </a:xfrm>
        </p:grpSpPr>
        <p:pic>
          <p:nvPicPr>
            <p:cNvPr id="4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3" y="1805591"/>
            <a:ext cx="1116484" cy="1137030"/>
          </a:xfrm>
          <a:prstGeom prst="roundRect">
            <a:avLst>
              <a:gd name="adj" fmla="val 2475"/>
            </a:avLst>
          </a:prstGeom>
        </p:spPr>
      </p:pic>
    </p:spTree>
    <p:extLst>
      <p:ext uri="{BB962C8B-B14F-4D97-AF65-F5344CB8AC3E}">
        <p14:creationId xmlns:p14="http://schemas.microsoft.com/office/powerpoint/2010/main" val="12220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(6)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5429642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Remote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2052638" y="1143000"/>
            <a:ext cx="27463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merges</a:t>
            </a:r>
            <a:r>
              <a:rPr lang="en-US" b="1" dirty="0"/>
              <a:t> the her local files with the files from the remote repository.</a:t>
            </a:r>
          </a:p>
          <a:p>
            <a:r>
              <a:rPr lang="en-US" b="1" dirty="0"/>
              <a:t>Conflicts are locally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resolved</a:t>
            </a:r>
            <a:r>
              <a:rPr lang="en-US" b="1" dirty="0" smtClean="0"/>
              <a:t>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32013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72525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3418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4754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6626670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3262427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8434256" y="4323608"/>
            <a:ext cx="747844" cy="906030"/>
            <a:chOff x="2382" y="1488"/>
            <a:chExt cx="594" cy="811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82" y="1555"/>
              <a:ext cx="581" cy="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  <a:p>
              <a:pPr algn="ctr">
                <a:defRPr/>
              </a:pPr>
              <a:endParaRPr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7366490" y="4319650"/>
            <a:ext cx="746585" cy="857992"/>
            <a:chOff x="2383" y="1488"/>
            <a:chExt cx="593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83" y="1555"/>
              <a:ext cx="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cxnSp>
        <p:nvCxnSpPr>
          <p:cNvPr id="53" name="AutoShape 12"/>
          <p:cNvCxnSpPr>
            <a:cxnSpLocks noChangeShapeType="1"/>
            <a:stCxn id="711684" idx="3"/>
            <a:endCxn id="25" idx="1"/>
          </p:cNvCxnSpPr>
          <p:nvPr/>
        </p:nvCxnSpPr>
        <p:spPr bwMode="auto">
          <a:xfrm rot="16200000" flipH="1">
            <a:off x="5838232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564233" y="3505200"/>
            <a:ext cx="2120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Pull (Fetch + Merge)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5208088" y="4319650"/>
            <a:ext cx="807867" cy="857992"/>
            <a:chOff x="2389" y="1488"/>
            <a:chExt cx="587" cy="768"/>
          </a:xfrm>
        </p:grpSpPr>
        <p:pic>
          <p:nvPicPr>
            <p:cNvPr id="35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3" y="1805591"/>
            <a:ext cx="1116484" cy="1137030"/>
          </a:xfrm>
          <a:prstGeom prst="roundRect">
            <a:avLst>
              <a:gd name="adj" fmla="val 2475"/>
            </a:avLst>
          </a:prstGeom>
        </p:spPr>
      </p:pic>
    </p:spTree>
    <p:extLst>
      <p:ext uri="{BB962C8B-B14F-4D97-AF65-F5344CB8AC3E}">
        <p14:creationId xmlns:p14="http://schemas.microsoft.com/office/powerpoint/2010/main" val="4641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(7)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5429642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Remote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32013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72525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3418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4754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626669" y="2675476"/>
            <a:ext cx="652216" cy="3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Andy</a:t>
            </a:r>
            <a:endParaRPr lang="en-US" sz="18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3262427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8434256" y="4323608"/>
            <a:ext cx="747844" cy="857992"/>
            <a:chOff x="2382" y="1488"/>
            <a:chExt cx="594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82" y="1555"/>
              <a:ext cx="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cxnSp>
        <p:nvCxnSpPr>
          <p:cNvPr id="53" name="AutoShape 12"/>
          <p:cNvCxnSpPr>
            <a:cxnSpLocks noChangeShapeType="1"/>
            <a:stCxn id="25" idx="1"/>
            <a:endCxn id="711684" idx="3"/>
          </p:cNvCxnSpPr>
          <p:nvPr/>
        </p:nvCxnSpPr>
        <p:spPr bwMode="auto">
          <a:xfrm rot="16200000" flipV="1">
            <a:off x="5838232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932612" y="3581400"/>
            <a:ext cx="2032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 (no conflict)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051049" y="1693783"/>
            <a:ext cx="305395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commits her merged changes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No version conflict</a:t>
            </a:r>
            <a:r>
              <a:rPr lang="bg-BG" b="1" dirty="0"/>
              <a:t>.</a:t>
            </a:r>
            <a:endParaRPr lang="en-US" b="1" dirty="0"/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7366490" y="4319650"/>
            <a:ext cx="746585" cy="857992"/>
            <a:chOff x="2383" y="1488"/>
            <a:chExt cx="593" cy="768"/>
          </a:xfrm>
        </p:grpSpPr>
        <p:pic>
          <p:nvPicPr>
            <p:cNvPr id="4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383" y="1555"/>
              <a:ext cx="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6629424" y="2526412"/>
            <a:ext cx="746585" cy="857992"/>
            <a:chOff x="2383" y="1488"/>
            <a:chExt cx="593" cy="768"/>
          </a:xfrm>
        </p:grpSpPr>
        <p:pic>
          <p:nvPicPr>
            <p:cNvPr id="5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2383" y="1555"/>
              <a:ext cx="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208088" y="4319650"/>
            <a:ext cx="807867" cy="857992"/>
            <a:chOff x="2389" y="1488"/>
            <a:chExt cx="58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3" y="1805591"/>
            <a:ext cx="1116484" cy="1137030"/>
          </a:xfrm>
          <a:prstGeom prst="roundRect">
            <a:avLst>
              <a:gd name="adj" fmla="val 2475"/>
            </a:avLst>
          </a:prstGeom>
        </p:spPr>
      </p:pic>
    </p:spTree>
    <p:extLst>
      <p:ext uri="{BB962C8B-B14F-4D97-AF65-F5344CB8AC3E}">
        <p14:creationId xmlns:p14="http://schemas.microsoft.com/office/powerpoint/2010/main" val="13268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24" y="1400602"/>
            <a:ext cx="7082408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Version Control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4801544" y="2321415"/>
            <a:ext cx="7082408" cy="1391556"/>
          </a:xfrm>
        </p:spPr>
        <p:txBody>
          <a:bodyPr/>
          <a:lstStyle/>
          <a:p>
            <a:r>
              <a:rPr lang="en-US" dirty="0" smtClean="0"/>
              <a:t>Managing Different Versions</a:t>
            </a:r>
            <a:br>
              <a:rPr lang="en-US" dirty="0" smtClean="0"/>
            </a:br>
            <a:r>
              <a:rPr lang="en-US" dirty="0" smtClean="0"/>
              <a:t>of the Same File / Document</a:t>
            </a:r>
            <a:endParaRPr lang="en-US" dirty="0"/>
          </a:p>
        </p:txBody>
      </p:sp>
      <p:pic>
        <p:nvPicPr>
          <p:cNvPr id="7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547668"/>
            <a:ext cx="3732770" cy="1422500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4674123"/>
            <a:ext cx="2971800" cy="1240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60" y="4602740"/>
            <a:ext cx="1517904" cy="1312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2" y="1245996"/>
            <a:ext cx="382332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(8)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5429642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Remote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32013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72525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3418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475412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lang="bg-BG" sz="18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626669" y="2675476"/>
            <a:ext cx="652216" cy="3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Andy</a:t>
            </a:r>
            <a:endParaRPr lang="en-US" sz="18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3222382" y="4321628"/>
            <a:ext cx="731169" cy="857992"/>
            <a:chOff x="2354" y="1488"/>
            <a:chExt cx="639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54" y="1555"/>
              <a:ext cx="63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8434256" y="4323608"/>
            <a:ext cx="747844" cy="857992"/>
            <a:chOff x="2382" y="1488"/>
            <a:chExt cx="594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82" y="1555"/>
              <a:ext cx="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5180014" y="4319650"/>
            <a:ext cx="855398" cy="857992"/>
            <a:chOff x="2354" y="1488"/>
            <a:chExt cx="639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54" y="1555"/>
              <a:ext cx="63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cxnSp>
        <p:nvCxnSpPr>
          <p:cNvPr id="53" name="AutoShape 12"/>
          <p:cNvCxnSpPr>
            <a:cxnSpLocks noChangeShapeType="1"/>
            <a:stCxn id="711684" idx="3"/>
            <a:endCxn id="24" idx="1"/>
          </p:cNvCxnSpPr>
          <p:nvPr/>
        </p:nvCxnSpPr>
        <p:spPr bwMode="auto">
          <a:xfrm rot="5400000">
            <a:off x="4771432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180013" y="3440668"/>
            <a:ext cx="737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Pull</a:t>
            </a:r>
            <a:endParaRPr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051049" y="1399227"/>
            <a:ext cx="24431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</a:t>
            </a:r>
            <a:r>
              <a:rPr lang="en-US" b="1" dirty="0" smtClean="0"/>
              <a:t>pulls (updates</a:t>
            </a:r>
            <a:r>
              <a:rPr lang="en-US" b="1" dirty="0"/>
              <a:t>) the </a:t>
            </a:r>
            <a:r>
              <a:rPr lang="en-US" b="1" dirty="0" smtClean="0"/>
              <a:t>changed files </a:t>
            </a:r>
            <a:r>
              <a:rPr lang="en-US" b="1" dirty="0"/>
              <a:t>from the remote repository</a:t>
            </a:r>
            <a:r>
              <a:rPr lang="bg-BG" b="1" dirty="0"/>
              <a:t>.</a:t>
            </a:r>
            <a:endParaRPr lang="en-US" b="1" dirty="0"/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7366490" y="4319650"/>
            <a:ext cx="746585" cy="857992"/>
            <a:chOff x="2383" y="1488"/>
            <a:chExt cx="593" cy="768"/>
          </a:xfrm>
        </p:grpSpPr>
        <p:pic>
          <p:nvPicPr>
            <p:cNvPr id="4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383" y="1555"/>
              <a:ext cx="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6629424" y="2526412"/>
            <a:ext cx="746585" cy="857992"/>
            <a:chOff x="2383" y="1488"/>
            <a:chExt cx="593" cy="768"/>
          </a:xfrm>
        </p:grpSpPr>
        <p:pic>
          <p:nvPicPr>
            <p:cNvPr id="5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2383" y="1555"/>
              <a:ext cx="5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3" y="1805591"/>
            <a:ext cx="1116484" cy="1137030"/>
          </a:xfrm>
          <a:prstGeom prst="roundRect">
            <a:avLst>
              <a:gd name="adj" fmla="val 2475"/>
            </a:avLst>
          </a:prstGeom>
        </p:spPr>
      </p:pic>
    </p:spTree>
    <p:extLst>
      <p:ext uri="{BB962C8B-B14F-4D97-AF65-F5344CB8AC3E}">
        <p14:creationId xmlns:p14="http://schemas.microsoft.com/office/powerpoint/2010/main" val="32526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95199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Branching </a:t>
            </a:r>
            <a:r>
              <a:rPr lang="en-US" dirty="0"/>
              <a:t>allows </a:t>
            </a:r>
            <a:r>
              <a:rPr lang="en-US" dirty="0" smtClean="0"/>
              <a:t>splitting the development</a:t>
            </a:r>
            <a:br>
              <a:rPr lang="en-US" dirty="0" smtClean="0"/>
            </a:br>
            <a:r>
              <a:rPr lang="en-US" dirty="0" smtClean="0"/>
              <a:t>line into separate branches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Different developers work in different branches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Branching is suitable for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Development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feature or fix </a:t>
            </a:r>
            <a:r>
              <a:rPr lang="en-US" dirty="0" smtClean="0"/>
              <a:t>in a new version of the product</a:t>
            </a:r>
            <a:r>
              <a:rPr lang="bg-BG" dirty="0" smtClean="0"/>
              <a:t> </a:t>
            </a:r>
            <a:r>
              <a:rPr lang="en-US" dirty="0" smtClean="0"/>
              <a:t>(for example version 2.0)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Features are invisible in the main development line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Until merged with it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can still make changes in the older version</a:t>
            </a:r>
            <a:r>
              <a:rPr lang="bg-BG" dirty="0"/>
              <a:t> (</a:t>
            </a:r>
            <a:r>
              <a:rPr lang="en-US" dirty="0"/>
              <a:t>for example version</a:t>
            </a:r>
            <a:r>
              <a:rPr lang="bg-BG" dirty="0"/>
              <a:t> 1.0.1)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bg-BG" dirty="0"/>
              <a:t>ranching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072" y="1329520"/>
            <a:ext cx="2295495" cy="18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  <a:r>
              <a:rPr lang="bg-BG" dirty="0"/>
              <a:t> – </a:t>
            </a:r>
            <a:r>
              <a:rPr lang="en-US" dirty="0"/>
              <a:t>Example</a:t>
            </a:r>
          </a:p>
        </p:txBody>
      </p:sp>
      <p:pic>
        <p:nvPicPr>
          <p:cNvPr id="645123" name="Picture 3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3733801"/>
            <a:ext cx="1079500" cy="1069975"/>
          </a:xfrm>
          <a:prstGeom prst="rect">
            <a:avLst/>
          </a:prstGeom>
          <a:noFill/>
        </p:spPr>
      </p:pic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1661166" y="4038601"/>
            <a:ext cx="91757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File A</a:t>
            </a:r>
            <a:endParaRPr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2973387" y="3886200"/>
            <a:ext cx="1066800" cy="609600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4344987" y="3886200"/>
            <a:ext cx="1066800" cy="609600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EN 2.0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5792787" y="3886200"/>
            <a:ext cx="1066800" cy="609600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EN 3.0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7240587" y="3886200"/>
            <a:ext cx="1066800" cy="609600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EN 4.0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29" name="Line 9"/>
          <p:cNvSpPr>
            <a:spLocks noChangeShapeType="1"/>
          </p:cNvSpPr>
          <p:nvPr/>
        </p:nvSpPr>
        <p:spPr bwMode="auto">
          <a:xfrm>
            <a:off x="4040187" y="41910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0" name="Line 10"/>
          <p:cNvSpPr>
            <a:spLocks noChangeShapeType="1"/>
          </p:cNvSpPr>
          <p:nvPr/>
        </p:nvSpPr>
        <p:spPr bwMode="auto">
          <a:xfrm>
            <a:off x="5411787" y="41910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1" name="Line 11"/>
          <p:cNvSpPr>
            <a:spLocks noChangeShapeType="1"/>
          </p:cNvSpPr>
          <p:nvPr/>
        </p:nvSpPr>
        <p:spPr bwMode="auto">
          <a:xfrm>
            <a:off x="6859587" y="41910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4878387" y="27432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6249987" y="27432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DE 2.0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34" name="Line 14"/>
          <p:cNvSpPr>
            <a:spLocks noChangeShapeType="1"/>
          </p:cNvSpPr>
          <p:nvPr/>
        </p:nvSpPr>
        <p:spPr bwMode="auto">
          <a:xfrm>
            <a:off x="5945187" y="30480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5" name="Rectangle 15"/>
          <p:cNvSpPr>
            <a:spLocks noChangeArrowheads="1"/>
          </p:cNvSpPr>
          <p:nvPr/>
        </p:nvSpPr>
        <p:spPr bwMode="auto">
          <a:xfrm>
            <a:off x="4954587" y="50292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6326187" y="50292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FR 2.0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37" name="Rectangle 17"/>
          <p:cNvSpPr>
            <a:spLocks noChangeArrowheads="1"/>
          </p:cNvSpPr>
          <p:nvPr/>
        </p:nvSpPr>
        <p:spPr bwMode="auto">
          <a:xfrm>
            <a:off x="7773987" y="50292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FR 3.0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38" name="Line 18"/>
          <p:cNvSpPr>
            <a:spLocks noChangeShapeType="1"/>
          </p:cNvSpPr>
          <p:nvPr/>
        </p:nvSpPr>
        <p:spPr bwMode="auto">
          <a:xfrm>
            <a:off x="6021387" y="53340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9" name="Line 19"/>
          <p:cNvSpPr>
            <a:spLocks noChangeShapeType="1"/>
          </p:cNvSpPr>
          <p:nvPr/>
        </p:nvSpPr>
        <p:spPr bwMode="auto">
          <a:xfrm>
            <a:off x="7392987" y="53340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0" name="Line 20"/>
          <p:cNvSpPr>
            <a:spLocks noChangeShapeType="1"/>
          </p:cNvSpPr>
          <p:nvPr/>
        </p:nvSpPr>
        <p:spPr bwMode="auto">
          <a:xfrm flipV="1">
            <a:off x="4573587" y="3124200"/>
            <a:ext cx="304800" cy="7620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1" name="Line 21"/>
          <p:cNvSpPr>
            <a:spLocks noChangeShapeType="1"/>
          </p:cNvSpPr>
          <p:nvPr/>
        </p:nvSpPr>
        <p:spPr bwMode="auto">
          <a:xfrm>
            <a:off x="4497387" y="4495800"/>
            <a:ext cx="457200" cy="838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2" name="Rectangle 22"/>
          <p:cNvSpPr>
            <a:spLocks noChangeArrowheads="1"/>
          </p:cNvSpPr>
          <p:nvPr/>
        </p:nvSpPr>
        <p:spPr bwMode="auto">
          <a:xfrm>
            <a:off x="7088187" y="1828800"/>
            <a:ext cx="1208088" cy="609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DE 2.1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45" name="Line 25"/>
          <p:cNvSpPr>
            <a:spLocks noChangeShapeType="1"/>
          </p:cNvSpPr>
          <p:nvPr/>
        </p:nvSpPr>
        <p:spPr bwMode="auto">
          <a:xfrm flipV="1">
            <a:off x="6707187" y="2133600"/>
            <a:ext cx="381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5716587" y="1918495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-&gt;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3582987" y="2844764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-&gt;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2763837" y="5154613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1.2.4. -&gt;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8617062" y="3799754"/>
            <a:ext cx="1973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Main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trunk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(remote master)</a:t>
            </a:r>
          </a:p>
        </p:txBody>
      </p:sp>
    </p:spTree>
    <p:extLst>
      <p:ext uri="{BB962C8B-B14F-4D97-AF65-F5344CB8AC3E}">
        <p14:creationId xmlns:p14="http://schemas.microsoft.com/office/powerpoint/2010/main" val="253560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3674097"/>
            <a:ext cx="8229600" cy="135510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Project Hosting and Team Collaboration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145880"/>
            <a:ext cx="7924800" cy="1365365"/>
          </a:xfrm>
        </p:spPr>
        <p:txBody>
          <a:bodyPr/>
          <a:lstStyle/>
          <a:p>
            <a:r>
              <a:rPr lang="en-US" dirty="0" smtClean="0"/>
              <a:t>GitHub, SourceForge, Google Code, CodePlex, Project Locker</a:t>
            </a:r>
            <a:endParaRPr lang="en-US" dirty="0"/>
          </a:p>
        </p:txBody>
      </p:sp>
      <p:pic>
        <p:nvPicPr>
          <p:cNvPr id="7170" name="Picture 2" descr="http://ik.my/blog/wp-content/uploads/2009/04/web_ho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685800"/>
            <a:ext cx="3200400" cy="2400300"/>
          </a:xfrm>
          <a:prstGeom prst="roundRect">
            <a:avLst>
              <a:gd name="adj" fmla="val 3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960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 smtClean="0"/>
              <a:t>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#1 project hosting site in the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 plans for private projects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GitHub provides own Windows client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GitHub for Windows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http://windows.github.com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Dramatically simplifies Git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beginners only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55" y="4038600"/>
            <a:ext cx="3962399" cy="22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Bitbucket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http://bitbucket.org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Source control (Mercurial), issue tracker, wiki, management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Private projects, free and paid editions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Others: </a:t>
            </a:r>
            <a:r>
              <a:rPr lang="en-US" dirty="0" err="1">
                <a:hlinkClick r:id="rId4"/>
              </a:rPr>
              <a:t>Unfuddle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XP-Dev</a:t>
            </a:r>
            <a:r>
              <a:rPr lang="en-US" dirty="0"/>
              <a:t>, </a:t>
            </a:r>
            <a:r>
              <a:rPr lang="en-US" dirty="0" smtClean="0">
                <a:hlinkClick r:id="rId6"/>
              </a:rPr>
              <a:t>Beanstalk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SourceForge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hlinkClick r:id="rId7"/>
              </a:rPr>
              <a:t>http://www.sourceforge.net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Source control (SVN, Git, …), web hosting, tracker, wiki, blog, mailing lists, file release, statistics,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Free, all projects are public and open </a:t>
            </a:r>
            <a:r>
              <a:rPr lang="en-US" sz="2800" dirty="0" smtClean="0"/>
              <a:t>source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CodePlex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http://www.codeplex.com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Microsoft's open source projects site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Team Foundation Server (TFS) infrastructure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Source control (TFS), issue tracker, downloads, discussions, wiki,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Free, all projects are public and open </a:t>
            </a:r>
            <a:r>
              <a:rPr lang="en-US" sz="2800" dirty="0" smtClean="0"/>
              <a:t>source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Code </a:t>
            </a:r>
            <a:r>
              <a:rPr lang="en-US" dirty="0"/>
              <a:t>– </a:t>
            </a:r>
            <a:r>
              <a:rPr lang="en-US" dirty="0">
                <a:hlinkClick r:id="rId4"/>
              </a:rPr>
              <a:t>http://code.google.com/projecthosting/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Source control (SVN), file release, wiki, tracker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Very simple, basic functions only, not feature-rich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Free, all projects are public and open source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1-minute signup, without heavy approval </a:t>
            </a:r>
            <a:r>
              <a:rPr lang="en-US" sz="2800" dirty="0" smtClean="0"/>
              <a:t>process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8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http://softuni.org/courses</a:t>
            </a:r>
            <a:endParaRPr lang="en-US" dirty="0"/>
          </a:p>
        </p:txBody>
      </p:sp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13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24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Knowledge Sharing and Team Working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5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436" y="32534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F7553F0E-7EDC-4769-B5AB-5E175CE44BD7}" type="slidenum">
              <a:rPr lang="en-US" smtClean="0"/>
              <a:t>4</a:t>
            </a:fld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sz="3000" dirty="0"/>
              <a:t>Functionality</a:t>
            </a:r>
            <a:endParaRPr lang="bg-BG" sz="3000" dirty="0"/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File versions control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Merge and differences search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Branching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 smtClean="0"/>
              <a:t>Console </a:t>
            </a:r>
            <a:r>
              <a:rPr lang="en-US" sz="2800" dirty="0"/>
              <a:t>and </a:t>
            </a:r>
            <a:r>
              <a:rPr lang="en-US" sz="2800" dirty="0" smtClean="0"/>
              <a:t>IDE plugins</a:t>
            </a:r>
          </a:p>
          <a:p>
            <a:pPr lvl="1">
              <a:lnSpc>
                <a:spcPct val="95000"/>
              </a:lnSpc>
              <a:defRPr/>
            </a:pPr>
            <a:r>
              <a:rPr lang="en-US" sz="3000" dirty="0" smtClean="0"/>
              <a:t>Well </a:t>
            </a:r>
            <a:r>
              <a:rPr lang="en-US" sz="3000" dirty="0"/>
              <a:t>known products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CVS, Subversion (SVN) – free, open source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Git, Mercurial – distributed, free, open source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 smtClean="0"/>
              <a:t>Microsoft </a:t>
            </a:r>
            <a:r>
              <a:rPr lang="en-US" sz="2800" dirty="0"/>
              <a:t>TFS – commercial</a:t>
            </a:r>
            <a:endParaRPr lang="bg-BG" sz="2800" dirty="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Version Control Systems (VCS)</a:t>
            </a:r>
            <a:endParaRPr lang="bg-B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874">
            <a:off x="6953750" y="1602108"/>
            <a:ext cx="3718920" cy="24391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1" cy="5570355"/>
          </a:xfrm>
          <a:noFill/>
          <a:ln/>
          <a:effectLst/>
        </p:spPr>
        <p:txBody>
          <a:bodyPr/>
          <a:lstStyle/>
          <a:p>
            <a:r>
              <a:rPr lang="en-US" dirty="0"/>
              <a:t>Constantly used in software engineering</a:t>
            </a:r>
            <a:endParaRPr lang="bg-BG" dirty="0"/>
          </a:p>
          <a:p>
            <a:pPr lvl="1"/>
            <a:r>
              <a:rPr lang="en-US" dirty="0"/>
              <a:t>During </a:t>
            </a:r>
            <a:r>
              <a:rPr lang="en-US" dirty="0" smtClean="0"/>
              <a:t>the software </a:t>
            </a:r>
            <a:r>
              <a:rPr lang="en-US" dirty="0"/>
              <a:t>development</a:t>
            </a:r>
            <a:endParaRPr lang="bg-BG" dirty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working with documents</a:t>
            </a:r>
            <a:endParaRPr lang="bg-BG" dirty="0"/>
          </a:p>
          <a:p>
            <a:r>
              <a:rPr lang="en-US" dirty="0" smtClean="0"/>
              <a:t>Changes are identified with an increment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version number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bg-BG" dirty="0"/>
              <a:t> 1.0, 2.0, 2.17</a:t>
            </a:r>
            <a:endParaRPr lang="en-US" dirty="0"/>
          </a:p>
          <a:p>
            <a:r>
              <a:rPr lang="en-US" dirty="0"/>
              <a:t>Version numbers are </a:t>
            </a:r>
            <a:r>
              <a:rPr lang="en-US" dirty="0" smtClean="0"/>
              <a:t>historically linked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person who created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Full </a:t>
            </a:r>
            <a:r>
              <a:rPr lang="en-US" u="sng" dirty="0" smtClean="0"/>
              <a:t>change logs </a:t>
            </a:r>
            <a:r>
              <a:rPr lang="en-US" dirty="0" smtClean="0"/>
              <a:t>are kept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Version </a:t>
            </a:r>
            <a:r>
              <a:rPr lang="en-US" dirty="0" smtClean="0"/>
              <a:t>Control (Revision Control)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27" y="4953000"/>
            <a:ext cx="3917285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Systems for version control keep a </a:t>
            </a:r>
            <a:r>
              <a:rPr lang="en-US" dirty="0" smtClean="0"/>
              <a:t>complete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 log </a:t>
            </a:r>
            <a:r>
              <a:rPr lang="en-US" dirty="0" smtClean="0"/>
              <a:t>(history)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date and hour of every </a:t>
            </a:r>
            <a:r>
              <a:rPr lang="en-US" dirty="0" smtClean="0"/>
              <a:t>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user who made the </a:t>
            </a:r>
            <a:r>
              <a:rPr lang="en-US" dirty="0" smtClean="0"/>
              <a:t>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files changed + old and new version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Old versions can be retrieved, examined and compared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It is possible to return to an old version</a:t>
            </a:r>
            <a:r>
              <a:rPr lang="bg-BG" dirty="0"/>
              <a:t> (</a:t>
            </a:r>
            <a:r>
              <a:rPr lang="en-US" dirty="0"/>
              <a:t>revert)</a:t>
            </a:r>
            <a:endParaRPr lang="bg-BG" dirty="0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Change 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5181600"/>
            <a:ext cx="5025971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ln/>
          <a:effectLst/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n-US" sz="35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500" dirty="0" smtClean="0"/>
              <a:t>(source control repository)</a:t>
            </a:r>
            <a:endParaRPr lang="en-US" sz="35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 server that stores the files (documents)</a:t>
            </a:r>
            <a:endParaRPr lang="bg-BG" dirty="0"/>
          </a:p>
          <a:p>
            <a:pPr lvl="1"/>
            <a:r>
              <a:rPr lang="en-US" dirty="0"/>
              <a:t>Keeps a change log</a:t>
            </a:r>
          </a:p>
          <a:p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Revision</a:t>
            </a:r>
            <a:r>
              <a:rPr lang="en-US" sz="3500" dirty="0"/>
              <a:t>,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Version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Individual version (state) of a document that is a result of multiple changes</a:t>
            </a:r>
            <a:endParaRPr lang="bg-BG" dirty="0"/>
          </a:p>
          <a:p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Check-Out</a:t>
            </a:r>
            <a:r>
              <a:rPr lang="en-US" sz="3500" dirty="0" smtClean="0"/>
              <a:t>,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Clone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Retrieves a working copy of the files from </a:t>
            </a:r>
            <a:r>
              <a:rPr lang="en-US" dirty="0" smtClean="0"/>
              <a:t>a remote repository </a:t>
            </a:r>
            <a:r>
              <a:rPr lang="en-US" dirty="0"/>
              <a:t>into a local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/>
              <a:t>It is possible to lock the files</a:t>
            </a: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40218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ln/>
          <a:effectLst/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Change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 modification to a local file (document) that is under version control</a:t>
            </a:r>
          </a:p>
          <a:p>
            <a:pPr>
              <a:lnSpc>
                <a:spcPct val="115000"/>
              </a:lnSpc>
            </a:pP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3500" dirty="0" smtClean="0"/>
              <a:t> /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Change List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A set of changes to multiple files that are going to be committed at the same time</a:t>
            </a:r>
          </a:p>
          <a:p>
            <a:pPr>
              <a:lnSpc>
                <a:spcPct val="115000"/>
              </a:lnSpc>
            </a:pP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Commit</a:t>
            </a:r>
            <a:r>
              <a:rPr lang="en-US" sz="3500" dirty="0"/>
              <a:t>,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Check-In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5000"/>
              </a:lnSpc>
            </a:pPr>
            <a:r>
              <a:rPr lang="en-US" dirty="0" smtClean="0"/>
              <a:t>Submits the </a:t>
            </a:r>
            <a:r>
              <a:rPr lang="en-US" dirty="0"/>
              <a:t>changes made </a:t>
            </a:r>
            <a:r>
              <a:rPr lang="en-US" dirty="0" smtClean="0"/>
              <a:t>from the local working </a:t>
            </a:r>
            <a:r>
              <a:rPr lang="en-US" dirty="0"/>
              <a:t>copy </a:t>
            </a:r>
            <a:r>
              <a:rPr lang="en-US" dirty="0" smtClean="0"/>
              <a:t>to the repository</a:t>
            </a:r>
            <a:endParaRPr lang="bg-BG" dirty="0"/>
          </a:p>
          <a:p>
            <a:pPr lvl="1">
              <a:lnSpc>
                <a:spcPct val="115000"/>
              </a:lnSpc>
            </a:pPr>
            <a:r>
              <a:rPr lang="en-US" dirty="0"/>
              <a:t>Automatically creates a new version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Conflicts may occur</a:t>
            </a:r>
            <a:r>
              <a:rPr lang="bg-BG" dirty="0"/>
              <a:t>!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Vocabulary </a:t>
            </a:r>
            <a:r>
              <a:rPr lang="bg-BG" dirty="0" smtClean="0"/>
              <a:t>(2)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5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bg-BG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 Latest Version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Fetch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/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Pull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</a:t>
            </a:r>
            <a:r>
              <a:rPr lang="en-US" dirty="0" smtClean="0"/>
              <a:t>latest version of the </a:t>
            </a:r>
            <a:r>
              <a:rPr lang="en-US" dirty="0"/>
              <a:t>files from the repository to a local </a:t>
            </a:r>
            <a:r>
              <a:rPr lang="en-US" dirty="0" smtClean="0"/>
              <a:t>working directory + merge conflicting files</a:t>
            </a:r>
            <a:endParaRPr lang="bg-BG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Check-Out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Revert </a:t>
            </a:r>
            <a:r>
              <a:rPr lang="bg-BG" dirty="0" smtClean="0"/>
              <a:t>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Undo Changes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Cancels the </a:t>
            </a:r>
            <a:r>
              <a:rPr lang="en-US" dirty="0" smtClean="0"/>
              <a:t>local changes</a:t>
            </a:r>
            <a:endParaRPr lang="bg-BG" dirty="0"/>
          </a:p>
          <a:p>
            <a:pPr lvl="1"/>
            <a:r>
              <a:rPr lang="en-US" dirty="0"/>
              <a:t>Restores their state from the </a:t>
            </a:r>
            <a:r>
              <a:rPr lang="en-US" dirty="0" smtClean="0"/>
              <a:t>repository</a:t>
            </a:r>
          </a:p>
          <a:p>
            <a:pPr>
              <a:lnSpc>
                <a:spcPct val="92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Branching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Division of the repositories in a number of separate workflows</a:t>
            </a:r>
          </a:p>
          <a:p>
            <a:pPr lvl="1"/>
            <a:endParaRPr lang="bg-BG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Vocabulary </a:t>
            </a:r>
            <a:r>
              <a:rPr lang="bg-BG" dirty="0" smtClean="0"/>
              <a:t>(3)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54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1938</Words>
  <Application>Microsoft Office PowerPoint</Application>
  <PresentationFormat>Custom</PresentationFormat>
  <Paragraphs>530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Source Control Systems</vt:lpstr>
      <vt:lpstr>Table of Contents</vt:lpstr>
      <vt:lpstr>Version Control</vt:lpstr>
      <vt:lpstr>Version Control Systems (VCS)</vt:lpstr>
      <vt:lpstr>Version Control (Revision Control)</vt:lpstr>
      <vt:lpstr>Change Log</vt:lpstr>
      <vt:lpstr>Vocabulary</vt:lpstr>
      <vt:lpstr>Vocabulary (2)</vt:lpstr>
      <vt:lpstr>Vocabulary (3)</vt:lpstr>
      <vt:lpstr>Version Control: Typical Scenario</vt:lpstr>
      <vt:lpstr>Distributed Version Control</vt:lpstr>
      <vt:lpstr>Centralized Version Control</vt:lpstr>
      <vt:lpstr>Merging Problems</vt:lpstr>
      <vt:lpstr>The "Distributed Version Control" Versioning Model</vt:lpstr>
      <vt:lpstr>Working with Git</vt:lpstr>
      <vt:lpstr>Using Git Bash</vt:lpstr>
      <vt:lpstr>What is Git?</vt:lpstr>
      <vt:lpstr>Installing Git</vt:lpstr>
      <vt:lpstr>Basic Git Commands</vt:lpstr>
      <vt:lpstr>Basic Git Commands (2)</vt:lpstr>
      <vt:lpstr>Using Git: Example</vt:lpstr>
      <vt:lpstr>PowerPoint Presentation</vt:lpstr>
      <vt:lpstr>Distributed Version Control (1)</vt:lpstr>
      <vt:lpstr>Distributed Version Control (2)</vt:lpstr>
      <vt:lpstr>Distributed Version Control (3)</vt:lpstr>
      <vt:lpstr>Distributed Version Control (4)</vt:lpstr>
      <vt:lpstr>Distributed Version Control (5)</vt:lpstr>
      <vt:lpstr>Distributed Version Control (6)</vt:lpstr>
      <vt:lpstr>Distributed Version Control (7)</vt:lpstr>
      <vt:lpstr>Distributed Version Control (8)</vt:lpstr>
      <vt:lpstr>Branching</vt:lpstr>
      <vt:lpstr>Branching – Example</vt:lpstr>
      <vt:lpstr>Project Hosting and Team Collaboration Sites</vt:lpstr>
      <vt:lpstr>Project Hosting Sites</vt:lpstr>
      <vt:lpstr>Project Hosting Sites</vt:lpstr>
      <vt:lpstr>Project Hosting Sites (2)</vt:lpstr>
      <vt:lpstr>Source Control Systems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Systems: SVN, Git, GitHub</dc:title>
  <dc:subject>C# Basics Course</dc:subject>
  <dc:creator/>
  <cp:keywords>SVN, Subversion, Git, GitHub, team work,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2016-04-06T15:01:53Z</dcterms:modified>
  <cp:category>team work, personal skills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