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9" r:id="rId3"/>
    <p:sldId id="310" r:id="rId4"/>
    <p:sldId id="311" r:id="rId5"/>
    <p:sldId id="312" r:id="rId6"/>
    <p:sldId id="305" r:id="rId7"/>
    <p:sldId id="263" r:id="rId8"/>
    <p:sldId id="30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6983A-6AB8-48B5-BE09-9CCE8D346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AA204F-12CD-41FA-A54A-03394A4F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DFB69-82F4-40A2-8566-86849F66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B492E-0FE3-4837-BF37-E6DFF16F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43D9A-3B2F-4337-A754-CC50E617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4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21DEF-CF75-4550-A4CE-F5D90343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A97557-BB06-4F7C-9BE0-A9018F3B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5AE4F-2F35-46C3-9CB1-56EBD6FA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A3FAF-35C1-4E45-9E30-14BCCAD4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7EB0D-0A7F-4236-8E66-671D525E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0006CD-7E20-45EE-819F-A2E1DFE2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6D4771-18D5-45BF-AD58-F0D4166D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05F21C-EF7F-4E10-8DA3-CC843B75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78128-7A8A-4B78-8FCA-5F144C62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1D0C8-D47C-4419-AB9B-22B59A5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6B8A8-FF2B-4F60-B8DF-87B2B56F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37258-6CC8-4C23-B43E-EB38AEA8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1211E-920F-4285-846F-BD26730F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BF425E-0B0F-4EAF-A803-336DC3C3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A5C50-376B-455C-8BFF-9BEC9FF7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84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03C34-528A-488B-80C8-80A0659C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535A00-1F3E-4B0D-8091-35BCF947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D2203-AC6D-489D-A340-B43970C8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D0C88-908E-473B-B214-35BAB51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8C6294-066A-4246-A15B-A5CD97F6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9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900C-2743-4689-B9D1-92280D87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1F1F9B-650D-4544-A021-604BF8C2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9131FA-2D4A-4D6B-A648-6161A57E4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B23C3F-6E09-4272-8E91-6241C2F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39AF8-8683-4D74-BE73-3A0B759D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F35FF7-3EB4-4FE0-A2E9-8822E793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9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6672A-704F-4B6D-9DE0-F5494B38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5F5083-2997-4239-838E-D89FE917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B0748-3C2A-4D14-8A24-EED0103B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EEEBE5-6FBB-4612-A099-1414A9A44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27CE0E-4E3A-4C75-8179-B80A6555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91E0CD-5194-4FA8-87D1-02825783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E1D974-9866-497F-B3C0-F906AFCF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E23CC7-D070-4B48-A5BF-66485142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2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A5482-F311-427A-AB30-B3762DF9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0AECD-FDE2-4608-9601-0BA36833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C48D3-4018-490A-81E8-0FBE11C1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E742A6-5D01-4F5F-AB6F-E2EEFC87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7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302AB-18CB-4E7B-B2CA-099173F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E31439-D92C-4795-8B2C-FB52264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78D585-901B-401D-ADDC-EC8CDA5A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7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AF2C4-2417-457C-90B1-3E9D4121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E42AF-D84E-462D-A8C0-4E43D895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6295E3-D1B7-408E-88C6-CEF23251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F95C9-CA68-4F2A-AEDB-E7A5C7A2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46E889-E000-4701-80B6-962CD0D2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AFCFB1-E2D2-4C45-A1F6-7DAECBD5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03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732E2-393D-41B7-AC62-8E0EDEA0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FE9F30-03DE-446C-B2E6-1A004EAB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4ADA4-B023-42ED-B1C8-DE6594D8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D9BB8-BC7B-4E12-AA77-08EC4925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321F6-5192-4880-B185-2C842E7E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76D25-EBA1-4A6A-8EC8-0A2F7D68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0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1F2EB7-D9EB-4D3C-8B25-509E1FB7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A88BD9-16CE-453B-A410-3989E4EF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25D53-9E3E-430C-9674-8760FFAD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3A1B-63FD-44CE-B275-9543E0F4A7C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72C536-12B0-4A95-8F35-CBD6EB690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0C73E9-49D0-4672-AFC8-09BCAA6F0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303B-DFEF-4FAB-8A73-2C4111BC9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2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F6C8FB5-C421-422B-22E4-28841785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59" y="1091834"/>
            <a:ext cx="1128845" cy="162203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0662ADB-3095-197E-6721-22D01D19BF0D}"/>
              </a:ext>
            </a:extLst>
          </p:cNvPr>
          <p:cNvSpPr txBox="1"/>
          <p:nvPr/>
        </p:nvSpPr>
        <p:spPr>
          <a:xfrm>
            <a:off x="5037824" y="316725"/>
            <a:ext cx="186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サーバー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45F4176-986D-BA18-58C5-4BD8D40F30D1}"/>
              </a:ext>
            </a:extLst>
          </p:cNvPr>
          <p:cNvCxnSpPr>
            <a:cxnSpLocks/>
          </p:cNvCxnSpPr>
          <p:nvPr/>
        </p:nvCxnSpPr>
        <p:spPr>
          <a:xfrm>
            <a:off x="2326567" y="1780782"/>
            <a:ext cx="2530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28CACE0-D319-82A7-5631-B920B1C6033C}"/>
              </a:ext>
            </a:extLst>
          </p:cNvPr>
          <p:cNvCxnSpPr>
            <a:cxnSpLocks/>
          </p:cNvCxnSpPr>
          <p:nvPr/>
        </p:nvCxnSpPr>
        <p:spPr>
          <a:xfrm flipH="1">
            <a:off x="2326567" y="2030949"/>
            <a:ext cx="2521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図 64" descr="アイコン&#10;&#10;自動的に生成された説明">
            <a:extLst>
              <a:ext uri="{FF2B5EF4-FFF2-40B4-BE49-F238E27FC236}">
                <a16:creationId xmlns:a16="http://schemas.microsoft.com/office/drawing/2014/main" id="{1726EE31-93F5-8498-18DE-E5CB30E85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8" y="1381486"/>
            <a:ext cx="1128845" cy="1128845"/>
          </a:xfrm>
          <a:prstGeom prst="rect">
            <a:avLst/>
          </a:prstGeom>
        </p:spPr>
      </p:pic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9696D9E0-F2CC-E4E8-ED9E-5C346010B29D}"/>
              </a:ext>
            </a:extLst>
          </p:cNvPr>
          <p:cNvSpPr/>
          <p:nvPr/>
        </p:nvSpPr>
        <p:spPr>
          <a:xfrm>
            <a:off x="5037824" y="3189771"/>
            <a:ext cx="2149261" cy="898554"/>
          </a:xfrm>
          <a:prstGeom prst="wedgeRoundRectCallout">
            <a:avLst>
              <a:gd name="adj1" fmla="val -4980"/>
              <a:gd name="adj2" fmla="val -890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何らかのサービスを提供する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639300-CD03-52E7-BEC6-0E717FC1F0D8}"/>
              </a:ext>
            </a:extLst>
          </p:cNvPr>
          <p:cNvSpPr txBox="1"/>
          <p:nvPr/>
        </p:nvSpPr>
        <p:spPr>
          <a:xfrm>
            <a:off x="703527" y="316725"/>
            <a:ext cx="186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クライアント</a:t>
            </a:r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E79E1509-F8E2-20E9-0EC0-D566C56CE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922" y="1904041"/>
            <a:ext cx="793296" cy="809823"/>
          </a:xfrm>
          <a:prstGeom prst="rect">
            <a:avLst/>
          </a:prstGeom>
        </p:spPr>
      </p:pic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D0B602AF-89BE-66F9-6B61-43F4A06D2CCA}"/>
              </a:ext>
            </a:extLst>
          </p:cNvPr>
          <p:cNvSpPr/>
          <p:nvPr/>
        </p:nvSpPr>
        <p:spPr>
          <a:xfrm>
            <a:off x="329657" y="3171642"/>
            <a:ext cx="2609965" cy="898554"/>
          </a:xfrm>
          <a:prstGeom prst="wedgeRoundRectCallout">
            <a:avLst>
              <a:gd name="adj1" fmla="val -3115"/>
              <a:gd name="adj2" fmla="val -1015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サーバーが提供するコンテンツを利用する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F1F0A4-D796-BFAB-2982-E0945C493C3A}"/>
              </a:ext>
            </a:extLst>
          </p:cNvPr>
          <p:cNvSpPr txBox="1"/>
          <p:nvPr/>
        </p:nvSpPr>
        <p:spPr>
          <a:xfrm>
            <a:off x="2326567" y="1168216"/>
            <a:ext cx="260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リクエスト（要求）を</a:t>
            </a:r>
            <a:endParaRPr lang="en-US" altLang="ja-JP" sz="1600" dirty="0"/>
          </a:p>
          <a:p>
            <a:pPr algn="ctr"/>
            <a:r>
              <a:rPr lang="ja-JP" altLang="en-US" sz="1600" dirty="0"/>
              <a:t>送信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0771E50-8A17-B0E2-BAF7-0979B5A9DA9E}"/>
              </a:ext>
            </a:extLst>
          </p:cNvPr>
          <p:cNvSpPr txBox="1"/>
          <p:nvPr/>
        </p:nvSpPr>
        <p:spPr>
          <a:xfrm>
            <a:off x="2326566" y="2256211"/>
            <a:ext cx="260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レスポンス（応答）を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返す</a:t>
            </a:r>
          </a:p>
        </p:txBody>
      </p:sp>
    </p:spTree>
    <p:extLst>
      <p:ext uri="{BB962C8B-B14F-4D97-AF65-F5344CB8AC3E}">
        <p14:creationId xmlns:p14="http://schemas.microsoft.com/office/powerpoint/2010/main" val="18197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F6C8FB5-C421-422B-22E4-28841785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01" y="289505"/>
            <a:ext cx="1128845" cy="162203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0662ADB-3095-197E-6721-22D01D19BF0D}"/>
              </a:ext>
            </a:extLst>
          </p:cNvPr>
          <p:cNvSpPr txBox="1"/>
          <p:nvPr/>
        </p:nvSpPr>
        <p:spPr>
          <a:xfrm>
            <a:off x="4240548" y="2069312"/>
            <a:ext cx="186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サーバー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45F4176-986D-BA18-58C5-4BD8D40F30D1}"/>
              </a:ext>
            </a:extLst>
          </p:cNvPr>
          <p:cNvCxnSpPr>
            <a:cxnSpLocks/>
          </p:cNvCxnSpPr>
          <p:nvPr/>
        </p:nvCxnSpPr>
        <p:spPr>
          <a:xfrm>
            <a:off x="2248930" y="935393"/>
            <a:ext cx="1934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B60891C-10AD-CD61-EA2F-CDA33A976201}"/>
              </a:ext>
            </a:extLst>
          </p:cNvPr>
          <p:cNvSpPr txBox="1"/>
          <p:nvPr/>
        </p:nvSpPr>
        <p:spPr>
          <a:xfrm>
            <a:off x="2365904" y="244832"/>
            <a:ext cx="179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Web</a:t>
            </a:r>
            <a:r>
              <a:rPr lang="ja-JP" altLang="en-US" dirty="0"/>
              <a:t>ページが欲しい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28CACE0-D319-82A7-5631-B920B1C6033C}"/>
              </a:ext>
            </a:extLst>
          </p:cNvPr>
          <p:cNvCxnSpPr>
            <a:cxnSpLocks/>
          </p:cNvCxnSpPr>
          <p:nvPr/>
        </p:nvCxnSpPr>
        <p:spPr>
          <a:xfrm flipH="1">
            <a:off x="2248930" y="1185560"/>
            <a:ext cx="18831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D7C6D70-2C20-1ADC-DF30-DED9FCDC0C44}"/>
              </a:ext>
            </a:extLst>
          </p:cNvPr>
          <p:cNvSpPr txBox="1"/>
          <p:nvPr/>
        </p:nvSpPr>
        <p:spPr>
          <a:xfrm>
            <a:off x="2144129" y="1422981"/>
            <a:ext cx="209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Web</a:t>
            </a:r>
            <a:r>
              <a:rPr lang="ja-JP" altLang="en-US" dirty="0"/>
              <a:t>コンテンツを返す</a:t>
            </a:r>
            <a:endParaRPr kumimoji="1" lang="ja-JP" altLang="en-US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9696D9E0-F2CC-E4E8-ED9E-5C346010B29D}"/>
              </a:ext>
            </a:extLst>
          </p:cNvPr>
          <p:cNvSpPr/>
          <p:nvPr/>
        </p:nvSpPr>
        <p:spPr>
          <a:xfrm>
            <a:off x="6357641" y="542058"/>
            <a:ext cx="3491006" cy="1287004"/>
          </a:xfrm>
          <a:prstGeom prst="wedgeRoundRectCallout">
            <a:avLst>
              <a:gd name="adj1" fmla="val -63178"/>
              <a:gd name="adj2" fmla="val 88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Web</a:t>
            </a:r>
            <a:r>
              <a:rPr kumimoji="1" lang="ja-JP" altLang="en-US" dirty="0">
                <a:solidFill>
                  <a:schemeClr val="tx1"/>
                </a:solidFill>
              </a:rPr>
              <a:t>アプリケーションを動作させるコンピューター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= Web</a:t>
            </a:r>
            <a:r>
              <a:rPr lang="ja-JP" altLang="en-US" dirty="0">
                <a:solidFill>
                  <a:schemeClr val="tx1"/>
                </a:solidFill>
              </a:rPr>
              <a:t>サーバー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0" name="図 69" descr="アイコン&#10;&#10;自動的に生成された説明">
            <a:extLst>
              <a:ext uri="{FF2B5EF4-FFF2-40B4-BE49-F238E27FC236}">
                <a16:creationId xmlns:a16="http://schemas.microsoft.com/office/drawing/2014/main" id="{461FAD91-0DEF-5123-9366-54C92873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68" y="2937997"/>
            <a:ext cx="871806" cy="1252693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9090598-C350-86D6-7AE3-94844A64A21D}"/>
              </a:ext>
            </a:extLst>
          </p:cNvPr>
          <p:cNvSpPr txBox="1"/>
          <p:nvPr/>
        </p:nvSpPr>
        <p:spPr>
          <a:xfrm>
            <a:off x="4080983" y="6118059"/>
            <a:ext cx="186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メール</a:t>
            </a:r>
            <a:r>
              <a:rPr kumimoji="1" lang="ja-JP" altLang="en-US" dirty="0"/>
              <a:t>サーバー</a:t>
            </a:r>
          </a:p>
        </p:txBody>
      </p:sp>
      <p:pic>
        <p:nvPicPr>
          <p:cNvPr id="79" name="図 78" descr="アイコン&#10;&#10;自動的に生成された説明">
            <a:extLst>
              <a:ext uri="{FF2B5EF4-FFF2-40B4-BE49-F238E27FC236}">
                <a16:creationId xmlns:a16="http://schemas.microsoft.com/office/drawing/2014/main" id="{BDCB4AE1-66DF-35A7-39DD-64B48EAFA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5" y="3127796"/>
            <a:ext cx="576532" cy="576532"/>
          </a:xfrm>
          <a:prstGeom prst="rect">
            <a:avLst/>
          </a:prstGeom>
        </p:spPr>
      </p:pic>
      <p:pic>
        <p:nvPicPr>
          <p:cNvPr id="88" name="図 87" descr="アイコン&#10;&#10;自動的に生成された説明">
            <a:extLst>
              <a:ext uri="{FF2B5EF4-FFF2-40B4-BE49-F238E27FC236}">
                <a16:creationId xmlns:a16="http://schemas.microsoft.com/office/drawing/2014/main" id="{9EB8F96A-288E-256E-DFAE-321216F65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0" y="3016941"/>
            <a:ext cx="1128845" cy="1128845"/>
          </a:xfrm>
          <a:prstGeom prst="rect">
            <a:avLst/>
          </a:prstGeom>
        </p:spPr>
      </p:pic>
      <p:pic>
        <p:nvPicPr>
          <p:cNvPr id="97" name="図 96" descr="アイコン&#10;&#10;自動的に生成された説明">
            <a:extLst>
              <a:ext uri="{FF2B5EF4-FFF2-40B4-BE49-F238E27FC236}">
                <a16:creationId xmlns:a16="http://schemas.microsoft.com/office/drawing/2014/main" id="{0D2662AC-FF84-B0B7-9FFC-B3BAFE8B8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72" y="4690043"/>
            <a:ext cx="871806" cy="1252693"/>
          </a:xfrm>
          <a:prstGeom prst="rect">
            <a:avLst/>
          </a:prstGeom>
        </p:spPr>
      </p:pic>
      <p:pic>
        <p:nvPicPr>
          <p:cNvPr id="98" name="図 97" descr="アイコン&#10;&#10;自動的に生成された説明">
            <a:extLst>
              <a:ext uri="{FF2B5EF4-FFF2-40B4-BE49-F238E27FC236}">
                <a16:creationId xmlns:a16="http://schemas.microsoft.com/office/drawing/2014/main" id="{E8086FE5-0678-B4E1-EE84-79E272B4C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88" y="4871901"/>
            <a:ext cx="1128845" cy="1128845"/>
          </a:xfrm>
          <a:prstGeom prst="rect">
            <a:avLst/>
          </a:prstGeom>
        </p:spPr>
      </p:pic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9A9D581F-C030-8049-2313-2B6BB1B69D24}"/>
              </a:ext>
            </a:extLst>
          </p:cNvPr>
          <p:cNvCxnSpPr>
            <a:cxnSpLocks/>
          </p:cNvCxnSpPr>
          <p:nvPr/>
        </p:nvCxnSpPr>
        <p:spPr>
          <a:xfrm>
            <a:off x="5012095" y="4255254"/>
            <a:ext cx="5835" cy="431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6B6363E9-14B4-632D-1A13-D650627CBC11}"/>
              </a:ext>
            </a:extLst>
          </p:cNvPr>
          <p:cNvCxnSpPr>
            <a:cxnSpLocks/>
          </p:cNvCxnSpPr>
          <p:nvPr/>
        </p:nvCxnSpPr>
        <p:spPr>
          <a:xfrm>
            <a:off x="2248930" y="3704328"/>
            <a:ext cx="1934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62616B9E-C443-3910-20DA-17AB09B3F02E}"/>
              </a:ext>
            </a:extLst>
          </p:cNvPr>
          <p:cNvCxnSpPr>
            <a:cxnSpLocks/>
          </p:cNvCxnSpPr>
          <p:nvPr/>
        </p:nvCxnSpPr>
        <p:spPr>
          <a:xfrm flipH="1">
            <a:off x="2305668" y="5319985"/>
            <a:ext cx="1934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図 107" descr="アイコン&#10;&#10;自動的に生成された説明">
            <a:extLst>
              <a:ext uri="{FF2B5EF4-FFF2-40B4-BE49-F238E27FC236}">
                <a16:creationId xmlns:a16="http://schemas.microsoft.com/office/drawing/2014/main" id="{5F2FCC38-78EE-0706-498A-B926298E9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5" y="4662387"/>
            <a:ext cx="576532" cy="576532"/>
          </a:xfrm>
          <a:prstGeom prst="rect">
            <a:avLst/>
          </a:prstGeom>
        </p:spPr>
      </p:pic>
      <p:sp>
        <p:nvSpPr>
          <p:cNvPr id="109" name="吹き出し: 角を丸めた四角形 108">
            <a:extLst>
              <a:ext uri="{FF2B5EF4-FFF2-40B4-BE49-F238E27FC236}">
                <a16:creationId xmlns:a16="http://schemas.microsoft.com/office/drawing/2014/main" id="{4F5E30F1-9A18-291A-C53A-8FEFCC2D0646}"/>
              </a:ext>
            </a:extLst>
          </p:cNvPr>
          <p:cNvSpPr/>
          <p:nvPr/>
        </p:nvSpPr>
        <p:spPr>
          <a:xfrm>
            <a:off x="6357641" y="3704328"/>
            <a:ext cx="3491006" cy="1287004"/>
          </a:xfrm>
          <a:prstGeom prst="wedgeRoundRectCallout">
            <a:avLst>
              <a:gd name="adj1" fmla="val -71085"/>
              <a:gd name="adj2" fmla="val 28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メールの送受信を担う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コンピューター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= </a:t>
            </a:r>
            <a:r>
              <a:rPr lang="ja-JP" altLang="en-US" dirty="0">
                <a:solidFill>
                  <a:schemeClr val="tx1"/>
                </a:solidFill>
              </a:rPr>
              <a:t>メールサーバー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EC0604-8A9F-A371-AFD8-98880A5F0AAB}"/>
              </a:ext>
            </a:extLst>
          </p:cNvPr>
          <p:cNvSpPr txBox="1"/>
          <p:nvPr/>
        </p:nvSpPr>
        <p:spPr>
          <a:xfrm>
            <a:off x="2144129" y="3812015"/>
            <a:ext cx="209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メール送信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8F4FB6B-1D85-FBEE-1DA7-4A58BD6E2B4F}"/>
              </a:ext>
            </a:extLst>
          </p:cNvPr>
          <p:cNvSpPr txBox="1"/>
          <p:nvPr/>
        </p:nvSpPr>
        <p:spPr>
          <a:xfrm>
            <a:off x="2168160" y="5456374"/>
            <a:ext cx="209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メール受信</a:t>
            </a:r>
          </a:p>
        </p:txBody>
      </p:sp>
      <p:pic>
        <p:nvPicPr>
          <p:cNvPr id="23" name="図 2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1ADE56C-8D25-2946-D3F7-A45E8D76C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6" y="487923"/>
            <a:ext cx="1892061" cy="14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F6C8FB5-C421-422B-22E4-28841785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25" y="384467"/>
            <a:ext cx="1128845" cy="162203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45F4176-986D-BA18-58C5-4BD8D40F30D1}"/>
              </a:ext>
            </a:extLst>
          </p:cNvPr>
          <p:cNvCxnSpPr>
            <a:cxnSpLocks/>
          </p:cNvCxnSpPr>
          <p:nvPr/>
        </p:nvCxnSpPr>
        <p:spPr>
          <a:xfrm>
            <a:off x="2576733" y="1073415"/>
            <a:ext cx="2530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28CACE0-D319-82A7-5631-B920B1C6033C}"/>
              </a:ext>
            </a:extLst>
          </p:cNvPr>
          <p:cNvCxnSpPr>
            <a:cxnSpLocks/>
          </p:cNvCxnSpPr>
          <p:nvPr/>
        </p:nvCxnSpPr>
        <p:spPr>
          <a:xfrm flipH="1">
            <a:off x="2576733" y="1323582"/>
            <a:ext cx="2521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9696D9E0-F2CC-E4E8-ED9E-5C346010B29D}"/>
              </a:ext>
            </a:extLst>
          </p:cNvPr>
          <p:cNvSpPr/>
          <p:nvPr/>
        </p:nvSpPr>
        <p:spPr>
          <a:xfrm>
            <a:off x="350610" y="2344478"/>
            <a:ext cx="2605025" cy="898554"/>
          </a:xfrm>
          <a:prstGeom prst="wedgeRoundRectCallout">
            <a:avLst>
              <a:gd name="adj1" fmla="val -4980"/>
              <a:gd name="adj2" fmla="val -890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ブラウザではファイルをただ表示する</a:t>
            </a:r>
          </a:p>
        </p:txBody>
      </p:sp>
      <p:pic>
        <p:nvPicPr>
          <p:cNvPr id="13" name="グラフィックス 11" descr="紙 単色塗りつぶし">
            <a:extLst>
              <a:ext uri="{FF2B5EF4-FFF2-40B4-BE49-F238E27FC236}">
                <a16:creationId xmlns:a16="http://schemas.microsoft.com/office/drawing/2014/main" id="{31F8B01E-8476-B04D-63FC-7AA593400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251" y="366543"/>
            <a:ext cx="730880" cy="730880"/>
          </a:xfrm>
          <a:prstGeom prst="rect">
            <a:avLst/>
          </a:prstGeom>
        </p:spPr>
      </p:pic>
      <p:pic>
        <p:nvPicPr>
          <p:cNvPr id="14" name="グラフィックス 11" descr="紙 単色塗りつぶし">
            <a:extLst>
              <a:ext uri="{FF2B5EF4-FFF2-40B4-BE49-F238E27FC236}">
                <a16:creationId xmlns:a16="http://schemas.microsoft.com/office/drawing/2014/main" id="{AF8B8399-E9C2-0CD4-8D0D-97A7C6868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251" y="366543"/>
            <a:ext cx="730880" cy="730880"/>
          </a:xfrm>
          <a:prstGeom prst="rect">
            <a:avLst/>
          </a:prstGeom>
        </p:spPr>
      </p:pic>
      <p:pic>
        <p:nvPicPr>
          <p:cNvPr id="16" name="図 1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A6D3922-7D4F-BD6A-4C9A-54B179ED0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" y="485959"/>
            <a:ext cx="1892061" cy="1419046"/>
          </a:xfrm>
          <a:prstGeom prst="rect">
            <a:avLst/>
          </a:prstGeom>
        </p:spPr>
      </p:pic>
      <p:pic>
        <p:nvPicPr>
          <p:cNvPr id="17" name="グラフィックス 11" descr="紙 単色塗りつぶし">
            <a:extLst>
              <a:ext uri="{FF2B5EF4-FFF2-40B4-BE49-F238E27FC236}">
                <a16:creationId xmlns:a16="http://schemas.microsoft.com/office/drawing/2014/main" id="{7122C6C0-A243-740D-6A0B-E7B1975E5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6769" y="1539565"/>
            <a:ext cx="730880" cy="730880"/>
          </a:xfrm>
          <a:prstGeom prst="rect">
            <a:avLst/>
          </a:prstGeom>
        </p:spPr>
      </p:pic>
      <p:pic>
        <p:nvPicPr>
          <p:cNvPr id="18" name="グラフィックス 11" descr="紙 単色塗りつぶし">
            <a:extLst>
              <a:ext uri="{FF2B5EF4-FFF2-40B4-BE49-F238E27FC236}">
                <a16:creationId xmlns:a16="http://schemas.microsoft.com/office/drawing/2014/main" id="{59DBB878-FAF5-E4C7-6532-C10065FBD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116" y="1539565"/>
            <a:ext cx="730880" cy="7308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071AC5-3144-734C-0FD1-BEE27CF4AF3D}"/>
              </a:ext>
            </a:extLst>
          </p:cNvPr>
          <p:cNvSpPr txBox="1"/>
          <p:nvPr/>
        </p:nvSpPr>
        <p:spPr>
          <a:xfrm>
            <a:off x="3172402" y="2352301"/>
            <a:ext cx="157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HTML</a:t>
            </a:r>
            <a:r>
              <a:rPr lang="ja-JP" altLang="en-US" dirty="0"/>
              <a:t>や</a:t>
            </a:r>
            <a:r>
              <a:rPr lang="en-US" altLang="ja-JP" dirty="0"/>
              <a:t>CSS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en-US" altLang="ja-JP" dirty="0"/>
              <a:t>JavaScript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2196C0-0D2B-D882-E6FD-A60BC1C6236F}"/>
              </a:ext>
            </a:extLst>
          </p:cNvPr>
          <p:cNvSpPr txBox="1"/>
          <p:nvPr/>
        </p:nvSpPr>
        <p:spPr>
          <a:xfrm>
            <a:off x="6811885" y="1138916"/>
            <a:ext cx="157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HTML</a:t>
            </a:r>
            <a:r>
              <a:rPr lang="ja-JP" altLang="en-US" dirty="0"/>
              <a:t>や</a:t>
            </a:r>
            <a:r>
              <a:rPr lang="en-US" altLang="ja-JP" dirty="0"/>
              <a:t>CSS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en-US" altLang="ja-JP" dirty="0"/>
              <a:t>JavaScript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5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F6C8FB5-C421-422B-22E4-28841785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5" y="384467"/>
            <a:ext cx="1128845" cy="162203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45F4176-986D-BA18-58C5-4BD8D40F30D1}"/>
              </a:ext>
            </a:extLst>
          </p:cNvPr>
          <p:cNvCxnSpPr>
            <a:cxnSpLocks/>
          </p:cNvCxnSpPr>
          <p:nvPr/>
        </p:nvCxnSpPr>
        <p:spPr>
          <a:xfrm>
            <a:off x="2576733" y="1073415"/>
            <a:ext cx="2530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28CACE0-D319-82A7-5631-B920B1C6033C}"/>
              </a:ext>
            </a:extLst>
          </p:cNvPr>
          <p:cNvCxnSpPr>
            <a:cxnSpLocks/>
          </p:cNvCxnSpPr>
          <p:nvPr/>
        </p:nvCxnSpPr>
        <p:spPr>
          <a:xfrm flipH="1">
            <a:off x="2576733" y="1323582"/>
            <a:ext cx="2521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9696D9E0-F2CC-E4E8-ED9E-5C346010B29D}"/>
              </a:ext>
            </a:extLst>
          </p:cNvPr>
          <p:cNvSpPr/>
          <p:nvPr/>
        </p:nvSpPr>
        <p:spPr>
          <a:xfrm>
            <a:off x="272973" y="2310618"/>
            <a:ext cx="2521478" cy="920262"/>
          </a:xfrm>
          <a:prstGeom prst="wedgeRoundRectCallout">
            <a:avLst>
              <a:gd name="adj1" fmla="val -7337"/>
              <a:gd name="adj2" fmla="val -984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フォームに入力したデータなどをブラウザから送信する</a:t>
            </a:r>
          </a:p>
        </p:txBody>
      </p:sp>
      <p:pic>
        <p:nvPicPr>
          <p:cNvPr id="16" name="図 1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A6D3922-7D4F-BD6A-4C9A-54B179ED0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" y="485959"/>
            <a:ext cx="1892061" cy="1419046"/>
          </a:xfrm>
          <a:prstGeom prst="rect">
            <a:avLst/>
          </a:prstGeom>
        </p:spPr>
      </p:pic>
      <p:pic>
        <p:nvPicPr>
          <p:cNvPr id="17" name="グラフィックス 11" descr="紙 単色塗りつぶし">
            <a:extLst>
              <a:ext uri="{FF2B5EF4-FFF2-40B4-BE49-F238E27FC236}">
                <a16:creationId xmlns:a16="http://schemas.microsoft.com/office/drawing/2014/main" id="{7122C6C0-A243-740D-6A0B-E7B1975E57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4522" y="1525901"/>
            <a:ext cx="730880" cy="730880"/>
          </a:xfrm>
          <a:prstGeom prst="rect">
            <a:avLst/>
          </a:prstGeom>
        </p:spPr>
      </p:pic>
      <p:pic>
        <p:nvPicPr>
          <p:cNvPr id="18" name="グラフィックス 11" descr="紙 単色塗りつぶし">
            <a:extLst>
              <a:ext uri="{FF2B5EF4-FFF2-40B4-BE49-F238E27FC236}">
                <a16:creationId xmlns:a16="http://schemas.microsoft.com/office/drawing/2014/main" id="{59DBB878-FAF5-E4C7-6532-C10065FBD6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1157" y="1515842"/>
            <a:ext cx="730880" cy="7308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071AC5-3144-734C-0FD1-BEE27CF4AF3D}"/>
              </a:ext>
            </a:extLst>
          </p:cNvPr>
          <p:cNvSpPr txBox="1"/>
          <p:nvPr/>
        </p:nvSpPr>
        <p:spPr>
          <a:xfrm>
            <a:off x="3301350" y="2310618"/>
            <a:ext cx="157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HTML</a:t>
            </a:r>
            <a:r>
              <a:rPr lang="ja-JP" altLang="en-US" dirty="0"/>
              <a:t>や</a:t>
            </a:r>
            <a:r>
              <a:rPr lang="en-US" altLang="ja-JP" dirty="0"/>
              <a:t>CSS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en-US" altLang="ja-JP" dirty="0"/>
              <a:t>JavaScr</a:t>
            </a:r>
            <a:r>
              <a:rPr lang="en-US" altLang="ja-JP" dirty="0"/>
              <a:t>ipt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D44681-7D9A-2A00-3C48-7D86171B208C}"/>
              </a:ext>
            </a:extLst>
          </p:cNvPr>
          <p:cNvSpPr txBox="1"/>
          <p:nvPr/>
        </p:nvSpPr>
        <p:spPr>
          <a:xfrm>
            <a:off x="5083608" y="2094184"/>
            <a:ext cx="186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サーバー</a:t>
            </a:r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71D43663-32EC-0CB5-C455-4BE597B1485C}"/>
              </a:ext>
            </a:extLst>
          </p:cNvPr>
          <p:cNvSpPr/>
          <p:nvPr/>
        </p:nvSpPr>
        <p:spPr>
          <a:xfrm>
            <a:off x="7585531" y="2548605"/>
            <a:ext cx="1751602" cy="1388853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765EF7-A1F8-A806-D14D-826C5961A8AE}"/>
              </a:ext>
            </a:extLst>
          </p:cNvPr>
          <p:cNvSpPr txBox="1"/>
          <p:nvPr/>
        </p:nvSpPr>
        <p:spPr>
          <a:xfrm>
            <a:off x="7585531" y="4086885"/>
            <a:ext cx="186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データベースサーバー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73F333E-56A3-8701-C517-C5DB3D21BC62}"/>
              </a:ext>
            </a:extLst>
          </p:cNvPr>
          <p:cNvGrpSpPr/>
          <p:nvPr/>
        </p:nvGrpSpPr>
        <p:grpSpPr>
          <a:xfrm>
            <a:off x="7679718" y="2246722"/>
            <a:ext cx="487807" cy="416412"/>
            <a:chOff x="7376770" y="2065225"/>
            <a:chExt cx="790755" cy="597909"/>
          </a:xfrm>
        </p:grpSpPr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B262610-4067-8565-688D-D3413E7F3ACF}"/>
                </a:ext>
              </a:extLst>
            </p:cNvPr>
            <p:cNvCxnSpPr>
              <a:cxnSpLocks/>
            </p:cNvCxnSpPr>
            <p:nvPr/>
          </p:nvCxnSpPr>
          <p:spPr>
            <a:xfrm>
              <a:off x="7514793" y="2065225"/>
              <a:ext cx="652732" cy="383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2439566-A634-12DD-3082-81DD3B0C65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6770" y="2283571"/>
              <a:ext cx="664234" cy="3795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C84B6EA4-3040-41B4-D49C-722E857CC621}"/>
              </a:ext>
            </a:extLst>
          </p:cNvPr>
          <p:cNvSpPr/>
          <p:nvPr/>
        </p:nvSpPr>
        <p:spPr>
          <a:xfrm>
            <a:off x="4144760" y="4278235"/>
            <a:ext cx="3222198" cy="1059484"/>
          </a:xfrm>
          <a:prstGeom prst="wedgeRoundRectCallout">
            <a:avLst>
              <a:gd name="adj1" fmla="val 44778"/>
              <a:gd name="adj2" fmla="val -210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ブラウザからのデータに応じて、</a:t>
            </a:r>
            <a:r>
              <a:rPr kumimoji="1" lang="en-US" altLang="ja-JP" dirty="0">
                <a:solidFill>
                  <a:schemeClr val="tx1"/>
                </a:solidFill>
              </a:rPr>
              <a:t>HTML</a:t>
            </a:r>
            <a:r>
              <a:rPr kumimoji="1" lang="ja-JP" altLang="en-US" dirty="0">
                <a:solidFill>
                  <a:schemeClr val="tx1"/>
                </a:solidFill>
              </a:rPr>
              <a:t>などを生成し、それを送り返す</a:t>
            </a:r>
          </a:p>
        </p:txBody>
      </p:sp>
      <p:pic>
        <p:nvPicPr>
          <p:cNvPr id="4" name="グラフィックス 3" descr="歯車 1 つ 枠線">
            <a:extLst>
              <a:ext uri="{FF2B5EF4-FFF2-40B4-BE49-F238E27FC236}">
                <a16:creationId xmlns:a16="http://schemas.microsoft.com/office/drawing/2014/main" id="{D6080F40-BD2E-C2DD-5067-20D4C3CD1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7672" y="1656912"/>
            <a:ext cx="914400" cy="9144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3F3775-4B66-0917-6F9E-3F540520575E}"/>
              </a:ext>
            </a:extLst>
          </p:cNvPr>
          <p:cNvSpPr txBox="1"/>
          <p:nvPr/>
        </p:nvSpPr>
        <p:spPr>
          <a:xfrm>
            <a:off x="7543935" y="1674019"/>
            <a:ext cx="29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サーバー側のプログラム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E4F340-F0A3-621E-2947-7E6338E0F730}"/>
              </a:ext>
            </a:extLst>
          </p:cNvPr>
          <p:cNvSpPr/>
          <p:nvPr/>
        </p:nvSpPr>
        <p:spPr>
          <a:xfrm>
            <a:off x="3301350" y="849743"/>
            <a:ext cx="843410" cy="33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B26A81-20AC-6A17-E6DE-769D8D224FD5}"/>
              </a:ext>
            </a:extLst>
          </p:cNvPr>
          <p:cNvSpPr txBox="1"/>
          <p:nvPr/>
        </p:nvSpPr>
        <p:spPr>
          <a:xfrm>
            <a:off x="2858039" y="214247"/>
            <a:ext cx="182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検索キーワードなどのデータ</a:t>
            </a:r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17F2D81-366C-D8A4-2803-C22A9D2772AA}"/>
              </a:ext>
            </a:extLst>
          </p:cNvPr>
          <p:cNvGrpSpPr/>
          <p:nvPr/>
        </p:nvGrpSpPr>
        <p:grpSpPr>
          <a:xfrm>
            <a:off x="6686728" y="1520282"/>
            <a:ext cx="487807" cy="416412"/>
            <a:chOff x="7376770" y="2065225"/>
            <a:chExt cx="790755" cy="597909"/>
          </a:xfrm>
        </p:grpSpPr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D66C450-7632-D609-EED2-057D0916757E}"/>
                </a:ext>
              </a:extLst>
            </p:cNvPr>
            <p:cNvCxnSpPr>
              <a:cxnSpLocks/>
            </p:cNvCxnSpPr>
            <p:nvPr/>
          </p:nvCxnSpPr>
          <p:spPr>
            <a:xfrm>
              <a:off x="7514793" y="2065225"/>
              <a:ext cx="652732" cy="383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0C7A2470-3A65-6075-9B20-567D70B44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6770" y="2283571"/>
              <a:ext cx="664234" cy="3795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33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F6C8FB5-C421-422B-22E4-28841785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25" y="384467"/>
            <a:ext cx="1128845" cy="162203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45F4176-986D-BA18-58C5-4BD8D40F30D1}"/>
              </a:ext>
            </a:extLst>
          </p:cNvPr>
          <p:cNvCxnSpPr>
            <a:cxnSpLocks/>
          </p:cNvCxnSpPr>
          <p:nvPr/>
        </p:nvCxnSpPr>
        <p:spPr>
          <a:xfrm>
            <a:off x="2576733" y="1073415"/>
            <a:ext cx="2530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28CACE0-D319-82A7-5631-B920B1C6033C}"/>
              </a:ext>
            </a:extLst>
          </p:cNvPr>
          <p:cNvCxnSpPr>
            <a:cxnSpLocks/>
          </p:cNvCxnSpPr>
          <p:nvPr/>
        </p:nvCxnSpPr>
        <p:spPr>
          <a:xfrm flipH="1">
            <a:off x="2576733" y="1323582"/>
            <a:ext cx="2521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9696D9E0-F2CC-E4E8-ED9E-5C346010B29D}"/>
              </a:ext>
            </a:extLst>
          </p:cNvPr>
          <p:cNvSpPr/>
          <p:nvPr/>
        </p:nvSpPr>
        <p:spPr>
          <a:xfrm>
            <a:off x="350611" y="2344478"/>
            <a:ext cx="2521478" cy="898554"/>
          </a:xfrm>
          <a:prstGeom prst="wedgeRoundRectCallout">
            <a:avLst>
              <a:gd name="adj1" fmla="val -4980"/>
              <a:gd name="adj2" fmla="val -890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ブラウザでは</a:t>
            </a:r>
            <a:r>
              <a:rPr kumimoji="1" lang="en-US" altLang="ja-JP" dirty="0">
                <a:solidFill>
                  <a:schemeClr val="tx1"/>
                </a:solidFill>
              </a:rPr>
              <a:t>HTML</a:t>
            </a:r>
            <a:r>
              <a:rPr kumimoji="1" lang="ja-JP" altLang="en-US" dirty="0">
                <a:solidFill>
                  <a:schemeClr val="tx1"/>
                </a:solidFill>
              </a:rPr>
              <a:t>をただ表示する</a:t>
            </a:r>
          </a:p>
        </p:txBody>
      </p:sp>
      <p:pic>
        <p:nvPicPr>
          <p:cNvPr id="13" name="グラフィックス 11" descr="紙 単色塗りつぶし">
            <a:extLst>
              <a:ext uri="{FF2B5EF4-FFF2-40B4-BE49-F238E27FC236}">
                <a16:creationId xmlns:a16="http://schemas.microsoft.com/office/drawing/2014/main" id="{31F8B01E-8476-B04D-63FC-7AA593400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251" y="366543"/>
            <a:ext cx="730880" cy="730880"/>
          </a:xfrm>
          <a:prstGeom prst="rect">
            <a:avLst/>
          </a:prstGeom>
        </p:spPr>
      </p:pic>
      <p:pic>
        <p:nvPicPr>
          <p:cNvPr id="14" name="グラフィックス 11" descr="紙 単色塗りつぶし">
            <a:extLst>
              <a:ext uri="{FF2B5EF4-FFF2-40B4-BE49-F238E27FC236}">
                <a16:creationId xmlns:a16="http://schemas.microsoft.com/office/drawing/2014/main" id="{AF8B8399-E9C2-0CD4-8D0D-97A7C6868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251" y="366543"/>
            <a:ext cx="730880" cy="730880"/>
          </a:xfrm>
          <a:prstGeom prst="rect">
            <a:avLst/>
          </a:prstGeom>
        </p:spPr>
      </p:pic>
      <p:pic>
        <p:nvPicPr>
          <p:cNvPr id="16" name="図 1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A6D3922-7D4F-BD6A-4C9A-54B179ED0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" y="485959"/>
            <a:ext cx="1892061" cy="1419046"/>
          </a:xfrm>
          <a:prstGeom prst="rect">
            <a:avLst/>
          </a:prstGeom>
        </p:spPr>
      </p:pic>
      <p:pic>
        <p:nvPicPr>
          <p:cNvPr id="17" name="グラフィックス 11" descr="紙 単色塗りつぶし">
            <a:extLst>
              <a:ext uri="{FF2B5EF4-FFF2-40B4-BE49-F238E27FC236}">
                <a16:creationId xmlns:a16="http://schemas.microsoft.com/office/drawing/2014/main" id="{7122C6C0-A243-740D-6A0B-E7B1975E5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6769" y="1539565"/>
            <a:ext cx="730880" cy="730880"/>
          </a:xfrm>
          <a:prstGeom prst="rect">
            <a:avLst/>
          </a:prstGeom>
        </p:spPr>
      </p:pic>
      <p:pic>
        <p:nvPicPr>
          <p:cNvPr id="18" name="グラフィックス 11" descr="紙 単色塗りつぶし">
            <a:extLst>
              <a:ext uri="{FF2B5EF4-FFF2-40B4-BE49-F238E27FC236}">
                <a16:creationId xmlns:a16="http://schemas.microsoft.com/office/drawing/2014/main" id="{59DBB878-FAF5-E4C7-6532-C10065FBD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116" y="1539565"/>
            <a:ext cx="730880" cy="7308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071AC5-3144-734C-0FD1-BEE27CF4AF3D}"/>
              </a:ext>
            </a:extLst>
          </p:cNvPr>
          <p:cNvSpPr txBox="1"/>
          <p:nvPr/>
        </p:nvSpPr>
        <p:spPr>
          <a:xfrm>
            <a:off x="3172402" y="2352301"/>
            <a:ext cx="15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HTML</a:t>
            </a:r>
            <a:r>
              <a:rPr lang="ja-JP" altLang="en-US" dirty="0"/>
              <a:t>や</a:t>
            </a:r>
            <a:r>
              <a:rPr lang="en-US" altLang="ja-JP" dirty="0"/>
              <a:t>CSS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2196C0-0D2B-D882-E6FD-A60BC1C6236F}"/>
              </a:ext>
            </a:extLst>
          </p:cNvPr>
          <p:cNvSpPr txBox="1"/>
          <p:nvPr/>
        </p:nvSpPr>
        <p:spPr>
          <a:xfrm>
            <a:off x="6811885" y="1138916"/>
            <a:ext cx="15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HTML</a:t>
            </a:r>
            <a:r>
              <a:rPr lang="ja-JP" altLang="en-US" dirty="0"/>
              <a:t>や</a:t>
            </a:r>
            <a:r>
              <a:rPr lang="en-US" altLang="ja-JP" dirty="0"/>
              <a:t>CSS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35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0D51409-1FEA-4917-1E04-883882F3F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2" y="469813"/>
            <a:ext cx="2664369" cy="1998277"/>
          </a:xfrm>
          <a:prstGeom prst="rect">
            <a:avLst/>
          </a:prstGeom>
        </p:spPr>
      </p:pic>
      <p:pic>
        <p:nvPicPr>
          <p:cNvPr id="14" name="図 1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6AF957E-AC3D-97D3-E30F-914833876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2" y="3165922"/>
            <a:ext cx="1892061" cy="141904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0662ADB-3095-197E-6721-22D01D19BF0D}"/>
              </a:ext>
            </a:extLst>
          </p:cNvPr>
          <p:cNvSpPr txBox="1"/>
          <p:nvPr/>
        </p:nvSpPr>
        <p:spPr>
          <a:xfrm>
            <a:off x="8371642" y="4584968"/>
            <a:ext cx="141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本番環境のサーバー</a:t>
            </a:r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FDCF8995-6AC6-A76A-101C-09F8757D2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7" y="2827342"/>
            <a:ext cx="1128845" cy="1622030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178162-FFE2-C459-46A1-739B888DEC8A}"/>
              </a:ext>
            </a:extLst>
          </p:cNvPr>
          <p:cNvGrpSpPr/>
          <p:nvPr/>
        </p:nvGrpSpPr>
        <p:grpSpPr>
          <a:xfrm>
            <a:off x="2175826" y="3625279"/>
            <a:ext cx="757155" cy="226286"/>
            <a:chOff x="2175826" y="3625278"/>
            <a:chExt cx="1934880" cy="250167"/>
          </a:xfrm>
        </p:grpSpPr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977AA88E-9F07-C2A7-94B0-6A2B3C864D46}"/>
                </a:ext>
              </a:extLst>
            </p:cNvPr>
            <p:cNvCxnSpPr>
              <a:cxnSpLocks/>
            </p:cNvCxnSpPr>
            <p:nvPr/>
          </p:nvCxnSpPr>
          <p:spPr>
            <a:xfrm>
              <a:off x="2175826" y="3625278"/>
              <a:ext cx="19348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E764AAF3-6D81-6066-7DDE-CE9DA9A67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5826" y="3875445"/>
              <a:ext cx="18831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EB85C66E-111D-D218-5B40-B2893FB3A1A4}"/>
              </a:ext>
            </a:extLst>
          </p:cNvPr>
          <p:cNvSpPr/>
          <p:nvPr/>
        </p:nvSpPr>
        <p:spPr>
          <a:xfrm>
            <a:off x="5555409" y="927362"/>
            <a:ext cx="2493035" cy="789429"/>
          </a:xfrm>
          <a:prstGeom prst="wedgeRoundRectCallout">
            <a:avLst>
              <a:gd name="adj1" fmla="val -85477"/>
              <a:gd name="adj2" fmla="val 15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r>
              <a:rPr kumimoji="1" lang="ja-JP" altLang="en-US" dirty="0">
                <a:solidFill>
                  <a:schemeClr val="tx1"/>
                </a:solidFill>
              </a:rPr>
              <a:t>内のファイルをブラウザで開いて検証</a:t>
            </a:r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25D9E13B-E1AE-9D06-D2F7-47714F2B96B5}"/>
              </a:ext>
            </a:extLst>
          </p:cNvPr>
          <p:cNvSpPr/>
          <p:nvPr/>
        </p:nvSpPr>
        <p:spPr>
          <a:xfrm>
            <a:off x="4894169" y="4642102"/>
            <a:ext cx="2924500" cy="940919"/>
          </a:xfrm>
          <a:prstGeom prst="wedgeRoundRectCallout">
            <a:avLst>
              <a:gd name="adj1" fmla="val 21746"/>
              <a:gd name="adj2" fmla="val -1093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検証用サーバーで開発して、完成したら本番環境にデプロイする</a:t>
            </a:r>
          </a:p>
        </p:txBody>
      </p:sp>
      <p:pic>
        <p:nvPicPr>
          <p:cNvPr id="18" name="グラフィックス 11" descr="紙 単色塗りつぶし">
            <a:extLst>
              <a:ext uri="{FF2B5EF4-FFF2-40B4-BE49-F238E27FC236}">
                <a16:creationId xmlns:a16="http://schemas.microsoft.com/office/drawing/2014/main" id="{31E9462D-6F0E-74F2-4928-E55C971ABA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1697" y="480588"/>
            <a:ext cx="730880" cy="730880"/>
          </a:xfrm>
          <a:prstGeom prst="rect">
            <a:avLst/>
          </a:prstGeom>
        </p:spPr>
      </p:pic>
      <p:pic>
        <p:nvPicPr>
          <p:cNvPr id="21" name="グラフィックス 11" descr="紙 単色塗りつぶし">
            <a:extLst>
              <a:ext uri="{FF2B5EF4-FFF2-40B4-BE49-F238E27FC236}">
                <a16:creationId xmlns:a16="http://schemas.microsoft.com/office/drawing/2014/main" id="{B06DC525-0951-5D8F-3544-CCFD8435BB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2697" y="480588"/>
            <a:ext cx="730880" cy="730880"/>
          </a:xfrm>
          <a:prstGeom prst="rect">
            <a:avLst/>
          </a:prstGeom>
        </p:spPr>
      </p:pic>
      <p:pic>
        <p:nvPicPr>
          <p:cNvPr id="24" name="グラフィックス 11" descr="紙 単色塗りつぶし">
            <a:extLst>
              <a:ext uri="{FF2B5EF4-FFF2-40B4-BE49-F238E27FC236}">
                <a16:creationId xmlns:a16="http://schemas.microsoft.com/office/drawing/2014/main" id="{DD93EC42-FDFA-E784-A711-8A7A00D70C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6563" y="480588"/>
            <a:ext cx="730880" cy="73088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71C04F-E6E8-DF9F-96F5-81A1878D8B77}"/>
              </a:ext>
            </a:extLst>
          </p:cNvPr>
          <p:cNvSpPr txBox="1"/>
          <p:nvPr/>
        </p:nvSpPr>
        <p:spPr>
          <a:xfrm>
            <a:off x="3271322" y="1211468"/>
            <a:ext cx="157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HTML</a:t>
            </a:r>
            <a:r>
              <a:rPr lang="ja-JP" altLang="en-US" dirty="0"/>
              <a:t>や</a:t>
            </a:r>
            <a:r>
              <a:rPr lang="en-US" altLang="ja-JP" dirty="0"/>
              <a:t>CSS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en-US" altLang="ja-JP" dirty="0"/>
              <a:t>JavaScr</a:t>
            </a:r>
            <a:r>
              <a:rPr lang="en-US" altLang="ja-JP" dirty="0"/>
              <a:t>ipt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D57B8C-E6F6-CDB5-60BA-02F40C31F8D0}"/>
              </a:ext>
            </a:extLst>
          </p:cNvPr>
          <p:cNvSpPr txBox="1"/>
          <p:nvPr/>
        </p:nvSpPr>
        <p:spPr>
          <a:xfrm>
            <a:off x="231668" y="118939"/>
            <a:ext cx="15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静的サイト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A72ED5-B068-A394-469C-B3B2D3A2E02E}"/>
              </a:ext>
            </a:extLst>
          </p:cNvPr>
          <p:cNvSpPr txBox="1"/>
          <p:nvPr/>
        </p:nvSpPr>
        <p:spPr>
          <a:xfrm>
            <a:off x="231668" y="2736502"/>
            <a:ext cx="15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動的サイト</a:t>
            </a:r>
            <a:endParaRPr kumimoji="1" lang="ja-JP" altLang="en-US" b="1" dirty="0"/>
          </a:p>
        </p:txBody>
      </p: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1231755E-1303-F288-A290-678411768C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97" y="2827342"/>
            <a:ext cx="1128845" cy="162203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C6291E-6FE1-B126-6781-7E15A0835264}"/>
              </a:ext>
            </a:extLst>
          </p:cNvPr>
          <p:cNvSpPr txBox="1"/>
          <p:nvPr/>
        </p:nvSpPr>
        <p:spPr>
          <a:xfrm>
            <a:off x="3046539" y="4584968"/>
            <a:ext cx="122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検証用サーバー</a:t>
            </a:r>
            <a:endParaRPr kumimoji="1" lang="ja-JP" altLang="en-US" dirty="0"/>
          </a:p>
        </p:txBody>
      </p:sp>
      <p:pic>
        <p:nvPicPr>
          <p:cNvPr id="32" name="グラフィックス 11" descr="紙 単色塗りつぶし">
            <a:extLst>
              <a:ext uri="{FF2B5EF4-FFF2-40B4-BE49-F238E27FC236}">
                <a16:creationId xmlns:a16="http://schemas.microsoft.com/office/drawing/2014/main" id="{329FB56C-1E7E-10C7-938E-833300CFF2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3289" y="2742351"/>
            <a:ext cx="730880" cy="730880"/>
          </a:xfrm>
          <a:prstGeom prst="rect">
            <a:avLst/>
          </a:prstGeom>
        </p:spPr>
      </p:pic>
      <p:pic>
        <p:nvPicPr>
          <p:cNvPr id="33" name="グラフィックス 11" descr="紙 単色塗りつぶし">
            <a:extLst>
              <a:ext uri="{FF2B5EF4-FFF2-40B4-BE49-F238E27FC236}">
                <a16:creationId xmlns:a16="http://schemas.microsoft.com/office/drawing/2014/main" id="{9D947A3F-A254-8093-86B3-920BAD36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4289" y="2742351"/>
            <a:ext cx="730880" cy="730880"/>
          </a:xfrm>
          <a:prstGeom prst="rect">
            <a:avLst/>
          </a:prstGeom>
        </p:spPr>
      </p:pic>
      <p:pic>
        <p:nvPicPr>
          <p:cNvPr id="34" name="グラフィックス 11" descr="紙 単色塗りつぶし">
            <a:extLst>
              <a:ext uri="{FF2B5EF4-FFF2-40B4-BE49-F238E27FC236}">
                <a16:creationId xmlns:a16="http://schemas.microsoft.com/office/drawing/2014/main" id="{659AA175-5BE2-A2E2-763A-C14850139B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8155" y="2742351"/>
            <a:ext cx="730880" cy="73088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B3FE9DF-36F3-8A1F-CDD7-4FCB2B618736}"/>
              </a:ext>
            </a:extLst>
          </p:cNvPr>
          <p:cNvSpPr txBox="1"/>
          <p:nvPr/>
        </p:nvSpPr>
        <p:spPr>
          <a:xfrm>
            <a:off x="4382914" y="3473231"/>
            <a:ext cx="170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HTML</a:t>
            </a:r>
            <a:r>
              <a:rPr lang="ja-JP" altLang="en-US" dirty="0"/>
              <a:t>や</a:t>
            </a:r>
            <a:r>
              <a:rPr lang="en-US" altLang="ja-JP" dirty="0"/>
              <a:t>CSS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en-US" altLang="ja-JP" dirty="0"/>
              <a:t>JavaScr</a:t>
            </a:r>
            <a:r>
              <a:rPr lang="en-US" altLang="ja-JP" dirty="0"/>
              <a:t>ipt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en-US" altLang="ja-JP" dirty="0"/>
              <a:t>PHP</a:t>
            </a:r>
            <a:r>
              <a:rPr kumimoji="1" lang="ja-JP" altLang="en-US" dirty="0"/>
              <a:t>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など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9E453CD2-42D5-C2B5-FCFE-AFD34293261B}"/>
              </a:ext>
            </a:extLst>
          </p:cNvPr>
          <p:cNvSpPr/>
          <p:nvPr/>
        </p:nvSpPr>
        <p:spPr>
          <a:xfrm>
            <a:off x="6253018" y="3473231"/>
            <a:ext cx="1795426" cy="470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97E3B39-5197-C750-756F-49F4F26B7B8A}"/>
              </a:ext>
            </a:extLst>
          </p:cNvPr>
          <p:cNvSpPr/>
          <p:nvPr/>
        </p:nvSpPr>
        <p:spPr>
          <a:xfrm>
            <a:off x="473961" y="758471"/>
            <a:ext cx="5464834" cy="2958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4AF08C5-1630-2173-5DE0-004110F83C2D}"/>
              </a:ext>
            </a:extLst>
          </p:cNvPr>
          <p:cNvSpPr/>
          <p:nvPr/>
        </p:nvSpPr>
        <p:spPr>
          <a:xfrm>
            <a:off x="2197087" y="2660447"/>
            <a:ext cx="2018582" cy="768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カーネル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94A567-4FDE-438F-8D44-B5D1016ECC32}"/>
              </a:ext>
            </a:extLst>
          </p:cNvPr>
          <p:cNvSpPr txBox="1"/>
          <p:nvPr/>
        </p:nvSpPr>
        <p:spPr>
          <a:xfrm>
            <a:off x="1403189" y="35097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Linux</a:t>
            </a:r>
            <a:r>
              <a:rPr kumimoji="1" lang="ja-JP" altLang="en-US" b="1" dirty="0">
                <a:solidFill>
                  <a:schemeClr val="tx1"/>
                </a:solidFill>
              </a:rPr>
              <a:t>ディストリビューション</a:t>
            </a:r>
          </a:p>
          <a:p>
            <a:pPr algn="ctr"/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375F79-6B7E-E507-5F31-4CAEEE3FCEE9}"/>
              </a:ext>
            </a:extLst>
          </p:cNvPr>
          <p:cNvSpPr txBox="1"/>
          <p:nvPr/>
        </p:nvSpPr>
        <p:spPr>
          <a:xfrm>
            <a:off x="470629" y="2529845"/>
            <a:ext cx="179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ライブラリ</a:t>
            </a:r>
            <a:endParaRPr kumimoji="1" lang="ja-JP" altLang="en-US" dirty="0"/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FF94B2E-4D8E-744C-28CC-0EC048942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1723593"/>
            <a:ext cx="843951" cy="843951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23E6A89E-27B6-AFA2-D1DF-F62FE00C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4" y="861102"/>
            <a:ext cx="1035045" cy="103504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57751D-2457-0117-56A3-17C94AC800F1}"/>
              </a:ext>
            </a:extLst>
          </p:cNvPr>
          <p:cNvSpPr txBox="1"/>
          <p:nvPr/>
        </p:nvSpPr>
        <p:spPr>
          <a:xfrm>
            <a:off x="2546190" y="1822402"/>
            <a:ext cx="138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pic>
        <p:nvPicPr>
          <p:cNvPr id="19" name="グラフィックス 18" descr="歯車 単色塗りつぶし">
            <a:extLst>
              <a:ext uri="{FF2B5EF4-FFF2-40B4-BE49-F238E27FC236}">
                <a16:creationId xmlns:a16="http://schemas.microsoft.com/office/drawing/2014/main" id="{B07AB414-629D-819F-253E-D58CAC784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6752" y="1496080"/>
            <a:ext cx="914400" cy="9144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601F0D-7998-85E3-90AC-429533C93447}"/>
              </a:ext>
            </a:extLst>
          </p:cNvPr>
          <p:cNvSpPr txBox="1"/>
          <p:nvPr/>
        </p:nvSpPr>
        <p:spPr>
          <a:xfrm>
            <a:off x="4146905" y="2410480"/>
            <a:ext cx="164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各種コマンド</a:t>
            </a:r>
            <a:endParaRPr kumimoji="1" lang="ja-JP" altLang="en-US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436FE8A9-8351-3DD2-1098-7D8C87D10802}"/>
              </a:ext>
            </a:extLst>
          </p:cNvPr>
          <p:cNvSpPr/>
          <p:nvPr/>
        </p:nvSpPr>
        <p:spPr>
          <a:xfrm>
            <a:off x="4735900" y="3044723"/>
            <a:ext cx="2596552" cy="478193"/>
          </a:xfrm>
          <a:prstGeom prst="wedgeRoundRectCallout">
            <a:avLst>
              <a:gd name="adj1" fmla="val -84480"/>
              <a:gd name="adj2" fmla="val -363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中核となるプログラム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B1EBBE8A-24A5-DCDB-A8E8-C2564FB3BE71}"/>
              </a:ext>
            </a:extLst>
          </p:cNvPr>
          <p:cNvSpPr/>
          <p:nvPr/>
        </p:nvSpPr>
        <p:spPr>
          <a:xfrm>
            <a:off x="6308642" y="1228160"/>
            <a:ext cx="2887168" cy="990865"/>
          </a:xfrm>
          <a:prstGeom prst="wedgeRoundRectCallout">
            <a:avLst>
              <a:gd name="adj1" fmla="val -75895"/>
              <a:gd name="adj2" fmla="val 441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カーネルにライブラリなどをまとめてパッケージにしたもの</a:t>
            </a:r>
          </a:p>
        </p:txBody>
      </p:sp>
    </p:spTree>
    <p:extLst>
      <p:ext uri="{BB962C8B-B14F-4D97-AF65-F5344CB8AC3E}">
        <p14:creationId xmlns:p14="http://schemas.microsoft.com/office/powerpoint/2010/main" val="386061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864A1C36-46C9-B86F-0308-5CF771E6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1" y="2555230"/>
            <a:ext cx="863457" cy="1240696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00314C26-921D-5D2E-5D5E-7FD615AA5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40" y="1676134"/>
            <a:ext cx="727231" cy="727231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C1C2CA85-1573-BB95-4135-61AF0C1E5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24" y="2237006"/>
            <a:ext cx="863458" cy="863458"/>
          </a:xfrm>
          <a:prstGeom prst="rect">
            <a:avLst/>
          </a:prstGeom>
        </p:spPr>
      </p:pic>
      <p:sp>
        <p:nvSpPr>
          <p:cNvPr id="23" name="矢印: 折線 22">
            <a:extLst>
              <a:ext uri="{FF2B5EF4-FFF2-40B4-BE49-F238E27FC236}">
                <a16:creationId xmlns:a16="http://schemas.microsoft.com/office/drawing/2014/main" id="{6243ADA6-EB73-DFF6-EC37-3C8DC9DB8D06}"/>
              </a:ext>
            </a:extLst>
          </p:cNvPr>
          <p:cNvSpPr/>
          <p:nvPr/>
        </p:nvSpPr>
        <p:spPr>
          <a:xfrm flipH="1" flipV="1">
            <a:off x="1499412" y="2462839"/>
            <a:ext cx="907142" cy="791707"/>
          </a:xfrm>
          <a:prstGeom prst="bentArrow">
            <a:avLst>
              <a:gd name="adj1" fmla="val 15939"/>
              <a:gd name="adj2" fmla="val 2819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折線 23">
            <a:extLst>
              <a:ext uri="{FF2B5EF4-FFF2-40B4-BE49-F238E27FC236}">
                <a16:creationId xmlns:a16="http://schemas.microsoft.com/office/drawing/2014/main" id="{2FE64E50-405E-8E90-58AE-CCAF2EE06D94}"/>
              </a:ext>
            </a:extLst>
          </p:cNvPr>
          <p:cNvSpPr/>
          <p:nvPr/>
        </p:nvSpPr>
        <p:spPr>
          <a:xfrm flipH="1" flipV="1">
            <a:off x="1968927" y="3083186"/>
            <a:ext cx="1539468" cy="637625"/>
          </a:xfrm>
          <a:prstGeom prst="bentArrow">
            <a:avLst>
              <a:gd name="adj1" fmla="val 15939"/>
              <a:gd name="adj2" fmla="val 2819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6" name="グラフィックス 11" descr="紙 単色塗りつぶし">
            <a:extLst>
              <a:ext uri="{FF2B5EF4-FFF2-40B4-BE49-F238E27FC236}">
                <a16:creationId xmlns:a16="http://schemas.microsoft.com/office/drawing/2014/main" id="{F3D3C698-D310-C290-4FF1-C6A8F50A99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4388" y="4158607"/>
            <a:ext cx="730880" cy="730880"/>
          </a:xfrm>
          <a:prstGeom prst="rect">
            <a:avLst/>
          </a:prstGeom>
        </p:spPr>
      </p:pic>
      <p:pic>
        <p:nvPicPr>
          <p:cNvPr id="27" name="グラフィックス 11" descr="紙 単色塗りつぶし">
            <a:extLst>
              <a:ext uri="{FF2B5EF4-FFF2-40B4-BE49-F238E27FC236}">
                <a16:creationId xmlns:a16="http://schemas.microsoft.com/office/drawing/2014/main" id="{42E542A4-7D36-469F-59FB-C32F070E5E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6842" y="4158607"/>
            <a:ext cx="730880" cy="730880"/>
          </a:xfrm>
          <a:prstGeom prst="rect">
            <a:avLst/>
          </a:prstGeom>
        </p:spPr>
      </p:pic>
      <p:sp>
        <p:nvSpPr>
          <p:cNvPr id="28" name="矢印: 折線 27">
            <a:extLst>
              <a:ext uri="{FF2B5EF4-FFF2-40B4-BE49-F238E27FC236}">
                <a16:creationId xmlns:a16="http://schemas.microsoft.com/office/drawing/2014/main" id="{66FFCCA2-18C2-A24E-38D3-91BB86FC2202}"/>
              </a:ext>
            </a:extLst>
          </p:cNvPr>
          <p:cNvSpPr/>
          <p:nvPr/>
        </p:nvSpPr>
        <p:spPr>
          <a:xfrm rot="5400000" flipH="1" flipV="1">
            <a:off x="1453839" y="3345261"/>
            <a:ext cx="791707" cy="1695695"/>
          </a:xfrm>
          <a:prstGeom prst="bentArrow">
            <a:avLst>
              <a:gd name="adj1" fmla="val 15939"/>
              <a:gd name="adj2" fmla="val 2819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E46E9FE-D68F-FD02-9FB9-4CD9D4F9A236}"/>
              </a:ext>
            </a:extLst>
          </p:cNvPr>
          <p:cNvSpPr txBox="1"/>
          <p:nvPr/>
        </p:nvSpPr>
        <p:spPr>
          <a:xfrm>
            <a:off x="1233157" y="2242799"/>
            <a:ext cx="114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インストール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744B94E-8BA1-B793-A756-5534E052611A}"/>
              </a:ext>
            </a:extLst>
          </p:cNvPr>
          <p:cNvSpPr txBox="1"/>
          <p:nvPr/>
        </p:nvSpPr>
        <p:spPr>
          <a:xfrm>
            <a:off x="2358850" y="2908195"/>
            <a:ext cx="114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インストール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EE5FD3F-D498-2164-C5E3-96616105820C}"/>
              </a:ext>
            </a:extLst>
          </p:cNvPr>
          <p:cNvSpPr txBox="1"/>
          <p:nvPr/>
        </p:nvSpPr>
        <p:spPr>
          <a:xfrm>
            <a:off x="7219845" y="3231360"/>
            <a:ext cx="123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コマンド</a:t>
            </a:r>
            <a:endParaRPr kumimoji="1" lang="ja-JP" altLang="en-US" dirty="0"/>
          </a:p>
        </p:txBody>
      </p: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AEA6CC50-3F16-4602-96A9-E58F63460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69" y="1669325"/>
            <a:ext cx="727231" cy="72723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5F8DBB4-75E9-6E38-E2B9-03405117018D}"/>
              </a:ext>
            </a:extLst>
          </p:cNvPr>
          <p:cNvSpPr txBox="1"/>
          <p:nvPr/>
        </p:nvSpPr>
        <p:spPr>
          <a:xfrm>
            <a:off x="378016" y="2196632"/>
            <a:ext cx="11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サーバー</a:t>
            </a:r>
            <a:endParaRPr kumimoji="1" lang="ja-JP" altLang="en-US" dirty="0"/>
          </a:p>
        </p:txBody>
      </p:sp>
      <p:pic>
        <p:nvPicPr>
          <p:cNvPr id="34" name="グラフィックス 33" descr="歯車 単色塗りつぶし">
            <a:extLst>
              <a:ext uri="{FF2B5EF4-FFF2-40B4-BE49-F238E27FC236}">
                <a16:creationId xmlns:a16="http://schemas.microsoft.com/office/drawing/2014/main" id="{BE4B7947-4485-0F78-24A5-B7DF404695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3140" y="5039889"/>
            <a:ext cx="914400" cy="914400"/>
          </a:xfrm>
          <a:prstGeom prst="rect">
            <a:avLst/>
          </a:prstGeom>
        </p:spPr>
      </p:pic>
      <p:sp>
        <p:nvSpPr>
          <p:cNvPr id="35" name="矢印: 折線 34">
            <a:extLst>
              <a:ext uri="{FF2B5EF4-FFF2-40B4-BE49-F238E27FC236}">
                <a16:creationId xmlns:a16="http://schemas.microsoft.com/office/drawing/2014/main" id="{DB561557-1D1C-B6F9-B8BC-81F6E76FEEB9}"/>
              </a:ext>
            </a:extLst>
          </p:cNvPr>
          <p:cNvSpPr/>
          <p:nvPr/>
        </p:nvSpPr>
        <p:spPr>
          <a:xfrm rot="5400000" flipH="1" flipV="1">
            <a:off x="597327" y="4266006"/>
            <a:ext cx="1179940" cy="1163385"/>
          </a:xfrm>
          <a:prstGeom prst="bentArrow">
            <a:avLst>
              <a:gd name="adj1" fmla="val 12973"/>
              <a:gd name="adj2" fmla="val 16705"/>
              <a:gd name="adj3" fmla="val 2129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417F20-8C3A-2808-1745-11E880BF0EA3}"/>
              </a:ext>
            </a:extLst>
          </p:cNvPr>
          <p:cNvSpPr txBox="1"/>
          <p:nvPr/>
        </p:nvSpPr>
        <p:spPr>
          <a:xfrm>
            <a:off x="1090796" y="4889799"/>
            <a:ext cx="114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設定変更</a:t>
            </a:r>
            <a:endParaRPr kumimoji="1" lang="ja-JP" altLang="en-US" dirty="0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AA55832D-253E-345E-1ECD-984874BE69B2}"/>
              </a:ext>
            </a:extLst>
          </p:cNvPr>
          <p:cNvSpPr/>
          <p:nvPr/>
        </p:nvSpPr>
        <p:spPr>
          <a:xfrm>
            <a:off x="4242462" y="3336935"/>
            <a:ext cx="1195854" cy="76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F874F828-4C5F-1D28-13F8-4CD03309F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94" y="3105000"/>
            <a:ext cx="1128845" cy="1128845"/>
          </a:xfrm>
          <a:prstGeom prst="rect">
            <a:avLst/>
          </a:prstGeom>
        </p:spPr>
      </p:pic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372DAFDF-8CCD-3D19-D3F5-E34122C9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91" y="2937179"/>
            <a:ext cx="863457" cy="1240696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B6E6C6C-E389-68D9-AF8D-E6ED92A00A2B}"/>
              </a:ext>
            </a:extLst>
          </p:cNvPr>
          <p:cNvCxnSpPr>
            <a:cxnSpLocks/>
          </p:cNvCxnSpPr>
          <p:nvPr/>
        </p:nvCxnSpPr>
        <p:spPr>
          <a:xfrm>
            <a:off x="7343703" y="3624881"/>
            <a:ext cx="985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8F29FCF9-DBD2-125D-24CA-9F842EE073FC}"/>
              </a:ext>
            </a:extLst>
          </p:cNvPr>
          <p:cNvSpPr/>
          <p:nvPr/>
        </p:nvSpPr>
        <p:spPr>
          <a:xfrm>
            <a:off x="6108651" y="1781441"/>
            <a:ext cx="2887168" cy="885905"/>
          </a:xfrm>
          <a:prstGeom prst="wedgeRoundRectCallout">
            <a:avLst>
              <a:gd name="adj1" fmla="val 8960"/>
              <a:gd name="adj2" fmla="val 9119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コンテナなら数コマンドで簡単構築</a:t>
            </a: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920E754E-06E0-6006-37FB-324A9590C5B4}"/>
              </a:ext>
            </a:extLst>
          </p:cNvPr>
          <p:cNvSpPr/>
          <p:nvPr/>
        </p:nvSpPr>
        <p:spPr>
          <a:xfrm>
            <a:off x="1033166" y="377666"/>
            <a:ext cx="2651367" cy="885905"/>
          </a:xfrm>
          <a:prstGeom prst="wedgeRoundRectCallout">
            <a:avLst>
              <a:gd name="adj1" fmla="val -36915"/>
              <a:gd name="adj2" fmla="val 10872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サーバー構築は手間がかかるもの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E1077B6-346D-B27B-208D-4CFD5D6D296A}"/>
              </a:ext>
            </a:extLst>
          </p:cNvPr>
          <p:cNvSpPr txBox="1"/>
          <p:nvPr/>
        </p:nvSpPr>
        <p:spPr>
          <a:xfrm>
            <a:off x="1376693" y="3869942"/>
            <a:ext cx="161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プログラムの配置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02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6848</TotalTime>
  <Words>227</Words>
  <Application>Microsoft Office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太郎 田中</dc:creator>
  <cp:lastModifiedBy>リブロワークス藤井</cp:lastModifiedBy>
  <cp:revision>141</cp:revision>
  <dcterms:created xsi:type="dcterms:W3CDTF">2021-11-17T02:57:58Z</dcterms:created>
  <dcterms:modified xsi:type="dcterms:W3CDTF">2022-07-04T10:23:58Z</dcterms:modified>
</cp:coreProperties>
</file>