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embeddedFontLst>
    <p:embeddedFont>
      <p:font typeface="Roboto Mono Thin"/>
      <p:regular r:id="rId48"/>
      <p:bold r:id="rId49"/>
      <p:italic r:id="rId50"/>
      <p:boldItalic r:id="rId51"/>
    </p:embeddedFont>
    <p:embeddedFont>
      <p:font typeface="Roboto Mono"/>
      <p:bold r:id="rId52"/>
      <p:boldItalic r:id="rId53"/>
    </p:embeddedFont>
    <p:embeddedFont>
      <p:font typeface="Open Sans Light"/>
      <p:regular r:id="rId54"/>
      <p:bold r:id="rId55"/>
      <p:italic r:id="rId56"/>
      <p:boldItalic r:id="rId57"/>
    </p:embeddedFont>
    <p:embeddedFont>
      <p:font typeface="Open Sans"/>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RobotoMonoThin-regular.fntdata"/><Relationship Id="rId47" Type="http://schemas.openxmlformats.org/officeDocument/2006/relationships/slide" Target="slides/slide41.xml"/><Relationship Id="rId49" Type="http://schemas.openxmlformats.org/officeDocument/2006/relationships/font" Target="fonts/RobotoMonoThin-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1" Type="http://schemas.openxmlformats.org/officeDocument/2006/relationships/font" Target="fonts/OpenSans-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OpenSans-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MonoThin-boldItalic.fntdata"/><Relationship Id="rId50" Type="http://schemas.openxmlformats.org/officeDocument/2006/relationships/font" Target="fonts/RobotoMonoThin-italic.fntdata"/><Relationship Id="rId53" Type="http://schemas.openxmlformats.org/officeDocument/2006/relationships/font" Target="fonts/RobotoMono-boldItalic.fntdata"/><Relationship Id="rId52" Type="http://schemas.openxmlformats.org/officeDocument/2006/relationships/font" Target="fonts/RobotoMono-bold.fntdata"/><Relationship Id="rId11" Type="http://schemas.openxmlformats.org/officeDocument/2006/relationships/slide" Target="slides/slide5.xml"/><Relationship Id="rId55" Type="http://schemas.openxmlformats.org/officeDocument/2006/relationships/font" Target="fonts/OpenSansLight-bold.fntdata"/><Relationship Id="rId10" Type="http://schemas.openxmlformats.org/officeDocument/2006/relationships/slide" Target="slides/slide4.xml"/><Relationship Id="rId54" Type="http://schemas.openxmlformats.org/officeDocument/2006/relationships/font" Target="fonts/OpenSansLight-regular.fntdata"/><Relationship Id="rId13" Type="http://schemas.openxmlformats.org/officeDocument/2006/relationships/slide" Target="slides/slide7.xml"/><Relationship Id="rId57" Type="http://schemas.openxmlformats.org/officeDocument/2006/relationships/font" Target="fonts/OpenSansLight-boldItalic.fntdata"/><Relationship Id="rId12" Type="http://schemas.openxmlformats.org/officeDocument/2006/relationships/slide" Target="slides/slide6.xml"/><Relationship Id="rId56" Type="http://schemas.openxmlformats.org/officeDocument/2006/relationships/font" Target="fonts/OpenSansLight-italic.fntdata"/><Relationship Id="rId15" Type="http://schemas.openxmlformats.org/officeDocument/2006/relationships/slide" Target="slides/slide9.xml"/><Relationship Id="rId59" Type="http://schemas.openxmlformats.org/officeDocument/2006/relationships/font" Target="fonts/OpenSans-bold.fntdata"/><Relationship Id="rId14" Type="http://schemas.openxmlformats.org/officeDocument/2006/relationships/slide" Target="slides/slide8.xml"/><Relationship Id="rId58" Type="http://schemas.openxmlformats.org/officeDocument/2006/relationships/font" Target="fonts/OpenSans-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a19dc7ff50_2_61: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106" name="Google Shape;106;g1a19dc7ff50_2_61: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a19dc7ff50_2_117: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180" name="Google Shape;180;g1a19dc7ff50_2_117: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e451cecb81_0_0: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189" name="Google Shape;189;g1e451cecb81_0_0: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a19dc7ff50_0_56: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197" name="Google Shape;197;g1a19dc7ff50_0_56: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a19dc7ff50_2_130: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205" name="Google Shape;205;g1a19dc7ff50_2_130: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a19dc7ff50_0_62: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213" name="Google Shape;213;g1a19dc7ff50_0_62: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a19dc7ff50_2_136: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221" name="Google Shape;221;g1a19dc7ff50_2_136: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a19dc7ff50_0_68: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229" name="Google Shape;229;g1a19dc7ff50_0_68: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a19dc7ff50_2_142: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237" name="Google Shape;237;g1a19dc7ff50_2_142: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a19dc7ff50_0_74: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245" name="Google Shape;245;g1a19dc7ff50_0_74: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a19dc7ff50_2_172: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253" name="Google Shape;253;g1a19dc7ff50_2_172: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a19dc7ff50_2_69: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115" name="Google Shape;115;g1a19dc7ff50_2_69: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0a84c99fc3_0_0: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261" name="Google Shape;261;g20a84c99fc3_0_0: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0a84c99fc3_0_96: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269" name="Google Shape;269;g20a84c99fc3_0_96: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0a84c99fc3_0_110: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277" name="Google Shape;277;g20a84c99fc3_0_110: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0a84c99fc3_0_122: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285" name="Google Shape;285;g20a84c99fc3_0_122: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0a84c99fc3_0_116: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293" name="Google Shape;293;g20a84c99fc3_0_116: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0a84c99fc3_0_134: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301" name="Google Shape;301;g20a84c99fc3_0_134: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0a84c99fc3_0_128: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309" name="Google Shape;309;g20a84c99fc3_0_128: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0a84c99fc3_0_87: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317" name="Google Shape;317;g20a84c99fc3_0_87: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0a84c99fc3_0_78: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327" name="Google Shape;327;g20a84c99fc3_0_78: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0a84c99fc3_0_69: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338" name="Google Shape;338;g20a84c99fc3_0_69: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a19dc7ff50_2_75: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122" name="Google Shape;122;g1a19dc7ff50_2_75: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0a84c99fc3_0_60: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348" name="Google Shape;348;g20a84c99fc3_0_60: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56e891f77b_17_0: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361" name="Google Shape;361;g256e891f77b_17_0: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0a84c99fc3_0_51: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370" name="Google Shape;370;g20a84c99fc3_0_51: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0a84c99fc3_0_33: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380" name="Google Shape;380;g20a84c99fc3_0_33: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0a84c99fc3_0_22: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390" name="Google Shape;390;g20a84c99fc3_0_22: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a19dc7ff50_2_192: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400" name="Google Shape;400;g1a19dc7ff50_2_192: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a19dc7ff50_2_197: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407" name="Google Shape;407;g1a19dc7ff50_2_197: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a19dc7ff50_2_203: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415" name="Google Shape;415;g1a19dc7ff50_2_203: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56aa9d508e_0_1: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423" name="Google Shape;423;g256aa9d508e_0_1: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a19dc7ff50_2_105: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430" name="Google Shape;430;g1a19dc7ff50_2_105: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a19dc7ff50_2_81: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130" name="Google Shape;130;g1a19dc7ff50_2_81: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a19dc7ff50_2_177: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438" name="Google Shape;438;g1a19dc7ff50_2_177: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a19dc7ff50_2_185: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447" name="Google Shape;447;g1a19dc7ff50_2_185: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a19dc7ff50_0_80: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138" name="Google Shape;138;g1a19dc7ff50_0_80: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a19dc7ff50_0_95: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146" name="Google Shape;146;g1a19dc7ff50_0_95: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a19dc7ff50_2_111: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154" name="Google Shape;154;g1a19dc7ff50_2_111: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a19dc7ff50_0_119: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164" name="Google Shape;164;g1a19dc7ff50_0_119: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a19dc7ff50_0_86: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172" name="Google Shape;172;g1a19dc7ff50_0_86: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6" name="Shape 56"/>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57" name="Shape 57"/>
        <p:cNvGrpSpPr/>
        <p:nvPr/>
      </p:nvGrpSpPr>
      <p:grpSpPr>
        <a:xfrm>
          <a:off x="0" y="0"/>
          <a:ext cx="0" cy="0"/>
          <a:chOff x="0" y="0"/>
          <a:chExt cx="0" cy="0"/>
        </a:xfrm>
      </p:grpSpPr>
      <p:sp>
        <p:nvSpPr>
          <p:cNvPr id="58" name="Google Shape;58;p15"/>
          <p:cNvSpPr txBox="1"/>
          <p:nvPr>
            <p:ph type="title"/>
          </p:nvPr>
        </p:nvSpPr>
        <p:spPr>
          <a:xfrm>
            <a:off x="457200" y="205200"/>
            <a:ext cx="8229420" cy="8587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9" name="Google Shape;59;p15"/>
          <p:cNvSpPr txBox="1"/>
          <p:nvPr>
            <p:ph idx="1" type="subTitle"/>
          </p:nvPr>
        </p:nvSpPr>
        <p:spPr>
          <a:xfrm>
            <a:off x="457200" y="1203480"/>
            <a:ext cx="822942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0" name="Shape 60"/>
        <p:cNvGrpSpPr/>
        <p:nvPr/>
      </p:nvGrpSpPr>
      <p:grpSpPr>
        <a:xfrm>
          <a:off x="0" y="0"/>
          <a:ext cx="0" cy="0"/>
          <a:chOff x="0" y="0"/>
          <a:chExt cx="0" cy="0"/>
        </a:xfrm>
      </p:grpSpPr>
      <p:sp>
        <p:nvSpPr>
          <p:cNvPr id="61" name="Google Shape;61;p16"/>
          <p:cNvSpPr txBox="1"/>
          <p:nvPr>
            <p:ph type="title"/>
          </p:nvPr>
        </p:nvSpPr>
        <p:spPr>
          <a:xfrm>
            <a:off x="457200" y="205200"/>
            <a:ext cx="8229420" cy="8587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2" name="Google Shape;62;p16"/>
          <p:cNvSpPr txBox="1"/>
          <p:nvPr>
            <p:ph idx="1" type="body"/>
          </p:nvPr>
        </p:nvSpPr>
        <p:spPr>
          <a:xfrm>
            <a:off x="457200" y="1203480"/>
            <a:ext cx="822942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3" name="Shape 63"/>
        <p:cNvGrpSpPr/>
        <p:nvPr/>
      </p:nvGrpSpPr>
      <p:grpSpPr>
        <a:xfrm>
          <a:off x="0" y="0"/>
          <a:ext cx="0" cy="0"/>
          <a:chOff x="0" y="0"/>
          <a:chExt cx="0" cy="0"/>
        </a:xfrm>
      </p:grpSpPr>
      <p:sp>
        <p:nvSpPr>
          <p:cNvPr id="64" name="Google Shape;64;p17"/>
          <p:cNvSpPr txBox="1"/>
          <p:nvPr>
            <p:ph type="title"/>
          </p:nvPr>
        </p:nvSpPr>
        <p:spPr>
          <a:xfrm>
            <a:off x="457200" y="205200"/>
            <a:ext cx="8229420" cy="8587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5" name="Google Shape;65;p17"/>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66" name="Google Shape;66;p17"/>
          <p:cNvSpPr txBox="1"/>
          <p:nvPr>
            <p:ph idx="2" type="body"/>
          </p:nvPr>
        </p:nvSpPr>
        <p:spPr>
          <a:xfrm>
            <a:off x="467406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8"/>
          <p:cNvSpPr txBox="1"/>
          <p:nvPr>
            <p:ph type="title"/>
          </p:nvPr>
        </p:nvSpPr>
        <p:spPr>
          <a:xfrm>
            <a:off x="457200" y="205200"/>
            <a:ext cx="8229420" cy="8587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69" name="Shape 69"/>
        <p:cNvGrpSpPr/>
        <p:nvPr/>
      </p:nvGrpSpPr>
      <p:grpSpPr>
        <a:xfrm>
          <a:off x="0" y="0"/>
          <a:ext cx="0" cy="0"/>
          <a:chOff x="0" y="0"/>
          <a:chExt cx="0" cy="0"/>
        </a:xfrm>
      </p:grpSpPr>
      <p:sp>
        <p:nvSpPr>
          <p:cNvPr id="70" name="Google Shape;70;p19"/>
          <p:cNvSpPr txBox="1"/>
          <p:nvPr>
            <p:ph idx="1" type="subTitle"/>
          </p:nvPr>
        </p:nvSpPr>
        <p:spPr>
          <a:xfrm>
            <a:off x="457200" y="205200"/>
            <a:ext cx="8229420" cy="39814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1" name="Shape 71"/>
        <p:cNvGrpSpPr/>
        <p:nvPr/>
      </p:nvGrpSpPr>
      <p:grpSpPr>
        <a:xfrm>
          <a:off x="0" y="0"/>
          <a:ext cx="0" cy="0"/>
          <a:chOff x="0" y="0"/>
          <a:chExt cx="0" cy="0"/>
        </a:xfrm>
      </p:grpSpPr>
      <p:sp>
        <p:nvSpPr>
          <p:cNvPr id="72" name="Google Shape;72;p20"/>
          <p:cNvSpPr txBox="1"/>
          <p:nvPr>
            <p:ph type="title"/>
          </p:nvPr>
        </p:nvSpPr>
        <p:spPr>
          <a:xfrm>
            <a:off x="457200" y="205200"/>
            <a:ext cx="8229420" cy="8587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3" name="Google Shape;73;p2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74" name="Google Shape;74;p20"/>
          <p:cNvSpPr txBox="1"/>
          <p:nvPr>
            <p:ph idx="2" type="body"/>
          </p:nvPr>
        </p:nvSpPr>
        <p:spPr>
          <a:xfrm>
            <a:off x="467406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75" name="Google Shape;75;p20"/>
          <p:cNvSpPr txBox="1"/>
          <p:nvPr>
            <p:ph idx="3" type="body"/>
          </p:nvPr>
        </p:nvSpPr>
        <p:spPr>
          <a:xfrm>
            <a:off x="457200" y="276156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76" name="Shape 76"/>
        <p:cNvGrpSpPr/>
        <p:nvPr/>
      </p:nvGrpSpPr>
      <p:grpSpPr>
        <a:xfrm>
          <a:off x="0" y="0"/>
          <a:ext cx="0" cy="0"/>
          <a:chOff x="0" y="0"/>
          <a:chExt cx="0" cy="0"/>
        </a:xfrm>
      </p:grpSpPr>
      <p:sp>
        <p:nvSpPr>
          <p:cNvPr id="77" name="Google Shape;77;p21"/>
          <p:cNvSpPr txBox="1"/>
          <p:nvPr>
            <p:ph type="title"/>
          </p:nvPr>
        </p:nvSpPr>
        <p:spPr>
          <a:xfrm>
            <a:off x="457200" y="205200"/>
            <a:ext cx="8229420" cy="8587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8" name="Google Shape;78;p21"/>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79" name="Google Shape;79;p21"/>
          <p:cNvSpPr txBox="1"/>
          <p:nvPr>
            <p:ph idx="2" type="body"/>
          </p:nvPr>
        </p:nvSpPr>
        <p:spPr>
          <a:xfrm>
            <a:off x="467406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80" name="Google Shape;80;p21"/>
          <p:cNvSpPr txBox="1"/>
          <p:nvPr>
            <p:ph idx="3" type="body"/>
          </p:nvPr>
        </p:nvSpPr>
        <p:spPr>
          <a:xfrm>
            <a:off x="4674060" y="276156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1" name="Shape 81"/>
        <p:cNvGrpSpPr/>
        <p:nvPr/>
      </p:nvGrpSpPr>
      <p:grpSpPr>
        <a:xfrm>
          <a:off x="0" y="0"/>
          <a:ext cx="0" cy="0"/>
          <a:chOff x="0" y="0"/>
          <a:chExt cx="0" cy="0"/>
        </a:xfrm>
      </p:grpSpPr>
      <p:sp>
        <p:nvSpPr>
          <p:cNvPr id="82" name="Google Shape;82;p22"/>
          <p:cNvSpPr txBox="1"/>
          <p:nvPr>
            <p:ph type="title"/>
          </p:nvPr>
        </p:nvSpPr>
        <p:spPr>
          <a:xfrm>
            <a:off x="457200" y="205200"/>
            <a:ext cx="8229420" cy="8587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3" name="Google Shape;83;p2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84" name="Google Shape;84;p22"/>
          <p:cNvSpPr txBox="1"/>
          <p:nvPr>
            <p:ph idx="2" type="body"/>
          </p:nvPr>
        </p:nvSpPr>
        <p:spPr>
          <a:xfrm>
            <a:off x="467406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85" name="Google Shape;85;p22"/>
          <p:cNvSpPr txBox="1"/>
          <p:nvPr>
            <p:ph idx="3" type="body"/>
          </p:nvPr>
        </p:nvSpPr>
        <p:spPr>
          <a:xfrm>
            <a:off x="457200" y="2761560"/>
            <a:ext cx="822942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86" name="Shape 86"/>
        <p:cNvGrpSpPr/>
        <p:nvPr/>
      </p:nvGrpSpPr>
      <p:grpSpPr>
        <a:xfrm>
          <a:off x="0" y="0"/>
          <a:ext cx="0" cy="0"/>
          <a:chOff x="0" y="0"/>
          <a:chExt cx="0" cy="0"/>
        </a:xfrm>
      </p:grpSpPr>
      <p:sp>
        <p:nvSpPr>
          <p:cNvPr id="87" name="Google Shape;87;p23"/>
          <p:cNvSpPr txBox="1"/>
          <p:nvPr>
            <p:ph type="title"/>
          </p:nvPr>
        </p:nvSpPr>
        <p:spPr>
          <a:xfrm>
            <a:off x="457200" y="205200"/>
            <a:ext cx="8229420" cy="8587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8" name="Google Shape;88;p23"/>
          <p:cNvSpPr txBox="1"/>
          <p:nvPr>
            <p:ph idx="1" type="body"/>
          </p:nvPr>
        </p:nvSpPr>
        <p:spPr>
          <a:xfrm>
            <a:off x="457200" y="1203480"/>
            <a:ext cx="822942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89" name="Google Shape;89;p23"/>
          <p:cNvSpPr txBox="1"/>
          <p:nvPr>
            <p:ph idx="2" type="body"/>
          </p:nvPr>
        </p:nvSpPr>
        <p:spPr>
          <a:xfrm>
            <a:off x="457200" y="2761560"/>
            <a:ext cx="822942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0" name="Shape 90"/>
        <p:cNvGrpSpPr/>
        <p:nvPr/>
      </p:nvGrpSpPr>
      <p:grpSpPr>
        <a:xfrm>
          <a:off x="0" y="0"/>
          <a:ext cx="0" cy="0"/>
          <a:chOff x="0" y="0"/>
          <a:chExt cx="0" cy="0"/>
        </a:xfrm>
      </p:grpSpPr>
      <p:sp>
        <p:nvSpPr>
          <p:cNvPr id="91" name="Google Shape;91;p24"/>
          <p:cNvSpPr txBox="1"/>
          <p:nvPr>
            <p:ph type="title"/>
          </p:nvPr>
        </p:nvSpPr>
        <p:spPr>
          <a:xfrm>
            <a:off x="457200" y="205200"/>
            <a:ext cx="8229420" cy="8587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2" name="Google Shape;92;p24"/>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93" name="Google Shape;93;p24"/>
          <p:cNvSpPr txBox="1"/>
          <p:nvPr>
            <p:ph idx="2" type="body"/>
          </p:nvPr>
        </p:nvSpPr>
        <p:spPr>
          <a:xfrm>
            <a:off x="467406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94" name="Google Shape;94;p24"/>
          <p:cNvSpPr txBox="1"/>
          <p:nvPr>
            <p:ph idx="3" type="body"/>
          </p:nvPr>
        </p:nvSpPr>
        <p:spPr>
          <a:xfrm>
            <a:off x="457200" y="276156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95" name="Google Shape;95;p24"/>
          <p:cNvSpPr txBox="1"/>
          <p:nvPr>
            <p:ph idx="4" type="body"/>
          </p:nvPr>
        </p:nvSpPr>
        <p:spPr>
          <a:xfrm>
            <a:off x="4674060" y="276156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96" name="Shape 96"/>
        <p:cNvGrpSpPr/>
        <p:nvPr/>
      </p:nvGrpSpPr>
      <p:grpSpPr>
        <a:xfrm>
          <a:off x="0" y="0"/>
          <a:ext cx="0" cy="0"/>
          <a:chOff x="0" y="0"/>
          <a:chExt cx="0" cy="0"/>
        </a:xfrm>
      </p:grpSpPr>
      <p:sp>
        <p:nvSpPr>
          <p:cNvPr id="97" name="Google Shape;97;p25"/>
          <p:cNvSpPr txBox="1"/>
          <p:nvPr>
            <p:ph type="title"/>
          </p:nvPr>
        </p:nvSpPr>
        <p:spPr>
          <a:xfrm>
            <a:off x="457200" y="205200"/>
            <a:ext cx="8229420" cy="8587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8" name="Google Shape;98;p25"/>
          <p:cNvSpPr txBox="1"/>
          <p:nvPr>
            <p:ph idx="1" type="body"/>
          </p:nvPr>
        </p:nvSpPr>
        <p:spPr>
          <a:xfrm>
            <a:off x="457200" y="1203480"/>
            <a:ext cx="264978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99" name="Google Shape;99;p25"/>
          <p:cNvSpPr txBox="1"/>
          <p:nvPr>
            <p:ph idx="2" type="body"/>
          </p:nvPr>
        </p:nvSpPr>
        <p:spPr>
          <a:xfrm>
            <a:off x="3239640" y="1203480"/>
            <a:ext cx="264978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00" name="Google Shape;100;p25"/>
          <p:cNvSpPr txBox="1"/>
          <p:nvPr>
            <p:ph idx="3" type="body"/>
          </p:nvPr>
        </p:nvSpPr>
        <p:spPr>
          <a:xfrm>
            <a:off x="6022080" y="1203480"/>
            <a:ext cx="264978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01" name="Google Shape;101;p25"/>
          <p:cNvSpPr txBox="1"/>
          <p:nvPr>
            <p:ph idx="4" type="body"/>
          </p:nvPr>
        </p:nvSpPr>
        <p:spPr>
          <a:xfrm>
            <a:off x="457200" y="2761560"/>
            <a:ext cx="264978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02" name="Google Shape;102;p25"/>
          <p:cNvSpPr txBox="1"/>
          <p:nvPr>
            <p:ph idx="5" type="body"/>
          </p:nvPr>
        </p:nvSpPr>
        <p:spPr>
          <a:xfrm>
            <a:off x="3239640" y="2761560"/>
            <a:ext cx="264978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03" name="Google Shape;103;p25"/>
          <p:cNvSpPr txBox="1"/>
          <p:nvPr>
            <p:ph idx="6" type="body"/>
          </p:nvPr>
        </p:nvSpPr>
        <p:spPr>
          <a:xfrm>
            <a:off x="6022080" y="2761560"/>
            <a:ext cx="264978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idx="10" type="dt"/>
          </p:nvPr>
        </p:nvSpPr>
        <p:spPr>
          <a:xfrm>
            <a:off x="228600" y="3178260"/>
            <a:ext cx="1066680" cy="182340"/>
          </a:xfrm>
          <a:prstGeom prst="rect">
            <a:avLst/>
          </a:prstGeom>
          <a:noFill/>
          <a:ln>
            <a:noFill/>
          </a:ln>
        </p:spPr>
        <p:txBody>
          <a:bodyPr anchorCtr="0" anchor="ctr" bIns="22850" lIns="45725" spcFirstLastPara="1" rIns="45725" wrap="square" tIns="22850">
            <a:noAutofit/>
          </a:bodyPr>
          <a:lstStyle>
            <a:lvl1pPr lvl="0" marR="0" rtl="0" algn="l">
              <a:spcBef>
                <a:spcPts val="0"/>
              </a:spcBef>
              <a:spcAft>
                <a:spcPts val="0"/>
              </a:spcAft>
              <a:buSzPts val="700"/>
              <a:buNone/>
              <a:defRPr b="0" i="0" sz="900" u="none" cap="none" strike="noStrike"/>
            </a:lvl1pPr>
            <a:lvl2pPr lvl="1" marR="0" rtl="0" algn="l">
              <a:spcBef>
                <a:spcPts val="0"/>
              </a:spcBef>
              <a:spcAft>
                <a:spcPts val="0"/>
              </a:spcAft>
              <a:buSzPts val="700"/>
              <a:buNone/>
              <a:defRPr b="0" i="0" sz="900" u="none" cap="none" strike="noStrike"/>
            </a:lvl2pPr>
            <a:lvl3pPr lvl="2" marR="0" rtl="0" algn="l">
              <a:spcBef>
                <a:spcPts val="0"/>
              </a:spcBef>
              <a:spcAft>
                <a:spcPts val="0"/>
              </a:spcAft>
              <a:buSzPts val="700"/>
              <a:buNone/>
              <a:defRPr b="0" i="0" sz="900" u="none" cap="none" strike="noStrike"/>
            </a:lvl3pPr>
            <a:lvl4pPr lvl="3" marR="0" rtl="0" algn="l">
              <a:spcBef>
                <a:spcPts val="0"/>
              </a:spcBef>
              <a:spcAft>
                <a:spcPts val="0"/>
              </a:spcAft>
              <a:buSzPts val="700"/>
              <a:buNone/>
              <a:defRPr b="0" i="0" sz="900" u="none" cap="none" strike="noStrike"/>
            </a:lvl4pPr>
            <a:lvl5pPr lvl="4" marR="0" rtl="0" algn="l">
              <a:spcBef>
                <a:spcPts val="0"/>
              </a:spcBef>
              <a:spcAft>
                <a:spcPts val="0"/>
              </a:spcAft>
              <a:buSzPts val="700"/>
              <a:buNone/>
              <a:defRPr b="0" i="0" sz="900" u="none" cap="none" strike="noStrike"/>
            </a:lvl5pPr>
            <a:lvl6pPr lvl="5" marR="0" rtl="0" algn="l">
              <a:spcBef>
                <a:spcPts val="0"/>
              </a:spcBef>
              <a:spcAft>
                <a:spcPts val="0"/>
              </a:spcAft>
              <a:buSzPts val="700"/>
              <a:buNone/>
              <a:defRPr b="0" i="0" sz="900" u="none" cap="none" strike="noStrike"/>
            </a:lvl6pPr>
            <a:lvl7pPr lvl="6" marR="0" rtl="0" algn="l">
              <a:spcBef>
                <a:spcPts val="0"/>
              </a:spcBef>
              <a:spcAft>
                <a:spcPts val="0"/>
              </a:spcAft>
              <a:buSzPts val="700"/>
              <a:buNone/>
              <a:defRPr b="0" i="0" sz="900" u="none" cap="none" strike="noStrike"/>
            </a:lvl7pPr>
            <a:lvl8pPr lvl="7" marR="0" rtl="0" algn="l">
              <a:spcBef>
                <a:spcPts val="0"/>
              </a:spcBef>
              <a:spcAft>
                <a:spcPts val="0"/>
              </a:spcAft>
              <a:buSzPts val="700"/>
              <a:buNone/>
              <a:defRPr b="0" i="0" sz="900" u="none" cap="none" strike="noStrike"/>
            </a:lvl8pPr>
            <a:lvl9pPr lvl="8" marR="0" rtl="0" algn="l">
              <a:spcBef>
                <a:spcPts val="0"/>
              </a:spcBef>
              <a:spcAft>
                <a:spcPts val="0"/>
              </a:spcAft>
              <a:buSzPts val="700"/>
              <a:buNone/>
              <a:defRPr b="0" i="0" sz="900" u="none" cap="none" strike="noStrike"/>
            </a:lvl9pPr>
          </a:lstStyle>
          <a:p/>
        </p:txBody>
      </p:sp>
      <p:sp>
        <p:nvSpPr>
          <p:cNvPr id="52" name="Google Shape;52;p13"/>
          <p:cNvSpPr txBox="1"/>
          <p:nvPr>
            <p:ph idx="11" type="ftr"/>
          </p:nvPr>
        </p:nvSpPr>
        <p:spPr>
          <a:xfrm>
            <a:off x="1562040" y="3178260"/>
            <a:ext cx="1447560" cy="182340"/>
          </a:xfrm>
          <a:prstGeom prst="rect">
            <a:avLst/>
          </a:prstGeom>
          <a:noFill/>
          <a:ln>
            <a:noFill/>
          </a:ln>
        </p:spPr>
        <p:txBody>
          <a:bodyPr anchorCtr="0" anchor="ctr" bIns="22850" lIns="45725" spcFirstLastPara="1" rIns="45725" wrap="square" tIns="22850">
            <a:noAutofit/>
          </a:bodyPr>
          <a:lstStyle>
            <a:lvl1pPr lvl="0" marR="0" rtl="0" algn="l">
              <a:spcBef>
                <a:spcPts val="0"/>
              </a:spcBef>
              <a:spcAft>
                <a:spcPts val="0"/>
              </a:spcAft>
              <a:buSzPts val="700"/>
              <a:buNone/>
              <a:defRPr b="0" i="0" sz="900" u="none" cap="none" strike="noStrike"/>
            </a:lvl1pPr>
            <a:lvl2pPr lvl="1" marR="0" rtl="0" algn="l">
              <a:spcBef>
                <a:spcPts val="0"/>
              </a:spcBef>
              <a:spcAft>
                <a:spcPts val="0"/>
              </a:spcAft>
              <a:buSzPts val="700"/>
              <a:buNone/>
              <a:defRPr b="0" i="0" sz="900" u="none" cap="none" strike="noStrike"/>
            </a:lvl2pPr>
            <a:lvl3pPr lvl="2" marR="0" rtl="0" algn="l">
              <a:spcBef>
                <a:spcPts val="0"/>
              </a:spcBef>
              <a:spcAft>
                <a:spcPts val="0"/>
              </a:spcAft>
              <a:buSzPts val="700"/>
              <a:buNone/>
              <a:defRPr b="0" i="0" sz="900" u="none" cap="none" strike="noStrike"/>
            </a:lvl3pPr>
            <a:lvl4pPr lvl="3" marR="0" rtl="0" algn="l">
              <a:spcBef>
                <a:spcPts val="0"/>
              </a:spcBef>
              <a:spcAft>
                <a:spcPts val="0"/>
              </a:spcAft>
              <a:buSzPts val="700"/>
              <a:buNone/>
              <a:defRPr b="0" i="0" sz="900" u="none" cap="none" strike="noStrike"/>
            </a:lvl4pPr>
            <a:lvl5pPr lvl="4" marR="0" rtl="0" algn="l">
              <a:spcBef>
                <a:spcPts val="0"/>
              </a:spcBef>
              <a:spcAft>
                <a:spcPts val="0"/>
              </a:spcAft>
              <a:buSzPts val="700"/>
              <a:buNone/>
              <a:defRPr b="0" i="0" sz="900" u="none" cap="none" strike="noStrike"/>
            </a:lvl5pPr>
            <a:lvl6pPr lvl="5" marR="0" rtl="0" algn="l">
              <a:spcBef>
                <a:spcPts val="0"/>
              </a:spcBef>
              <a:spcAft>
                <a:spcPts val="0"/>
              </a:spcAft>
              <a:buSzPts val="700"/>
              <a:buNone/>
              <a:defRPr b="0" i="0" sz="900" u="none" cap="none" strike="noStrike"/>
            </a:lvl6pPr>
            <a:lvl7pPr lvl="6" marR="0" rtl="0" algn="l">
              <a:spcBef>
                <a:spcPts val="0"/>
              </a:spcBef>
              <a:spcAft>
                <a:spcPts val="0"/>
              </a:spcAft>
              <a:buSzPts val="700"/>
              <a:buNone/>
              <a:defRPr b="0" i="0" sz="900" u="none" cap="none" strike="noStrike"/>
            </a:lvl7pPr>
            <a:lvl8pPr lvl="7" marR="0" rtl="0" algn="l">
              <a:spcBef>
                <a:spcPts val="0"/>
              </a:spcBef>
              <a:spcAft>
                <a:spcPts val="0"/>
              </a:spcAft>
              <a:buSzPts val="700"/>
              <a:buNone/>
              <a:defRPr b="0" i="0" sz="900" u="none" cap="none" strike="noStrike"/>
            </a:lvl8pPr>
            <a:lvl9pPr lvl="8" marR="0" rtl="0" algn="l">
              <a:spcBef>
                <a:spcPts val="0"/>
              </a:spcBef>
              <a:spcAft>
                <a:spcPts val="0"/>
              </a:spcAft>
              <a:buSzPts val="700"/>
              <a:buNone/>
              <a:defRPr b="0" i="0" sz="900" u="none" cap="none" strike="noStrike"/>
            </a:lvl9pPr>
          </a:lstStyle>
          <a:p/>
        </p:txBody>
      </p:sp>
      <p:sp>
        <p:nvSpPr>
          <p:cNvPr id="53" name="Google Shape;53;p13"/>
          <p:cNvSpPr txBox="1"/>
          <p:nvPr>
            <p:ph idx="12" type="sldNum"/>
          </p:nvPr>
        </p:nvSpPr>
        <p:spPr>
          <a:xfrm>
            <a:off x="3276540" y="3178260"/>
            <a:ext cx="1066680" cy="182340"/>
          </a:xfrm>
          <a:prstGeom prst="rect">
            <a:avLst/>
          </a:prstGeom>
          <a:noFill/>
          <a:ln>
            <a:noFill/>
          </a:ln>
        </p:spPr>
        <p:txBody>
          <a:bodyPr anchorCtr="0" anchor="ctr" bIns="22850" lIns="45725" spcFirstLastPara="1" rIns="45725" wrap="square" tIns="22850">
            <a:noAutofit/>
          </a:bodyPr>
          <a:lstStyle>
            <a:lvl1pPr indent="0" lvl="0" marL="0" marR="0" rtl="0" algn="r">
              <a:lnSpc>
                <a:spcPct val="100000"/>
              </a:lnSpc>
              <a:spcBef>
                <a:spcPts val="0"/>
              </a:spcBef>
              <a:buNone/>
              <a:defRPr b="0" i="0" sz="600" u="none" cap="none" strike="noStrike">
                <a:solidFill>
                  <a:srgbClr val="8B8B8B"/>
                </a:solidFill>
                <a:latin typeface="Calibri"/>
                <a:ea typeface="Calibri"/>
                <a:cs typeface="Calibri"/>
                <a:sym typeface="Calibri"/>
              </a:defRPr>
            </a:lvl1pPr>
            <a:lvl2pPr indent="0" lvl="1" marL="0" marR="0" rtl="0" algn="r">
              <a:lnSpc>
                <a:spcPct val="100000"/>
              </a:lnSpc>
              <a:spcBef>
                <a:spcPts val="0"/>
              </a:spcBef>
              <a:buNone/>
              <a:defRPr b="0" i="0" sz="600" u="none" cap="none" strike="noStrike">
                <a:solidFill>
                  <a:srgbClr val="8B8B8B"/>
                </a:solidFill>
                <a:latin typeface="Calibri"/>
                <a:ea typeface="Calibri"/>
                <a:cs typeface="Calibri"/>
                <a:sym typeface="Calibri"/>
              </a:defRPr>
            </a:lvl2pPr>
            <a:lvl3pPr indent="0" lvl="2" marL="0" marR="0" rtl="0" algn="r">
              <a:lnSpc>
                <a:spcPct val="100000"/>
              </a:lnSpc>
              <a:spcBef>
                <a:spcPts val="0"/>
              </a:spcBef>
              <a:buNone/>
              <a:defRPr b="0" i="0" sz="600" u="none" cap="none" strike="noStrike">
                <a:solidFill>
                  <a:srgbClr val="8B8B8B"/>
                </a:solidFill>
                <a:latin typeface="Calibri"/>
                <a:ea typeface="Calibri"/>
                <a:cs typeface="Calibri"/>
                <a:sym typeface="Calibri"/>
              </a:defRPr>
            </a:lvl3pPr>
            <a:lvl4pPr indent="0" lvl="3" marL="0" marR="0" rtl="0" algn="r">
              <a:lnSpc>
                <a:spcPct val="100000"/>
              </a:lnSpc>
              <a:spcBef>
                <a:spcPts val="0"/>
              </a:spcBef>
              <a:buNone/>
              <a:defRPr b="0" i="0" sz="600" u="none" cap="none" strike="noStrike">
                <a:solidFill>
                  <a:srgbClr val="8B8B8B"/>
                </a:solidFill>
                <a:latin typeface="Calibri"/>
                <a:ea typeface="Calibri"/>
                <a:cs typeface="Calibri"/>
                <a:sym typeface="Calibri"/>
              </a:defRPr>
            </a:lvl4pPr>
            <a:lvl5pPr indent="0" lvl="4" marL="0" marR="0" rtl="0" algn="r">
              <a:lnSpc>
                <a:spcPct val="100000"/>
              </a:lnSpc>
              <a:spcBef>
                <a:spcPts val="0"/>
              </a:spcBef>
              <a:buNone/>
              <a:defRPr b="0" i="0" sz="600" u="none" cap="none" strike="noStrike">
                <a:solidFill>
                  <a:srgbClr val="8B8B8B"/>
                </a:solidFill>
                <a:latin typeface="Calibri"/>
                <a:ea typeface="Calibri"/>
                <a:cs typeface="Calibri"/>
                <a:sym typeface="Calibri"/>
              </a:defRPr>
            </a:lvl5pPr>
            <a:lvl6pPr indent="0" lvl="5" marL="0" marR="0" rtl="0" algn="r">
              <a:lnSpc>
                <a:spcPct val="100000"/>
              </a:lnSpc>
              <a:spcBef>
                <a:spcPts val="0"/>
              </a:spcBef>
              <a:buNone/>
              <a:defRPr b="0" i="0" sz="600" u="none" cap="none" strike="noStrike">
                <a:solidFill>
                  <a:srgbClr val="8B8B8B"/>
                </a:solidFill>
                <a:latin typeface="Calibri"/>
                <a:ea typeface="Calibri"/>
                <a:cs typeface="Calibri"/>
                <a:sym typeface="Calibri"/>
              </a:defRPr>
            </a:lvl6pPr>
            <a:lvl7pPr indent="0" lvl="6" marL="0" marR="0" rtl="0" algn="r">
              <a:lnSpc>
                <a:spcPct val="100000"/>
              </a:lnSpc>
              <a:spcBef>
                <a:spcPts val="0"/>
              </a:spcBef>
              <a:buNone/>
              <a:defRPr b="0" i="0" sz="600" u="none" cap="none" strike="noStrike">
                <a:solidFill>
                  <a:srgbClr val="8B8B8B"/>
                </a:solidFill>
                <a:latin typeface="Calibri"/>
                <a:ea typeface="Calibri"/>
                <a:cs typeface="Calibri"/>
                <a:sym typeface="Calibri"/>
              </a:defRPr>
            </a:lvl7pPr>
            <a:lvl8pPr indent="0" lvl="7" marL="0" marR="0" rtl="0" algn="r">
              <a:lnSpc>
                <a:spcPct val="100000"/>
              </a:lnSpc>
              <a:spcBef>
                <a:spcPts val="0"/>
              </a:spcBef>
              <a:buNone/>
              <a:defRPr b="0" i="0" sz="600" u="none" cap="none" strike="noStrike">
                <a:solidFill>
                  <a:srgbClr val="8B8B8B"/>
                </a:solidFill>
                <a:latin typeface="Calibri"/>
                <a:ea typeface="Calibri"/>
                <a:cs typeface="Calibri"/>
                <a:sym typeface="Calibri"/>
              </a:defRPr>
            </a:lvl8pPr>
            <a:lvl9pPr indent="0" lvl="8" marL="0" marR="0" rtl="0" algn="r">
              <a:lnSpc>
                <a:spcPct val="100000"/>
              </a:lnSpc>
              <a:spcBef>
                <a:spcPts val="0"/>
              </a:spcBef>
              <a:buNone/>
              <a:defRPr b="0" i="0" sz="6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54" name="Google Shape;54;p13"/>
          <p:cNvSpPr txBox="1"/>
          <p:nvPr>
            <p:ph type="title"/>
          </p:nvPr>
        </p:nvSpPr>
        <p:spPr>
          <a:xfrm>
            <a:off x="457200" y="205200"/>
            <a:ext cx="8229420" cy="85878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700"/>
              <a:buNone/>
              <a:defRPr b="0" i="0" sz="900" u="none" cap="none" strike="noStrike"/>
            </a:lvl1pPr>
            <a:lvl2pPr lvl="1" marR="0" rtl="0" algn="l">
              <a:spcBef>
                <a:spcPts val="0"/>
              </a:spcBef>
              <a:spcAft>
                <a:spcPts val="0"/>
              </a:spcAft>
              <a:buSzPts val="700"/>
              <a:buNone/>
              <a:defRPr b="0" i="0" sz="900" u="none" cap="none" strike="noStrike"/>
            </a:lvl2pPr>
            <a:lvl3pPr lvl="2" marR="0" rtl="0" algn="l">
              <a:spcBef>
                <a:spcPts val="0"/>
              </a:spcBef>
              <a:spcAft>
                <a:spcPts val="0"/>
              </a:spcAft>
              <a:buSzPts val="700"/>
              <a:buNone/>
              <a:defRPr b="0" i="0" sz="900" u="none" cap="none" strike="noStrike"/>
            </a:lvl3pPr>
            <a:lvl4pPr lvl="3" marR="0" rtl="0" algn="l">
              <a:spcBef>
                <a:spcPts val="0"/>
              </a:spcBef>
              <a:spcAft>
                <a:spcPts val="0"/>
              </a:spcAft>
              <a:buSzPts val="700"/>
              <a:buNone/>
              <a:defRPr b="0" i="0" sz="900" u="none" cap="none" strike="noStrike"/>
            </a:lvl4pPr>
            <a:lvl5pPr lvl="4" marR="0" rtl="0" algn="l">
              <a:spcBef>
                <a:spcPts val="0"/>
              </a:spcBef>
              <a:spcAft>
                <a:spcPts val="0"/>
              </a:spcAft>
              <a:buSzPts val="700"/>
              <a:buNone/>
              <a:defRPr b="0" i="0" sz="900" u="none" cap="none" strike="noStrike"/>
            </a:lvl5pPr>
            <a:lvl6pPr lvl="5" marR="0" rtl="0" algn="l">
              <a:spcBef>
                <a:spcPts val="0"/>
              </a:spcBef>
              <a:spcAft>
                <a:spcPts val="0"/>
              </a:spcAft>
              <a:buSzPts val="700"/>
              <a:buNone/>
              <a:defRPr b="0" i="0" sz="900" u="none" cap="none" strike="noStrike"/>
            </a:lvl6pPr>
            <a:lvl7pPr lvl="6" marR="0" rtl="0" algn="l">
              <a:spcBef>
                <a:spcPts val="0"/>
              </a:spcBef>
              <a:spcAft>
                <a:spcPts val="0"/>
              </a:spcAft>
              <a:buSzPts val="700"/>
              <a:buNone/>
              <a:defRPr b="0" i="0" sz="900" u="none" cap="none" strike="noStrike"/>
            </a:lvl7pPr>
            <a:lvl8pPr lvl="7" marR="0" rtl="0" algn="l">
              <a:spcBef>
                <a:spcPts val="0"/>
              </a:spcBef>
              <a:spcAft>
                <a:spcPts val="0"/>
              </a:spcAft>
              <a:buSzPts val="700"/>
              <a:buNone/>
              <a:defRPr b="0" i="0" sz="900" u="none" cap="none" strike="noStrike"/>
            </a:lvl8pPr>
            <a:lvl9pPr lvl="8" marR="0" rtl="0" algn="l">
              <a:spcBef>
                <a:spcPts val="0"/>
              </a:spcBef>
              <a:spcAft>
                <a:spcPts val="0"/>
              </a:spcAft>
              <a:buSzPts val="700"/>
              <a:buNone/>
              <a:defRPr b="0" i="0" sz="900" u="none" cap="none" strike="noStrike"/>
            </a:lvl9pPr>
          </a:lstStyle>
          <a:p/>
        </p:txBody>
      </p:sp>
      <p:sp>
        <p:nvSpPr>
          <p:cNvPr id="55" name="Google Shape;55;p13"/>
          <p:cNvSpPr txBox="1"/>
          <p:nvPr>
            <p:ph idx="1" type="body"/>
          </p:nvPr>
        </p:nvSpPr>
        <p:spPr>
          <a:xfrm>
            <a:off x="457200" y="1203480"/>
            <a:ext cx="822942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hyperlink" Target="https://bit.ly/dslib-2023"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hyperlink" Target="https://bit.ly/dslib-202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hyperlink" Target="https://bit.ly/dslib-2023"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hyperlink" Target="https://bit.ly/dslib-2023"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hyperlink" Target="https://bit.ly/dslib-2023"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hyperlink" Target="https://bit.ly/dslib-2023"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hyperlink" Target="https://bit.ly/dslib-2023"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hyperlink" Target="https://bit.ly/dslib-2023"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hyperlink" Target="https://bit.ly/dslib-2023"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hyperlink" Target="https://bit.ly/dslib-202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hyperlink" Target="https://bit.ly/dslib-2023"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hyperlink" Target="https://bit.ly/dslib-2023"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hyperlink" Target="https://bit.ly/dslib-2023"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hyperlink" Target="https://bit.ly/dslib-2023"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hyperlink" Target="https://bit.ly/dslib-2023"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hyperlink" Target="https://bit.ly/dslib-2023"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hyperlink" Target="https://bit.ly/dslib-2023"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hyperlink" Target="https://bit.ly/dslib-2023"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hyperlink" Target="https://bit.ly/dslib-202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s://survey.uu.nl/jfe/form/SV_eswlDMEJuaf9nGS" TargetMode="External"/><Relationship Id="rId5" Type="http://schemas.openxmlformats.org/officeDocument/2006/relationships/hyperlink" Target="https://bit.ly/dslib-2023" TargetMode="External"/><Relationship Id="rId6" Type="http://schemas.openxmlformats.org/officeDocument/2006/relationships/hyperlink" Target="https://bit.ly/dslib-2023-notes" TargetMode="External"/><Relationship Id="rId7" Type="http://schemas.openxmlformats.org/officeDocument/2006/relationships/hyperlink" Target="https://bit.ly/dslib-2023"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hyperlink" Target="https://bit.ly/dslib-2023"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21.png"/><Relationship Id="rId5" Type="http://schemas.openxmlformats.org/officeDocument/2006/relationships/hyperlink" Target="https://bit.ly/dslib-2023"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hyperlink" Target="https://bit.ly/dslib-2023"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hyperlink" Target="https://bit.ly/dslib-2023"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hyperlink" Target="https://bit.ly/dslib-2023"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hyperlink" Target="https://bit.ly/dslib-2023"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hyperlink" Target="https://survey.uu.nl/jfe/form/SV_eswlDMEJuaf9nGS" TargetMode="External"/><Relationship Id="rId4" Type="http://schemas.openxmlformats.org/officeDocument/2006/relationships/hyperlink" Target="https://libereurope.eu/working-group/liber-data-science-in-libraries-working-group/" TargetMode="External"/><Relationship Id="rId5" Type="http://schemas.openxmlformats.org/officeDocument/2006/relationships/hyperlink" Target="https://hackmd.io/@nehamoopen/liber-dslib/" TargetMode="External"/><Relationship Id="rId6" Type="http://schemas.openxmlformats.org/officeDocument/2006/relationships/image" Target="../media/image2.png"/><Relationship Id="rId7" Type="http://schemas.openxmlformats.org/officeDocument/2006/relationships/hyperlink" Target="https://bit.ly/dslib-2023"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2.png"/><Relationship Id="rId4" Type="http://schemas.openxmlformats.org/officeDocument/2006/relationships/hyperlink" Target="mailto:pkiraly@gwdg.de" TargetMode="External"/><Relationship Id="rId5" Type="http://schemas.openxmlformats.org/officeDocument/2006/relationships/hyperlink" Target="https://openbiblio.social/@kiru" TargetMode="External"/><Relationship Id="rId6" Type="http://schemas.openxmlformats.org/officeDocument/2006/relationships/hyperlink" Target="https://github.com/pkiraly" TargetMode="External"/><Relationship Id="rId7" Type="http://schemas.openxmlformats.org/officeDocument/2006/relationships/hyperlink" Target="https://bit.ly/dslib-2023"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hyperlink" Target="https://annif.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23.png"/><Relationship Id="rId5" Type="http://schemas.openxmlformats.org/officeDocument/2006/relationships/hyperlink" Target="https://bit.ly/dslib-2023"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22.jpg"/><Relationship Id="rId4" Type="http://schemas.openxmlformats.org/officeDocument/2006/relationships/hyperlink" Target="https://survey.uu.nl/jfe/form/SV_eswlDMEJuaf9nGS" TargetMode="External"/><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s://libereurope.eu/working-group/liber-data-science-in-libraries-working-group/" TargetMode="External"/><Relationship Id="rId4" Type="http://schemas.openxmlformats.org/officeDocument/2006/relationships/image" Target="../media/image2.png"/><Relationship Id="rId5" Type="http://schemas.openxmlformats.org/officeDocument/2006/relationships/hyperlink" Target="https://bit.ly/dslib-2023"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hyperlink" Target="https://bit.ly/dslib-2023"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5.jpg"/><Relationship Id="rId5" Type="http://schemas.openxmlformats.org/officeDocument/2006/relationships/hyperlink" Target="https://bit.ly/dslib-2023"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hyperlink" Target="https://bit.ly/dslib-2023"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hyperlink" Target="https://bit.ly/dslib-2023"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6"/>
          <p:cNvPicPr preferRelativeResize="0"/>
          <p:nvPr/>
        </p:nvPicPr>
        <p:blipFill rotWithShape="1">
          <a:blip r:embed="rId3">
            <a:alphaModFix/>
          </a:blip>
          <a:srcRect b="0" l="0" r="0" t="0"/>
          <a:stretch/>
        </p:blipFill>
        <p:spPr>
          <a:xfrm>
            <a:off x="-8100" y="0"/>
            <a:ext cx="9143820" cy="5162400"/>
          </a:xfrm>
          <a:prstGeom prst="rect">
            <a:avLst/>
          </a:prstGeom>
          <a:noFill/>
          <a:ln>
            <a:noFill/>
          </a:ln>
        </p:spPr>
      </p:pic>
      <p:sp>
        <p:nvSpPr>
          <p:cNvPr id="109" name="Google Shape;109;p26"/>
          <p:cNvSpPr/>
          <p:nvPr/>
        </p:nvSpPr>
        <p:spPr>
          <a:xfrm>
            <a:off x="1411020" y="1728720"/>
            <a:ext cx="6321960" cy="1691820"/>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b="1" i="0" lang="en" sz="5600" u="none" cap="none" strike="noStrike">
                <a:solidFill>
                  <a:srgbClr val="FFFFFF"/>
                </a:solidFill>
                <a:latin typeface="Roboto Mono"/>
                <a:ea typeface="Roboto Mono"/>
                <a:cs typeface="Roboto Mono"/>
                <a:sym typeface="Roboto Mono"/>
              </a:rPr>
              <a:t>Data Science in Libraries</a:t>
            </a:r>
            <a:endParaRPr b="0" i="0" sz="5600" u="none" cap="none" strike="noStrike">
              <a:latin typeface="Arial"/>
              <a:ea typeface="Arial"/>
              <a:cs typeface="Arial"/>
              <a:sym typeface="Arial"/>
            </a:endParaRPr>
          </a:p>
        </p:txBody>
      </p:sp>
      <p:sp>
        <p:nvSpPr>
          <p:cNvPr id="110" name="Google Shape;110;p26"/>
          <p:cNvSpPr/>
          <p:nvPr/>
        </p:nvSpPr>
        <p:spPr>
          <a:xfrm>
            <a:off x="190440" y="230580"/>
            <a:ext cx="2400120" cy="266580"/>
          </a:xfrm>
          <a:prstGeom prst="rect">
            <a:avLst/>
          </a:prstGeom>
          <a:noFill/>
          <a:ln>
            <a:noFill/>
          </a:ln>
        </p:spPr>
        <p:txBody>
          <a:bodyPr anchorCtr="0" anchor="t" bIns="0" lIns="0" spcFirstLastPara="1" rIns="0" wrap="square" tIns="0">
            <a:noAutofit/>
          </a:bodyPr>
          <a:lstStyle/>
          <a:p>
            <a:pPr indent="0" lvl="0" marL="0" marR="0" rtl="0" algn="l">
              <a:lnSpc>
                <a:spcPct val="140033"/>
              </a:lnSpc>
              <a:spcBef>
                <a:spcPts val="0"/>
              </a:spcBef>
              <a:spcAft>
                <a:spcPts val="0"/>
              </a:spcAft>
              <a:buNone/>
            </a:pPr>
            <a:r>
              <a:rPr b="0" i="0" lang="en" sz="1500" u="none" cap="none" strike="noStrike">
                <a:solidFill>
                  <a:srgbClr val="FFFFFF"/>
                </a:solidFill>
                <a:latin typeface="Roboto Mono Thin"/>
                <a:ea typeface="Roboto Mono Thin"/>
                <a:cs typeface="Roboto Mono Thin"/>
                <a:sym typeface="Roboto Mono Thin"/>
              </a:rPr>
              <a:t>LIBER </a:t>
            </a:r>
            <a:r>
              <a:rPr lang="en" sz="1500">
                <a:solidFill>
                  <a:srgbClr val="FFFFFF"/>
                </a:solidFill>
                <a:latin typeface="Roboto Mono Thin"/>
                <a:ea typeface="Roboto Mono Thin"/>
                <a:cs typeface="Roboto Mono Thin"/>
                <a:sym typeface="Roboto Mono Thin"/>
              </a:rPr>
              <a:t>Conference</a:t>
            </a:r>
            <a:r>
              <a:rPr b="0" i="0" lang="en" sz="1500" u="none" cap="none" strike="noStrike">
                <a:solidFill>
                  <a:srgbClr val="FFFFFF"/>
                </a:solidFill>
                <a:latin typeface="Roboto Mono Thin"/>
                <a:ea typeface="Roboto Mono Thin"/>
                <a:cs typeface="Roboto Mono Thin"/>
                <a:sym typeface="Roboto Mono Thin"/>
              </a:rPr>
              <a:t> 202</a:t>
            </a:r>
            <a:r>
              <a:rPr lang="en" sz="1500">
                <a:solidFill>
                  <a:srgbClr val="FFFFFF"/>
                </a:solidFill>
                <a:latin typeface="Roboto Mono Thin"/>
                <a:ea typeface="Roboto Mono Thin"/>
                <a:cs typeface="Roboto Mono Thin"/>
                <a:sym typeface="Roboto Mono Thin"/>
              </a:rPr>
              <a:t>3</a:t>
            </a:r>
            <a:endParaRPr b="0" i="0" sz="1500" u="none" cap="none" strike="noStrike">
              <a:latin typeface="Arial"/>
              <a:ea typeface="Arial"/>
              <a:cs typeface="Arial"/>
              <a:sym typeface="Arial"/>
            </a:endParaRPr>
          </a:p>
        </p:txBody>
      </p:sp>
      <p:sp>
        <p:nvSpPr>
          <p:cNvPr id="111" name="Google Shape;111;p26"/>
          <p:cNvSpPr/>
          <p:nvPr/>
        </p:nvSpPr>
        <p:spPr>
          <a:xfrm>
            <a:off x="2914560" y="4476780"/>
            <a:ext cx="3314520" cy="533340"/>
          </a:xfrm>
          <a:prstGeom prst="rect">
            <a:avLst/>
          </a:prstGeom>
          <a:noFill/>
          <a:ln>
            <a:noFill/>
          </a:ln>
        </p:spPr>
        <p:txBody>
          <a:bodyPr anchorCtr="0" anchor="t" bIns="0" lIns="0" spcFirstLastPara="1" rIns="0" wrap="square" tIns="0">
            <a:noAutofit/>
          </a:bodyPr>
          <a:lstStyle/>
          <a:p>
            <a:pPr indent="0" lvl="0" marL="0" marR="0" rtl="0" algn="ctr">
              <a:lnSpc>
                <a:spcPct val="140033"/>
              </a:lnSpc>
              <a:spcBef>
                <a:spcPts val="0"/>
              </a:spcBef>
              <a:spcAft>
                <a:spcPts val="0"/>
              </a:spcAft>
              <a:buNone/>
            </a:pPr>
            <a:r>
              <a:rPr lang="en" sz="1500">
                <a:solidFill>
                  <a:srgbClr val="FFFFFF"/>
                </a:solidFill>
                <a:latin typeface="Roboto Mono Thin"/>
                <a:ea typeface="Roboto Mono Thin"/>
                <a:cs typeface="Roboto Mono Thin"/>
                <a:sym typeface="Roboto Mono Thin"/>
              </a:rPr>
              <a:t>LIBER Annual Conference 2023-07-05, Budapest</a:t>
            </a:r>
            <a:endParaRPr b="0" i="0" sz="1500" u="none" cap="none" strike="noStrike">
              <a:latin typeface="Arial"/>
              <a:ea typeface="Arial"/>
              <a:cs typeface="Arial"/>
              <a:sym typeface="Arial"/>
            </a:endParaRPr>
          </a:p>
        </p:txBody>
      </p:sp>
      <p:sp>
        <p:nvSpPr>
          <p:cNvPr id="112" name="Google Shape;112;p26"/>
          <p:cNvSpPr/>
          <p:nvPr/>
        </p:nvSpPr>
        <p:spPr>
          <a:xfrm>
            <a:off x="7046000" y="230575"/>
            <a:ext cx="1907400" cy="266700"/>
          </a:xfrm>
          <a:prstGeom prst="rect">
            <a:avLst/>
          </a:prstGeom>
          <a:noFill/>
          <a:ln>
            <a:noFill/>
          </a:ln>
        </p:spPr>
        <p:txBody>
          <a:bodyPr anchorCtr="0" anchor="t" bIns="0" lIns="0" spcFirstLastPara="1" rIns="0" wrap="square" tIns="0">
            <a:noAutofit/>
          </a:bodyPr>
          <a:lstStyle/>
          <a:p>
            <a:pPr indent="0" lvl="0" marL="0" marR="0" rtl="0" algn="r">
              <a:lnSpc>
                <a:spcPct val="140033"/>
              </a:lnSpc>
              <a:spcBef>
                <a:spcPts val="0"/>
              </a:spcBef>
              <a:spcAft>
                <a:spcPts val="0"/>
              </a:spcAft>
              <a:buNone/>
            </a:pPr>
            <a:r>
              <a:rPr b="0" i="0" lang="en" sz="1500" u="none" cap="none" strike="noStrike">
                <a:solidFill>
                  <a:srgbClr val="FFFFFF"/>
                </a:solidFill>
                <a:latin typeface="Roboto Mono Thin"/>
                <a:ea typeface="Roboto Mono Thin"/>
                <a:cs typeface="Roboto Mono Thin"/>
                <a:sym typeface="Roboto Mono Thin"/>
              </a:rPr>
              <a:t>Data Science in Libraries Working Group</a:t>
            </a:r>
            <a:endParaRPr b="0" i="0" sz="15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5"/>
          <p:cNvSpPr/>
          <p:nvPr/>
        </p:nvSpPr>
        <p:spPr>
          <a:xfrm>
            <a:off x="4152960" y="751680"/>
            <a:ext cx="4276620" cy="533520"/>
          </a:xfrm>
          <a:prstGeom prst="rect">
            <a:avLst/>
          </a:prstGeom>
          <a:noFill/>
          <a:ln>
            <a:noFill/>
          </a:ln>
        </p:spPr>
        <p:txBody>
          <a:bodyPr anchorCtr="0" anchor="t" bIns="0" lIns="0" spcFirstLastPara="1" rIns="0" wrap="square" tIns="0">
            <a:noAutofit/>
          </a:bodyPr>
          <a:lstStyle/>
          <a:p>
            <a:pPr indent="0" lvl="0" marL="0" marR="0" rtl="0" algn="l">
              <a:lnSpc>
                <a:spcPct val="119985"/>
              </a:lnSpc>
              <a:spcBef>
                <a:spcPts val="0"/>
              </a:spcBef>
              <a:spcAft>
                <a:spcPts val="0"/>
              </a:spcAft>
              <a:buNone/>
            </a:pPr>
            <a:r>
              <a:rPr b="0" i="0" lang="en" sz="3500" u="none" cap="none" strike="noStrike">
                <a:solidFill>
                  <a:srgbClr val="000000"/>
                </a:solidFill>
                <a:latin typeface="Roboto Mono"/>
                <a:ea typeface="Roboto Mono"/>
                <a:cs typeface="Roboto Mono"/>
                <a:sym typeface="Roboto Mono"/>
              </a:rPr>
              <a:t>DSLib Activities</a:t>
            </a:r>
            <a:endParaRPr b="0" i="0" sz="3500" u="none" cap="none" strike="noStrike">
              <a:latin typeface="Arial"/>
              <a:ea typeface="Arial"/>
              <a:cs typeface="Arial"/>
              <a:sym typeface="Arial"/>
            </a:endParaRPr>
          </a:p>
        </p:txBody>
      </p:sp>
      <p:sp>
        <p:nvSpPr>
          <p:cNvPr id="183" name="Google Shape;183;p35"/>
          <p:cNvSpPr/>
          <p:nvPr/>
        </p:nvSpPr>
        <p:spPr>
          <a:xfrm>
            <a:off x="4152960" y="1543140"/>
            <a:ext cx="4276620" cy="3112380"/>
          </a:xfrm>
          <a:prstGeom prst="rect">
            <a:avLst/>
          </a:prstGeom>
          <a:noFill/>
          <a:ln>
            <a:noFill/>
          </a:ln>
        </p:spPr>
        <p:txBody>
          <a:bodyPr anchorCtr="0" anchor="t" bIns="0" lIns="0" spcFirstLastPara="1" rIns="0" wrap="square" tIns="0">
            <a:noAutofit/>
          </a:bodyPr>
          <a:lstStyle/>
          <a:p>
            <a:pPr indent="0" lvl="0" marL="0" marR="0" rtl="0" algn="l">
              <a:lnSpc>
                <a:spcPct val="140040"/>
              </a:lnSpc>
              <a:spcBef>
                <a:spcPts val="0"/>
              </a:spcBef>
              <a:spcAft>
                <a:spcPts val="0"/>
              </a:spcAft>
              <a:buNone/>
            </a:pPr>
            <a:r>
              <a:rPr b="0" i="0" lang="en" sz="1300" u="none" cap="none" strike="noStrike">
                <a:solidFill>
                  <a:srgbClr val="000000"/>
                </a:solidFill>
                <a:latin typeface="Roboto Mono"/>
                <a:ea typeface="Roboto Mono"/>
                <a:cs typeface="Roboto Mono"/>
                <a:sym typeface="Roboto Mono"/>
              </a:rPr>
              <a:t>What are some examples of data science activities you (wish to) carry out at your library?</a:t>
            </a:r>
            <a:endParaRPr b="0" i="0" sz="1300" u="none" cap="none" strike="noStrike">
              <a:latin typeface="Arial"/>
              <a:ea typeface="Arial"/>
              <a:cs typeface="Arial"/>
              <a:sym typeface="Arial"/>
            </a:endParaRPr>
          </a:p>
          <a:p>
            <a:pPr indent="0" lvl="0" marL="0" marR="0" rtl="0" algn="l">
              <a:lnSpc>
                <a:spcPct val="140040"/>
              </a:lnSpc>
              <a:spcBef>
                <a:spcPts val="0"/>
              </a:spcBef>
              <a:spcAft>
                <a:spcPts val="0"/>
              </a:spcAft>
              <a:buNone/>
            </a:pPr>
            <a:r>
              <a:t/>
            </a:r>
            <a:endParaRPr b="0" i="0" sz="1300" u="none" cap="none" strike="noStrike">
              <a:latin typeface="Arial"/>
              <a:ea typeface="Arial"/>
              <a:cs typeface="Arial"/>
              <a:sym typeface="Arial"/>
            </a:endParaRPr>
          </a:p>
        </p:txBody>
      </p:sp>
      <p:pic>
        <p:nvPicPr>
          <p:cNvPr id="184" name="Google Shape;184;p35"/>
          <p:cNvPicPr preferRelativeResize="0"/>
          <p:nvPr/>
        </p:nvPicPr>
        <p:blipFill rotWithShape="1">
          <a:blip r:embed="rId3">
            <a:alphaModFix/>
          </a:blip>
          <a:srcRect b="0" l="0" r="0" t="0"/>
          <a:stretch/>
        </p:blipFill>
        <p:spPr>
          <a:xfrm>
            <a:off x="457200" y="895320"/>
            <a:ext cx="3085920" cy="3390660"/>
          </a:xfrm>
          <a:prstGeom prst="rect">
            <a:avLst/>
          </a:prstGeom>
          <a:noFill/>
          <a:ln>
            <a:noFill/>
          </a:ln>
        </p:spPr>
      </p:pic>
      <p:pic>
        <p:nvPicPr>
          <p:cNvPr id="185" name="Google Shape;185;p35"/>
          <p:cNvPicPr preferRelativeResize="0"/>
          <p:nvPr/>
        </p:nvPicPr>
        <p:blipFill rotWithShape="1">
          <a:blip r:embed="rId4">
            <a:alphaModFix/>
          </a:blip>
          <a:srcRect b="0" l="0" r="0" t="94541"/>
          <a:stretch/>
        </p:blipFill>
        <p:spPr>
          <a:xfrm>
            <a:off x="0" y="4857840"/>
            <a:ext cx="9143820" cy="279360"/>
          </a:xfrm>
          <a:prstGeom prst="rect">
            <a:avLst/>
          </a:prstGeom>
          <a:noFill/>
          <a:ln>
            <a:noFill/>
          </a:ln>
        </p:spPr>
      </p:pic>
      <p:sp>
        <p:nvSpPr>
          <p:cNvPr id="186" name="Google Shape;186;p35"/>
          <p:cNvSpPr txBox="1"/>
          <p:nvPr/>
        </p:nvSpPr>
        <p:spPr>
          <a:xfrm rot="-5400000">
            <a:off x="-848550" y="3647250"/>
            <a:ext cx="2106300" cy="400200"/>
          </a:xfrm>
          <a:prstGeom prst="rect">
            <a:avLst/>
          </a:prstGeom>
          <a:noFill/>
          <a:ln>
            <a:noFill/>
          </a:ln>
        </p:spPr>
        <p:txBody>
          <a:bodyPr anchorCtr="0" anchor="t" bIns="91425" lIns="91425" spcFirstLastPara="1" rIns="91425" wrap="square" tIns="91425">
            <a:spAutoFit/>
          </a:bodyPr>
          <a:lstStyle/>
          <a:p>
            <a:pPr indent="0" lvl="0" marL="0" rtl="0" algn="l">
              <a:lnSpc>
                <a:spcPct val="125035"/>
              </a:lnSpc>
              <a:spcBef>
                <a:spcPts val="0"/>
              </a:spcBef>
              <a:spcAft>
                <a:spcPts val="0"/>
              </a:spcAft>
              <a:buNone/>
            </a:pPr>
            <a:r>
              <a:rPr lang="en" u="sng">
                <a:solidFill>
                  <a:schemeClr val="hlink"/>
                </a:solidFill>
                <a:latin typeface="Open Sans Light"/>
                <a:ea typeface="Open Sans Light"/>
                <a:cs typeface="Open Sans Light"/>
                <a:sym typeface="Open Sans Light"/>
                <a:hlinkClick r:id="rId5"/>
              </a:rPr>
              <a:t>https://bit.ly/dslib-2023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6"/>
          <p:cNvSpPr/>
          <p:nvPr/>
        </p:nvSpPr>
        <p:spPr>
          <a:xfrm>
            <a:off x="739980" y="771480"/>
            <a:ext cx="6689400" cy="533400"/>
          </a:xfrm>
          <a:prstGeom prst="rect">
            <a:avLst/>
          </a:prstGeom>
          <a:noFill/>
          <a:ln>
            <a:noFill/>
          </a:ln>
        </p:spPr>
        <p:txBody>
          <a:bodyPr anchorCtr="0" anchor="t" bIns="0" lIns="0" spcFirstLastPara="1" rIns="0" wrap="square" tIns="0">
            <a:noAutofit/>
          </a:bodyPr>
          <a:lstStyle/>
          <a:p>
            <a:pPr indent="0" lvl="0" marL="0" marR="0" rtl="0" algn="l">
              <a:lnSpc>
                <a:spcPct val="119985"/>
              </a:lnSpc>
              <a:spcBef>
                <a:spcPts val="0"/>
              </a:spcBef>
              <a:spcAft>
                <a:spcPts val="0"/>
              </a:spcAft>
              <a:buNone/>
            </a:pPr>
            <a:r>
              <a:rPr b="0" i="0" lang="en" sz="3500" u="none" cap="none" strike="noStrike">
                <a:solidFill>
                  <a:srgbClr val="000000"/>
                </a:solidFill>
                <a:latin typeface="Roboto Mono"/>
                <a:ea typeface="Roboto Mono"/>
                <a:cs typeface="Roboto Mono"/>
                <a:sym typeface="Roboto Mono"/>
              </a:rPr>
              <a:t>Collections as Data</a:t>
            </a:r>
            <a:endParaRPr b="0" i="0" sz="3500" u="none" cap="none" strike="noStrike">
              <a:latin typeface="Arial"/>
              <a:ea typeface="Arial"/>
              <a:cs typeface="Arial"/>
              <a:sym typeface="Arial"/>
            </a:endParaRPr>
          </a:p>
        </p:txBody>
      </p:sp>
      <p:sp>
        <p:nvSpPr>
          <p:cNvPr id="192" name="Google Shape;192;p36"/>
          <p:cNvSpPr/>
          <p:nvPr/>
        </p:nvSpPr>
        <p:spPr>
          <a:xfrm>
            <a:off x="739980" y="1697400"/>
            <a:ext cx="7413000" cy="2924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 sz="1600" u="none" cap="none" strike="noStrike">
                <a:solidFill>
                  <a:srgbClr val="333333"/>
                </a:solidFill>
                <a:latin typeface="Open Sans Light"/>
                <a:ea typeface="Open Sans Light"/>
                <a:cs typeface="Open Sans Light"/>
                <a:sym typeface="Open Sans Light"/>
              </a:rPr>
              <a:t>Data science activities that facilitate the use of library collections in computationally-driven research and teaching. This can include activities that ensure that data from library collections are high-quality, rich with information, reliable, suitable for analysis, and easily accessible for computational interactions.</a:t>
            </a:r>
            <a:endParaRPr b="0" i="0" sz="1600" u="none" cap="none" strike="noStrike">
              <a:latin typeface="Arial"/>
              <a:ea typeface="Arial"/>
              <a:cs typeface="Arial"/>
              <a:sym typeface="Arial"/>
            </a:endParaRPr>
          </a:p>
        </p:txBody>
      </p:sp>
      <p:pic>
        <p:nvPicPr>
          <p:cNvPr id="193" name="Google Shape;193;p36"/>
          <p:cNvPicPr preferRelativeResize="0"/>
          <p:nvPr/>
        </p:nvPicPr>
        <p:blipFill rotWithShape="1">
          <a:blip r:embed="rId3">
            <a:alphaModFix/>
          </a:blip>
          <a:srcRect b="0" l="0" r="0" t="94541"/>
          <a:stretch/>
        </p:blipFill>
        <p:spPr>
          <a:xfrm>
            <a:off x="0" y="4857840"/>
            <a:ext cx="9143820" cy="279360"/>
          </a:xfrm>
          <a:prstGeom prst="rect">
            <a:avLst/>
          </a:prstGeom>
          <a:noFill/>
          <a:ln>
            <a:noFill/>
          </a:ln>
        </p:spPr>
      </p:pic>
      <p:sp>
        <p:nvSpPr>
          <p:cNvPr id="194" name="Google Shape;194;p36"/>
          <p:cNvSpPr txBox="1"/>
          <p:nvPr/>
        </p:nvSpPr>
        <p:spPr>
          <a:xfrm rot="-5400000">
            <a:off x="-848550" y="3647250"/>
            <a:ext cx="2106300" cy="400200"/>
          </a:xfrm>
          <a:prstGeom prst="rect">
            <a:avLst/>
          </a:prstGeom>
          <a:noFill/>
          <a:ln>
            <a:noFill/>
          </a:ln>
        </p:spPr>
        <p:txBody>
          <a:bodyPr anchorCtr="0" anchor="t" bIns="91425" lIns="91425" spcFirstLastPara="1" rIns="91425" wrap="square" tIns="91425">
            <a:spAutoFit/>
          </a:bodyPr>
          <a:lstStyle/>
          <a:p>
            <a:pPr indent="0" lvl="0" marL="0" rtl="0" algn="l">
              <a:lnSpc>
                <a:spcPct val="125035"/>
              </a:lnSpc>
              <a:spcBef>
                <a:spcPts val="0"/>
              </a:spcBef>
              <a:spcAft>
                <a:spcPts val="0"/>
              </a:spcAft>
              <a:buNone/>
            </a:pPr>
            <a:r>
              <a:rPr lang="en" u="sng">
                <a:solidFill>
                  <a:schemeClr val="hlink"/>
                </a:solidFill>
                <a:latin typeface="Open Sans Light"/>
                <a:ea typeface="Open Sans Light"/>
                <a:cs typeface="Open Sans Light"/>
                <a:sym typeface="Open Sans Light"/>
                <a:hlinkClick r:id="rId4"/>
              </a:rPr>
              <a:t>https://bit.ly/dslib-2023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7"/>
          <p:cNvSpPr/>
          <p:nvPr/>
        </p:nvSpPr>
        <p:spPr>
          <a:xfrm>
            <a:off x="739980" y="771480"/>
            <a:ext cx="6689400" cy="533400"/>
          </a:xfrm>
          <a:prstGeom prst="rect">
            <a:avLst/>
          </a:prstGeom>
          <a:noFill/>
          <a:ln>
            <a:noFill/>
          </a:ln>
        </p:spPr>
        <p:txBody>
          <a:bodyPr anchorCtr="0" anchor="t" bIns="0" lIns="0" spcFirstLastPara="1" rIns="0" wrap="square" tIns="0">
            <a:noAutofit/>
          </a:bodyPr>
          <a:lstStyle/>
          <a:p>
            <a:pPr indent="0" lvl="0" marL="0" marR="0" rtl="0" algn="l">
              <a:lnSpc>
                <a:spcPct val="119985"/>
              </a:lnSpc>
              <a:spcBef>
                <a:spcPts val="0"/>
              </a:spcBef>
              <a:spcAft>
                <a:spcPts val="0"/>
              </a:spcAft>
              <a:buNone/>
            </a:pPr>
            <a:r>
              <a:rPr b="0" i="0" lang="en" sz="3500" u="none" cap="none" strike="noStrike">
                <a:solidFill>
                  <a:srgbClr val="000000"/>
                </a:solidFill>
                <a:latin typeface="Roboto Mono"/>
                <a:ea typeface="Roboto Mono"/>
                <a:cs typeface="Roboto Mono"/>
                <a:sym typeface="Roboto Mono"/>
              </a:rPr>
              <a:t>Collections as Data</a:t>
            </a:r>
            <a:endParaRPr b="0" i="0" sz="3500" u="none" cap="none" strike="noStrike">
              <a:latin typeface="Arial"/>
              <a:ea typeface="Arial"/>
              <a:cs typeface="Arial"/>
              <a:sym typeface="Arial"/>
            </a:endParaRPr>
          </a:p>
        </p:txBody>
      </p:sp>
      <p:sp>
        <p:nvSpPr>
          <p:cNvPr id="200" name="Google Shape;200;p37"/>
          <p:cNvSpPr/>
          <p:nvPr/>
        </p:nvSpPr>
        <p:spPr>
          <a:xfrm>
            <a:off x="739980" y="1697400"/>
            <a:ext cx="7413000" cy="2924700"/>
          </a:xfrm>
          <a:prstGeom prst="rect">
            <a:avLst/>
          </a:prstGeom>
          <a:noFill/>
          <a:ln>
            <a:noFill/>
          </a:ln>
        </p:spPr>
        <p:txBody>
          <a:bodyPr anchorCtr="0" anchor="t" bIns="0" lIns="0" spcFirstLastPara="1" rIns="0" wrap="square" tIns="0">
            <a:noAutofit/>
          </a:bodyPr>
          <a:lstStyle/>
          <a:p>
            <a:pPr indent="-330200" lvl="0" marL="457200" marR="0" rtl="0" algn="l">
              <a:lnSpc>
                <a:spcPct val="100000"/>
              </a:lnSpc>
              <a:spcBef>
                <a:spcPts val="0"/>
              </a:spcBef>
              <a:spcAft>
                <a:spcPts val="0"/>
              </a:spcAft>
              <a:buClr>
                <a:srgbClr val="333333"/>
              </a:buClr>
              <a:buSzPts val="1600"/>
              <a:buFont typeface="Open Sans Light"/>
              <a:buChar char="★"/>
            </a:pPr>
            <a:r>
              <a:rPr b="0" i="0" lang="en" sz="1600" u="none" cap="none" strike="noStrike">
                <a:solidFill>
                  <a:srgbClr val="333333"/>
                </a:solidFill>
                <a:latin typeface="Open Sans Light"/>
                <a:ea typeface="Open Sans Light"/>
                <a:cs typeface="Open Sans Light"/>
                <a:sym typeface="Open Sans Light"/>
              </a:rPr>
              <a:t>data pipelines that are created to enhance the quality of data</a:t>
            </a:r>
            <a:endParaRPr b="0" i="0" sz="1600" u="none" cap="none" strike="noStrike">
              <a:latin typeface="Arial"/>
              <a:ea typeface="Arial"/>
              <a:cs typeface="Arial"/>
              <a:sym typeface="Arial"/>
            </a:endParaRPr>
          </a:p>
          <a:p>
            <a:pPr indent="-330200" lvl="0" marL="457200" marR="0" rtl="0" algn="l">
              <a:lnSpc>
                <a:spcPct val="100000"/>
              </a:lnSpc>
              <a:spcBef>
                <a:spcPts val="0"/>
              </a:spcBef>
              <a:spcAft>
                <a:spcPts val="0"/>
              </a:spcAft>
              <a:buClr>
                <a:srgbClr val="333333"/>
              </a:buClr>
              <a:buSzPts val="1600"/>
              <a:buFont typeface="Open Sans Light"/>
              <a:buChar char="★"/>
            </a:pPr>
            <a:r>
              <a:rPr b="0" i="0" lang="en" sz="1600" u="none" cap="none" strike="noStrike">
                <a:solidFill>
                  <a:srgbClr val="333333"/>
                </a:solidFill>
                <a:latin typeface="Open Sans Light"/>
                <a:ea typeface="Open Sans Light"/>
                <a:cs typeface="Open Sans Light"/>
                <a:sym typeface="Open Sans Light"/>
              </a:rPr>
              <a:t>machine learning and computer vision techniques used to:</a:t>
            </a:r>
            <a:endParaRPr b="0" i="0" sz="1600" u="none" cap="none" strike="noStrike">
              <a:latin typeface="Arial"/>
              <a:ea typeface="Arial"/>
              <a:cs typeface="Arial"/>
              <a:sym typeface="Arial"/>
            </a:endParaRPr>
          </a:p>
          <a:p>
            <a:pPr indent="-330200" lvl="1" marL="914400" marR="0" rtl="0" algn="l">
              <a:lnSpc>
                <a:spcPct val="100000"/>
              </a:lnSpc>
              <a:spcBef>
                <a:spcPts val="0"/>
              </a:spcBef>
              <a:spcAft>
                <a:spcPts val="0"/>
              </a:spcAft>
              <a:buClr>
                <a:srgbClr val="333333"/>
              </a:buClr>
              <a:buSzPts val="1600"/>
              <a:buFont typeface="Open Sans Light"/>
              <a:buChar char="○"/>
            </a:pPr>
            <a:r>
              <a:rPr b="0" i="0" lang="en" sz="1600" u="none" cap="none" strike="noStrike">
                <a:solidFill>
                  <a:srgbClr val="333333"/>
                </a:solidFill>
                <a:latin typeface="Open Sans Light"/>
                <a:ea typeface="Open Sans Light"/>
                <a:cs typeface="Open Sans Light"/>
                <a:sym typeface="Open Sans Light"/>
              </a:rPr>
              <a:t>generate data</a:t>
            </a:r>
            <a:endParaRPr b="0" i="0" sz="1600" u="none" cap="none" strike="noStrike">
              <a:latin typeface="Arial"/>
              <a:ea typeface="Arial"/>
              <a:cs typeface="Arial"/>
              <a:sym typeface="Arial"/>
            </a:endParaRPr>
          </a:p>
          <a:p>
            <a:pPr indent="-330200" lvl="1" marL="914400" marR="0" rtl="0" algn="l">
              <a:lnSpc>
                <a:spcPct val="100000"/>
              </a:lnSpc>
              <a:spcBef>
                <a:spcPts val="0"/>
              </a:spcBef>
              <a:spcAft>
                <a:spcPts val="0"/>
              </a:spcAft>
              <a:buClr>
                <a:srgbClr val="333333"/>
              </a:buClr>
              <a:buSzPts val="1600"/>
              <a:buFont typeface="Open Sans Light"/>
              <a:buChar char="○"/>
            </a:pPr>
            <a:r>
              <a:rPr b="0" i="0" lang="en" sz="1600" u="none" cap="none" strike="noStrike">
                <a:solidFill>
                  <a:srgbClr val="333333"/>
                </a:solidFill>
                <a:latin typeface="Open Sans Light"/>
                <a:ea typeface="Open Sans Light"/>
                <a:cs typeface="Open Sans Light"/>
                <a:sym typeface="Open Sans Light"/>
              </a:rPr>
              <a:t>discover resources</a:t>
            </a:r>
            <a:endParaRPr b="0" i="0" sz="1600" u="none" cap="none" strike="noStrike">
              <a:latin typeface="Arial"/>
              <a:ea typeface="Arial"/>
              <a:cs typeface="Arial"/>
              <a:sym typeface="Arial"/>
            </a:endParaRPr>
          </a:p>
          <a:p>
            <a:pPr indent="-330200" lvl="1" marL="914400" marR="0" rtl="0" algn="l">
              <a:lnSpc>
                <a:spcPct val="100000"/>
              </a:lnSpc>
              <a:spcBef>
                <a:spcPts val="0"/>
              </a:spcBef>
              <a:spcAft>
                <a:spcPts val="0"/>
              </a:spcAft>
              <a:buClr>
                <a:srgbClr val="333333"/>
              </a:buClr>
              <a:buSzPts val="1600"/>
              <a:buFont typeface="Open Sans Light"/>
              <a:buChar char="○"/>
            </a:pPr>
            <a:r>
              <a:rPr b="0" i="0" lang="en" sz="1600" u="none" cap="none" strike="noStrike">
                <a:solidFill>
                  <a:srgbClr val="333333"/>
                </a:solidFill>
                <a:latin typeface="Open Sans Light"/>
                <a:ea typeface="Open Sans Light"/>
                <a:cs typeface="Open Sans Light"/>
                <a:sym typeface="Open Sans Light"/>
              </a:rPr>
              <a:t>identify and extract rich metadata and/or full-text from documents</a:t>
            </a:r>
            <a:endParaRPr b="0" i="0" sz="1600" u="none" cap="none" strike="noStrike">
              <a:latin typeface="Arial"/>
              <a:ea typeface="Arial"/>
              <a:cs typeface="Arial"/>
              <a:sym typeface="Arial"/>
            </a:endParaRPr>
          </a:p>
        </p:txBody>
      </p:sp>
      <p:pic>
        <p:nvPicPr>
          <p:cNvPr id="201" name="Google Shape;201;p37"/>
          <p:cNvPicPr preferRelativeResize="0"/>
          <p:nvPr/>
        </p:nvPicPr>
        <p:blipFill rotWithShape="1">
          <a:blip r:embed="rId3">
            <a:alphaModFix/>
          </a:blip>
          <a:srcRect b="0" l="0" r="0" t="94541"/>
          <a:stretch/>
        </p:blipFill>
        <p:spPr>
          <a:xfrm>
            <a:off x="0" y="4857840"/>
            <a:ext cx="9143820" cy="279360"/>
          </a:xfrm>
          <a:prstGeom prst="rect">
            <a:avLst/>
          </a:prstGeom>
          <a:noFill/>
          <a:ln>
            <a:noFill/>
          </a:ln>
        </p:spPr>
      </p:pic>
      <p:sp>
        <p:nvSpPr>
          <p:cNvPr id="202" name="Google Shape;202;p37"/>
          <p:cNvSpPr txBox="1"/>
          <p:nvPr/>
        </p:nvSpPr>
        <p:spPr>
          <a:xfrm rot="-5400000">
            <a:off x="-848550" y="3647250"/>
            <a:ext cx="2106300" cy="400200"/>
          </a:xfrm>
          <a:prstGeom prst="rect">
            <a:avLst/>
          </a:prstGeom>
          <a:noFill/>
          <a:ln>
            <a:noFill/>
          </a:ln>
        </p:spPr>
        <p:txBody>
          <a:bodyPr anchorCtr="0" anchor="t" bIns="91425" lIns="91425" spcFirstLastPara="1" rIns="91425" wrap="square" tIns="91425">
            <a:spAutoFit/>
          </a:bodyPr>
          <a:lstStyle/>
          <a:p>
            <a:pPr indent="0" lvl="0" marL="0" rtl="0" algn="l">
              <a:lnSpc>
                <a:spcPct val="125035"/>
              </a:lnSpc>
              <a:spcBef>
                <a:spcPts val="0"/>
              </a:spcBef>
              <a:spcAft>
                <a:spcPts val="0"/>
              </a:spcAft>
              <a:buNone/>
            </a:pPr>
            <a:r>
              <a:rPr lang="en" u="sng">
                <a:solidFill>
                  <a:schemeClr val="hlink"/>
                </a:solidFill>
                <a:latin typeface="Open Sans Light"/>
                <a:ea typeface="Open Sans Light"/>
                <a:cs typeface="Open Sans Light"/>
                <a:sym typeface="Open Sans Light"/>
                <a:hlinkClick r:id="rId4"/>
              </a:rPr>
              <a:t>https://bit.ly/dslib-2023</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8"/>
          <p:cNvSpPr/>
          <p:nvPr/>
        </p:nvSpPr>
        <p:spPr>
          <a:xfrm>
            <a:off x="739980" y="717840"/>
            <a:ext cx="6689340" cy="533520"/>
          </a:xfrm>
          <a:prstGeom prst="rect">
            <a:avLst/>
          </a:prstGeom>
          <a:noFill/>
          <a:ln>
            <a:noFill/>
          </a:ln>
        </p:spPr>
        <p:txBody>
          <a:bodyPr anchorCtr="0" anchor="t" bIns="0" lIns="0" spcFirstLastPara="1" rIns="0" wrap="square" tIns="0">
            <a:noAutofit/>
          </a:bodyPr>
          <a:lstStyle/>
          <a:p>
            <a:pPr indent="0" lvl="0" marL="0" marR="0" rtl="0" algn="l">
              <a:lnSpc>
                <a:spcPct val="119985"/>
              </a:lnSpc>
              <a:spcBef>
                <a:spcPts val="0"/>
              </a:spcBef>
              <a:spcAft>
                <a:spcPts val="0"/>
              </a:spcAft>
              <a:buNone/>
            </a:pPr>
            <a:r>
              <a:rPr b="0" i="0" lang="en" sz="3500" u="none" cap="none" strike="noStrike">
                <a:solidFill>
                  <a:srgbClr val="000000"/>
                </a:solidFill>
                <a:latin typeface="Roboto Mono"/>
                <a:ea typeface="Roboto Mono"/>
                <a:cs typeface="Roboto Mono"/>
                <a:sym typeface="Roboto Mono"/>
              </a:rPr>
              <a:t>Library Intelligence</a:t>
            </a:r>
            <a:endParaRPr b="0" i="0" sz="3500" u="none" cap="none" strike="noStrike">
              <a:latin typeface="Arial"/>
              <a:ea typeface="Arial"/>
              <a:cs typeface="Arial"/>
              <a:sym typeface="Arial"/>
            </a:endParaRPr>
          </a:p>
        </p:txBody>
      </p:sp>
      <p:sp>
        <p:nvSpPr>
          <p:cNvPr id="208" name="Google Shape;208;p38"/>
          <p:cNvSpPr/>
          <p:nvPr/>
        </p:nvSpPr>
        <p:spPr>
          <a:xfrm>
            <a:off x="739980" y="1697400"/>
            <a:ext cx="7413120" cy="32686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 sz="1600" u="none" cap="none" strike="noStrike">
                <a:solidFill>
                  <a:srgbClr val="333333"/>
                </a:solidFill>
                <a:latin typeface="Open Sans Light"/>
                <a:ea typeface="Open Sans Light"/>
                <a:cs typeface="Open Sans Light"/>
                <a:sym typeface="Open Sans Light"/>
              </a:rPr>
              <a:t>Data science activities geared towards the improvement of traditional library services and support for decision-making by library management.</a:t>
            </a:r>
            <a:endParaRPr b="0" i="0" sz="1600" u="none" cap="none" strike="noStrike">
              <a:latin typeface="Arial"/>
              <a:ea typeface="Arial"/>
              <a:cs typeface="Arial"/>
              <a:sym typeface="Arial"/>
            </a:endParaRPr>
          </a:p>
        </p:txBody>
      </p:sp>
      <p:pic>
        <p:nvPicPr>
          <p:cNvPr id="209" name="Google Shape;209;p38"/>
          <p:cNvPicPr preferRelativeResize="0"/>
          <p:nvPr/>
        </p:nvPicPr>
        <p:blipFill rotWithShape="1">
          <a:blip r:embed="rId3">
            <a:alphaModFix/>
          </a:blip>
          <a:srcRect b="0" l="0" r="0" t="94541"/>
          <a:stretch/>
        </p:blipFill>
        <p:spPr>
          <a:xfrm>
            <a:off x="0" y="4857840"/>
            <a:ext cx="9143820" cy="279360"/>
          </a:xfrm>
          <a:prstGeom prst="rect">
            <a:avLst/>
          </a:prstGeom>
          <a:noFill/>
          <a:ln>
            <a:noFill/>
          </a:ln>
        </p:spPr>
      </p:pic>
      <p:sp>
        <p:nvSpPr>
          <p:cNvPr id="210" name="Google Shape;210;p38"/>
          <p:cNvSpPr txBox="1"/>
          <p:nvPr/>
        </p:nvSpPr>
        <p:spPr>
          <a:xfrm rot="-5400000">
            <a:off x="-848550" y="3647250"/>
            <a:ext cx="2106300" cy="400200"/>
          </a:xfrm>
          <a:prstGeom prst="rect">
            <a:avLst/>
          </a:prstGeom>
          <a:noFill/>
          <a:ln>
            <a:noFill/>
          </a:ln>
        </p:spPr>
        <p:txBody>
          <a:bodyPr anchorCtr="0" anchor="t" bIns="91425" lIns="91425" spcFirstLastPara="1" rIns="91425" wrap="square" tIns="91425">
            <a:spAutoFit/>
          </a:bodyPr>
          <a:lstStyle/>
          <a:p>
            <a:pPr indent="0" lvl="0" marL="0" rtl="0" algn="l">
              <a:lnSpc>
                <a:spcPct val="125035"/>
              </a:lnSpc>
              <a:spcBef>
                <a:spcPts val="0"/>
              </a:spcBef>
              <a:spcAft>
                <a:spcPts val="0"/>
              </a:spcAft>
              <a:buNone/>
            </a:pPr>
            <a:r>
              <a:rPr lang="en" u="sng">
                <a:solidFill>
                  <a:schemeClr val="hlink"/>
                </a:solidFill>
                <a:latin typeface="Open Sans Light"/>
                <a:ea typeface="Open Sans Light"/>
                <a:cs typeface="Open Sans Light"/>
                <a:sym typeface="Open Sans Light"/>
                <a:hlinkClick r:id="rId4"/>
              </a:rPr>
              <a:t>https://bit.ly/dslib-2023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9"/>
          <p:cNvSpPr/>
          <p:nvPr/>
        </p:nvSpPr>
        <p:spPr>
          <a:xfrm>
            <a:off x="739980" y="717840"/>
            <a:ext cx="6689400" cy="533400"/>
          </a:xfrm>
          <a:prstGeom prst="rect">
            <a:avLst/>
          </a:prstGeom>
          <a:noFill/>
          <a:ln>
            <a:noFill/>
          </a:ln>
        </p:spPr>
        <p:txBody>
          <a:bodyPr anchorCtr="0" anchor="t" bIns="0" lIns="0" spcFirstLastPara="1" rIns="0" wrap="square" tIns="0">
            <a:noAutofit/>
          </a:bodyPr>
          <a:lstStyle/>
          <a:p>
            <a:pPr indent="0" lvl="0" marL="0" marR="0" rtl="0" algn="l">
              <a:lnSpc>
                <a:spcPct val="119985"/>
              </a:lnSpc>
              <a:spcBef>
                <a:spcPts val="0"/>
              </a:spcBef>
              <a:spcAft>
                <a:spcPts val="0"/>
              </a:spcAft>
              <a:buNone/>
            </a:pPr>
            <a:r>
              <a:rPr b="0" i="0" lang="en" sz="3500" u="none" cap="none" strike="noStrike">
                <a:solidFill>
                  <a:srgbClr val="000000"/>
                </a:solidFill>
                <a:latin typeface="Roboto Mono"/>
                <a:ea typeface="Roboto Mono"/>
                <a:cs typeface="Roboto Mono"/>
                <a:sym typeface="Roboto Mono"/>
              </a:rPr>
              <a:t>Library Intelligence</a:t>
            </a:r>
            <a:endParaRPr b="0" i="0" sz="3500" u="none" cap="none" strike="noStrike">
              <a:latin typeface="Arial"/>
              <a:ea typeface="Arial"/>
              <a:cs typeface="Arial"/>
              <a:sym typeface="Arial"/>
            </a:endParaRPr>
          </a:p>
        </p:txBody>
      </p:sp>
      <p:sp>
        <p:nvSpPr>
          <p:cNvPr id="216" name="Google Shape;216;p39"/>
          <p:cNvSpPr/>
          <p:nvPr/>
        </p:nvSpPr>
        <p:spPr>
          <a:xfrm>
            <a:off x="739980" y="1697400"/>
            <a:ext cx="7413000" cy="32685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0"/>
              </a:spcBef>
              <a:spcAft>
                <a:spcPts val="0"/>
              </a:spcAft>
              <a:buSzPts val="1400"/>
              <a:buChar char="★"/>
            </a:pPr>
            <a:r>
              <a:rPr b="0" i="0" lang="en" sz="1600" u="none" cap="none" strike="noStrike">
                <a:solidFill>
                  <a:srgbClr val="333333"/>
                </a:solidFill>
                <a:latin typeface="Open Sans Light"/>
                <a:ea typeface="Open Sans Light"/>
                <a:cs typeface="Open Sans Light"/>
                <a:sym typeface="Open Sans Light"/>
              </a:rPr>
              <a:t>data-driven item suggestions for library patrons</a:t>
            </a:r>
            <a:endParaRPr b="0" i="0" sz="1600" u="none" cap="none" strike="noStrike">
              <a:solidFill>
                <a:srgbClr val="333333"/>
              </a:solidFill>
              <a:latin typeface="Open Sans Light"/>
              <a:ea typeface="Open Sans Light"/>
              <a:cs typeface="Open Sans Light"/>
              <a:sym typeface="Open Sans Light"/>
            </a:endParaRPr>
          </a:p>
          <a:p>
            <a:pPr indent="-317500" lvl="0" marL="457200" marR="0" rtl="0" algn="l">
              <a:lnSpc>
                <a:spcPct val="100000"/>
              </a:lnSpc>
              <a:spcBef>
                <a:spcPts val="0"/>
              </a:spcBef>
              <a:spcAft>
                <a:spcPts val="0"/>
              </a:spcAft>
              <a:buSzPts val="1400"/>
              <a:buChar char="★"/>
            </a:pPr>
            <a:r>
              <a:rPr b="0" i="0" lang="en" sz="1600" u="none" cap="none" strike="noStrike">
                <a:solidFill>
                  <a:srgbClr val="333333"/>
                </a:solidFill>
                <a:latin typeface="Open Sans Light"/>
                <a:ea typeface="Open Sans Light"/>
                <a:cs typeface="Open Sans Light"/>
                <a:sym typeface="Open Sans Light"/>
              </a:rPr>
              <a:t>the application of machine learning techniques in the management of library material flows</a:t>
            </a:r>
            <a:endParaRPr b="0" i="0" sz="1600" u="none" cap="none" strike="noStrike">
              <a:latin typeface="Arial"/>
              <a:ea typeface="Arial"/>
              <a:cs typeface="Arial"/>
              <a:sym typeface="Arial"/>
            </a:endParaRPr>
          </a:p>
          <a:p>
            <a:pPr indent="-317500" lvl="0" marL="457200" marR="0" rtl="0" algn="l">
              <a:lnSpc>
                <a:spcPct val="100000"/>
              </a:lnSpc>
              <a:spcBef>
                <a:spcPts val="0"/>
              </a:spcBef>
              <a:spcAft>
                <a:spcPts val="0"/>
              </a:spcAft>
              <a:buSzPts val="1400"/>
              <a:buChar char="★"/>
            </a:pPr>
            <a:r>
              <a:rPr b="0" i="0" lang="en" sz="1600" u="none" cap="none" strike="noStrike">
                <a:solidFill>
                  <a:srgbClr val="333333"/>
                </a:solidFill>
                <a:latin typeface="Open Sans Light"/>
                <a:ea typeface="Open Sans Light"/>
                <a:cs typeface="Open Sans Light"/>
                <a:sym typeface="Open Sans Light"/>
              </a:rPr>
              <a:t>the use of library loan data analytics in collection management</a:t>
            </a:r>
            <a:endParaRPr b="0" i="0" sz="1600" u="none" cap="none" strike="noStrike">
              <a:solidFill>
                <a:srgbClr val="333333"/>
              </a:solidFill>
              <a:latin typeface="Open Sans Light"/>
              <a:ea typeface="Open Sans Light"/>
              <a:cs typeface="Open Sans Light"/>
              <a:sym typeface="Open Sans Light"/>
            </a:endParaRPr>
          </a:p>
          <a:p>
            <a:pPr indent="-317500" lvl="0" marL="457200" marR="0" rtl="0" algn="l">
              <a:lnSpc>
                <a:spcPct val="100000"/>
              </a:lnSpc>
              <a:spcBef>
                <a:spcPts val="0"/>
              </a:spcBef>
              <a:spcAft>
                <a:spcPts val="0"/>
              </a:spcAft>
              <a:buSzPts val="1400"/>
              <a:buChar char="★"/>
            </a:pPr>
            <a:r>
              <a:rPr b="0" i="0" lang="en" sz="1600" u="none" cap="none" strike="noStrike">
                <a:solidFill>
                  <a:srgbClr val="333333"/>
                </a:solidFill>
                <a:latin typeface="Open Sans Light"/>
                <a:ea typeface="Open Sans Light"/>
                <a:cs typeface="Open Sans Light"/>
                <a:sym typeface="Open Sans Light"/>
              </a:rPr>
              <a:t>automated library analytics for day-to-day planning and annual reports</a:t>
            </a:r>
            <a:endParaRPr b="0" i="0" sz="1600" u="none" cap="none" strike="noStrike">
              <a:latin typeface="Arial"/>
              <a:ea typeface="Arial"/>
              <a:cs typeface="Arial"/>
              <a:sym typeface="Arial"/>
            </a:endParaRPr>
          </a:p>
        </p:txBody>
      </p:sp>
      <p:pic>
        <p:nvPicPr>
          <p:cNvPr id="217" name="Google Shape;217;p39"/>
          <p:cNvPicPr preferRelativeResize="0"/>
          <p:nvPr/>
        </p:nvPicPr>
        <p:blipFill rotWithShape="1">
          <a:blip r:embed="rId3">
            <a:alphaModFix/>
          </a:blip>
          <a:srcRect b="0" l="0" r="0" t="94541"/>
          <a:stretch/>
        </p:blipFill>
        <p:spPr>
          <a:xfrm>
            <a:off x="0" y="4857840"/>
            <a:ext cx="9143820" cy="279360"/>
          </a:xfrm>
          <a:prstGeom prst="rect">
            <a:avLst/>
          </a:prstGeom>
          <a:noFill/>
          <a:ln>
            <a:noFill/>
          </a:ln>
        </p:spPr>
      </p:pic>
      <p:sp>
        <p:nvSpPr>
          <p:cNvPr id="218" name="Google Shape;218;p39"/>
          <p:cNvSpPr txBox="1"/>
          <p:nvPr/>
        </p:nvSpPr>
        <p:spPr>
          <a:xfrm rot="-5400000">
            <a:off x="-848550" y="3647250"/>
            <a:ext cx="2106300" cy="400200"/>
          </a:xfrm>
          <a:prstGeom prst="rect">
            <a:avLst/>
          </a:prstGeom>
          <a:noFill/>
          <a:ln>
            <a:noFill/>
          </a:ln>
        </p:spPr>
        <p:txBody>
          <a:bodyPr anchorCtr="0" anchor="t" bIns="91425" lIns="91425" spcFirstLastPara="1" rIns="91425" wrap="square" tIns="91425">
            <a:spAutoFit/>
          </a:bodyPr>
          <a:lstStyle/>
          <a:p>
            <a:pPr indent="0" lvl="0" marL="0" rtl="0" algn="l">
              <a:lnSpc>
                <a:spcPct val="125035"/>
              </a:lnSpc>
              <a:spcBef>
                <a:spcPts val="0"/>
              </a:spcBef>
              <a:spcAft>
                <a:spcPts val="0"/>
              </a:spcAft>
              <a:buNone/>
            </a:pPr>
            <a:r>
              <a:rPr lang="en" u="sng">
                <a:solidFill>
                  <a:schemeClr val="hlink"/>
                </a:solidFill>
                <a:latin typeface="Open Sans Light"/>
                <a:ea typeface="Open Sans Light"/>
                <a:cs typeface="Open Sans Light"/>
                <a:sym typeface="Open Sans Light"/>
                <a:hlinkClick r:id="rId4"/>
              </a:rPr>
              <a:t>https://bit.ly/dslib-2023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0"/>
          <p:cNvSpPr/>
          <p:nvPr/>
        </p:nvSpPr>
        <p:spPr>
          <a:xfrm>
            <a:off x="739980" y="717840"/>
            <a:ext cx="6689340" cy="533520"/>
          </a:xfrm>
          <a:prstGeom prst="rect">
            <a:avLst/>
          </a:prstGeom>
          <a:noFill/>
          <a:ln>
            <a:noFill/>
          </a:ln>
        </p:spPr>
        <p:txBody>
          <a:bodyPr anchorCtr="0" anchor="t" bIns="0" lIns="0" spcFirstLastPara="1" rIns="0" wrap="square" tIns="0">
            <a:noAutofit/>
          </a:bodyPr>
          <a:lstStyle/>
          <a:p>
            <a:pPr indent="0" lvl="0" marL="0" marR="0" rtl="0" algn="l">
              <a:lnSpc>
                <a:spcPct val="119985"/>
              </a:lnSpc>
              <a:spcBef>
                <a:spcPts val="0"/>
              </a:spcBef>
              <a:spcAft>
                <a:spcPts val="0"/>
              </a:spcAft>
              <a:buNone/>
            </a:pPr>
            <a:r>
              <a:rPr b="0" i="0" lang="en" sz="3500" u="none" cap="none" strike="noStrike">
                <a:solidFill>
                  <a:srgbClr val="000000"/>
                </a:solidFill>
                <a:latin typeface="Roboto Mono"/>
                <a:ea typeface="Roboto Mono"/>
                <a:cs typeface="Roboto Mono"/>
                <a:sym typeface="Roboto Mono"/>
              </a:rPr>
              <a:t>Research Support</a:t>
            </a:r>
            <a:endParaRPr b="0" i="0" sz="3500" u="none" cap="none" strike="noStrike">
              <a:latin typeface="Arial"/>
              <a:ea typeface="Arial"/>
              <a:cs typeface="Arial"/>
              <a:sym typeface="Arial"/>
            </a:endParaRPr>
          </a:p>
        </p:txBody>
      </p:sp>
      <p:sp>
        <p:nvSpPr>
          <p:cNvPr id="224" name="Google Shape;224;p40"/>
          <p:cNvSpPr/>
          <p:nvPr/>
        </p:nvSpPr>
        <p:spPr>
          <a:xfrm>
            <a:off x="739980" y="1697400"/>
            <a:ext cx="7413120" cy="32686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 sz="1600" u="none" cap="none" strike="noStrike">
                <a:solidFill>
                  <a:srgbClr val="333333"/>
                </a:solidFill>
                <a:latin typeface="Open Sans Light"/>
                <a:ea typeface="Open Sans Light"/>
                <a:cs typeface="Open Sans Light"/>
                <a:sym typeface="Open Sans Light"/>
              </a:rPr>
              <a:t>Data science activities to support researchers through the research lifecycle. This can cover areas such as research data management, research data/software engineering, digital humanities, and (digital) information skills.</a:t>
            </a:r>
            <a:endParaRPr b="0" i="0" sz="1600" u="none" cap="none" strike="noStrike">
              <a:latin typeface="Arial"/>
              <a:ea typeface="Arial"/>
              <a:cs typeface="Arial"/>
              <a:sym typeface="Arial"/>
            </a:endParaRPr>
          </a:p>
        </p:txBody>
      </p:sp>
      <p:pic>
        <p:nvPicPr>
          <p:cNvPr id="225" name="Google Shape;225;p40"/>
          <p:cNvPicPr preferRelativeResize="0"/>
          <p:nvPr/>
        </p:nvPicPr>
        <p:blipFill rotWithShape="1">
          <a:blip r:embed="rId3">
            <a:alphaModFix/>
          </a:blip>
          <a:srcRect b="0" l="0" r="0" t="94541"/>
          <a:stretch/>
        </p:blipFill>
        <p:spPr>
          <a:xfrm>
            <a:off x="0" y="4857840"/>
            <a:ext cx="9143820" cy="279360"/>
          </a:xfrm>
          <a:prstGeom prst="rect">
            <a:avLst/>
          </a:prstGeom>
          <a:noFill/>
          <a:ln>
            <a:noFill/>
          </a:ln>
        </p:spPr>
      </p:pic>
      <p:sp>
        <p:nvSpPr>
          <p:cNvPr id="226" name="Google Shape;226;p40"/>
          <p:cNvSpPr txBox="1"/>
          <p:nvPr/>
        </p:nvSpPr>
        <p:spPr>
          <a:xfrm rot="-5400000">
            <a:off x="-848550" y="3647250"/>
            <a:ext cx="2106300" cy="400200"/>
          </a:xfrm>
          <a:prstGeom prst="rect">
            <a:avLst/>
          </a:prstGeom>
          <a:noFill/>
          <a:ln>
            <a:noFill/>
          </a:ln>
        </p:spPr>
        <p:txBody>
          <a:bodyPr anchorCtr="0" anchor="t" bIns="91425" lIns="91425" spcFirstLastPara="1" rIns="91425" wrap="square" tIns="91425">
            <a:spAutoFit/>
          </a:bodyPr>
          <a:lstStyle/>
          <a:p>
            <a:pPr indent="0" lvl="0" marL="0" rtl="0" algn="l">
              <a:lnSpc>
                <a:spcPct val="125035"/>
              </a:lnSpc>
              <a:spcBef>
                <a:spcPts val="0"/>
              </a:spcBef>
              <a:spcAft>
                <a:spcPts val="0"/>
              </a:spcAft>
              <a:buNone/>
            </a:pPr>
            <a:r>
              <a:rPr lang="en" u="sng">
                <a:solidFill>
                  <a:schemeClr val="hlink"/>
                </a:solidFill>
                <a:latin typeface="Open Sans Light"/>
                <a:ea typeface="Open Sans Light"/>
                <a:cs typeface="Open Sans Light"/>
                <a:sym typeface="Open Sans Light"/>
                <a:hlinkClick r:id="rId4"/>
              </a:rPr>
              <a:t>https://bit.ly/dslib-2023</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1"/>
          <p:cNvSpPr/>
          <p:nvPr/>
        </p:nvSpPr>
        <p:spPr>
          <a:xfrm>
            <a:off x="739980" y="717840"/>
            <a:ext cx="6689400" cy="533400"/>
          </a:xfrm>
          <a:prstGeom prst="rect">
            <a:avLst/>
          </a:prstGeom>
          <a:noFill/>
          <a:ln>
            <a:noFill/>
          </a:ln>
        </p:spPr>
        <p:txBody>
          <a:bodyPr anchorCtr="0" anchor="t" bIns="0" lIns="0" spcFirstLastPara="1" rIns="0" wrap="square" tIns="0">
            <a:noAutofit/>
          </a:bodyPr>
          <a:lstStyle/>
          <a:p>
            <a:pPr indent="0" lvl="0" marL="0" marR="0" rtl="0" algn="l">
              <a:lnSpc>
                <a:spcPct val="119985"/>
              </a:lnSpc>
              <a:spcBef>
                <a:spcPts val="0"/>
              </a:spcBef>
              <a:spcAft>
                <a:spcPts val="0"/>
              </a:spcAft>
              <a:buNone/>
            </a:pPr>
            <a:r>
              <a:rPr b="0" i="0" lang="en" sz="3500" u="none" cap="none" strike="noStrike">
                <a:solidFill>
                  <a:srgbClr val="000000"/>
                </a:solidFill>
                <a:latin typeface="Roboto Mono"/>
                <a:ea typeface="Roboto Mono"/>
                <a:cs typeface="Roboto Mono"/>
                <a:sym typeface="Roboto Mono"/>
              </a:rPr>
              <a:t>Research Support</a:t>
            </a:r>
            <a:endParaRPr b="0" i="0" sz="3500" u="none" cap="none" strike="noStrike">
              <a:latin typeface="Arial"/>
              <a:ea typeface="Arial"/>
              <a:cs typeface="Arial"/>
              <a:sym typeface="Arial"/>
            </a:endParaRPr>
          </a:p>
        </p:txBody>
      </p:sp>
      <p:sp>
        <p:nvSpPr>
          <p:cNvPr id="232" name="Google Shape;232;p41"/>
          <p:cNvSpPr/>
          <p:nvPr/>
        </p:nvSpPr>
        <p:spPr>
          <a:xfrm>
            <a:off x="739980" y="1697400"/>
            <a:ext cx="7413000" cy="3268500"/>
          </a:xfrm>
          <a:prstGeom prst="rect">
            <a:avLst/>
          </a:prstGeom>
          <a:noFill/>
          <a:ln>
            <a:noFill/>
          </a:ln>
        </p:spPr>
        <p:txBody>
          <a:bodyPr anchorCtr="0" anchor="t" bIns="0" lIns="0" spcFirstLastPara="1" rIns="0" wrap="square" tIns="0">
            <a:noAutofit/>
          </a:bodyPr>
          <a:lstStyle/>
          <a:p>
            <a:pPr indent="-330200" lvl="0" marL="457200" marR="0" rtl="0" algn="l">
              <a:lnSpc>
                <a:spcPct val="100000"/>
              </a:lnSpc>
              <a:spcBef>
                <a:spcPts val="0"/>
              </a:spcBef>
              <a:spcAft>
                <a:spcPts val="0"/>
              </a:spcAft>
              <a:buClr>
                <a:srgbClr val="333333"/>
              </a:buClr>
              <a:buSzPts val="1600"/>
              <a:buFont typeface="Open Sans Light"/>
              <a:buChar char="★"/>
            </a:pPr>
            <a:r>
              <a:rPr b="0" i="0" lang="en" sz="1600" u="none" cap="none" strike="noStrike">
                <a:solidFill>
                  <a:srgbClr val="333333"/>
                </a:solidFill>
                <a:latin typeface="Open Sans Light"/>
                <a:ea typeface="Open Sans Light"/>
                <a:cs typeface="Open Sans Light"/>
                <a:sym typeface="Open Sans Light"/>
              </a:rPr>
              <a:t>data management planning</a:t>
            </a:r>
            <a:endParaRPr sz="1600">
              <a:solidFill>
                <a:srgbClr val="333333"/>
              </a:solidFill>
              <a:latin typeface="Open Sans Light"/>
              <a:ea typeface="Open Sans Light"/>
              <a:cs typeface="Open Sans Light"/>
              <a:sym typeface="Open Sans Light"/>
            </a:endParaRPr>
          </a:p>
          <a:p>
            <a:pPr indent="-330200" lvl="0" marL="457200" marR="0" rtl="0" algn="l">
              <a:lnSpc>
                <a:spcPct val="100000"/>
              </a:lnSpc>
              <a:spcBef>
                <a:spcPts val="0"/>
              </a:spcBef>
              <a:spcAft>
                <a:spcPts val="0"/>
              </a:spcAft>
              <a:buClr>
                <a:srgbClr val="333333"/>
              </a:buClr>
              <a:buSzPts val="1600"/>
              <a:buFont typeface="Open Sans Light"/>
              <a:buChar char="★"/>
            </a:pPr>
            <a:r>
              <a:rPr b="0" i="0" lang="en" sz="1600" u="none" cap="none" strike="noStrike">
                <a:solidFill>
                  <a:srgbClr val="333333"/>
                </a:solidFill>
                <a:latin typeface="Open Sans Light"/>
                <a:ea typeface="Open Sans Light"/>
                <a:cs typeface="Open Sans Light"/>
                <a:sym typeface="Open Sans Light"/>
              </a:rPr>
              <a:t>research data/software engineering</a:t>
            </a:r>
            <a:endParaRPr sz="1600">
              <a:solidFill>
                <a:srgbClr val="333333"/>
              </a:solidFill>
              <a:latin typeface="Open Sans Light"/>
              <a:ea typeface="Open Sans Light"/>
              <a:cs typeface="Open Sans Light"/>
              <a:sym typeface="Open Sans Light"/>
            </a:endParaRPr>
          </a:p>
          <a:p>
            <a:pPr indent="-330200" lvl="0" marL="457200" marR="0" rtl="0" algn="l">
              <a:lnSpc>
                <a:spcPct val="100000"/>
              </a:lnSpc>
              <a:spcBef>
                <a:spcPts val="0"/>
              </a:spcBef>
              <a:spcAft>
                <a:spcPts val="0"/>
              </a:spcAft>
              <a:buClr>
                <a:srgbClr val="333333"/>
              </a:buClr>
              <a:buSzPts val="1600"/>
              <a:buFont typeface="Open Sans Light"/>
              <a:buChar char="★"/>
            </a:pPr>
            <a:r>
              <a:rPr b="0" i="0" lang="en" sz="1600" u="none" cap="none" strike="noStrike">
                <a:solidFill>
                  <a:srgbClr val="333333"/>
                </a:solidFill>
                <a:latin typeface="Open Sans Light"/>
                <a:ea typeface="Open Sans Light"/>
                <a:cs typeface="Open Sans Light"/>
                <a:sym typeface="Open Sans Light"/>
              </a:rPr>
              <a:t>ensuring </a:t>
            </a:r>
            <a:r>
              <a:rPr lang="en" sz="1600">
                <a:solidFill>
                  <a:srgbClr val="333333"/>
                </a:solidFill>
                <a:latin typeface="Open Sans Light"/>
                <a:ea typeface="Open Sans Light"/>
                <a:cs typeface="Open Sans Light"/>
                <a:sym typeface="Open Sans Light"/>
              </a:rPr>
              <a:t>data</a:t>
            </a:r>
            <a:r>
              <a:rPr b="0" i="0" lang="en" sz="1600" u="none" cap="none" strike="noStrike">
                <a:solidFill>
                  <a:srgbClr val="333333"/>
                </a:solidFill>
                <a:latin typeface="Open Sans Light"/>
                <a:ea typeface="Open Sans Light"/>
                <a:cs typeface="Open Sans Light"/>
                <a:sym typeface="Open Sans Light"/>
              </a:rPr>
              <a:t> FAIRness (findability, accessibility, interoperability, reusability)</a:t>
            </a:r>
            <a:endParaRPr sz="1600">
              <a:solidFill>
                <a:srgbClr val="333333"/>
              </a:solidFill>
              <a:latin typeface="Open Sans Light"/>
              <a:ea typeface="Open Sans Light"/>
              <a:cs typeface="Open Sans Light"/>
              <a:sym typeface="Open Sans Light"/>
            </a:endParaRPr>
          </a:p>
          <a:p>
            <a:pPr indent="-330200" lvl="0" marL="457200" marR="0" rtl="0" algn="l">
              <a:lnSpc>
                <a:spcPct val="100000"/>
              </a:lnSpc>
              <a:spcBef>
                <a:spcPts val="0"/>
              </a:spcBef>
              <a:spcAft>
                <a:spcPts val="0"/>
              </a:spcAft>
              <a:buClr>
                <a:srgbClr val="333333"/>
              </a:buClr>
              <a:buSzPts val="1600"/>
              <a:buFont typeface="Open Sans Light"/>
              <a:buChar char="★"/>
            </a:pPr>
            <a:r>
              <a:rPr b="0" i="0" lang="en" sz="1600" u="none" cap="none" strike="noStrike">
                <a:solidFill>
                  <a:srgbClr val="333333"/>
                </a:solidFill>
                <a:latin typeface="Open Sans Light"/>
                <a:ea typeface="Open Sans Light"/>
                <a:cs typeface="Open Sans Light"/>
                <a:sym typeface="Open Sans Light"/>
              </a:rPr>
              <a:t>data curation and preservation</a:t>
            </a:r>
            <a:endParaRPr sz="1600">
              <a:solidFill>
                <a:srgbClr val="333333"/>
              </a:solidFill>
              <a:latin typeface="Open Sans Light"/>
              <a:ea typeface="Open Sans Light"/>
              <a:cs typeface="Open Sans Light"/>
              <a:sym typeface="Open Sans Light"/>
            </a:endParaRPr>
          </a:p>
          <a:p>
            <a:pPr indent="-330200" lvl="0" marL="457200" marR="0" rtl="0" algn="l">
              <a:lnSpc>
                <a:spcPct val="100000"/>
              </a:lnSpc>
              <a:spcBef>
                <a:spcPts val="0"/>
              </a:spcBef>
              <a:spcAft>
                <a:spcPts val="0"/>
              </a:spcAft>
              <a:buClr>
                <a:srgbClr val="333333"/>
              </a:buClr>
              <a:buSzPts val="1600"/>
              <a:buFont typeface="Open Sans Light"/>
              <a:buChar char="★"/>
            </a:pPr>
            <a:r>
              <a:rPr b="0" i="0" lang="en" sz="1600" u="none" cap="none" strike="noStrike">
                <a:solidFill>
                  <a:srgbClr val="333333"/>
                </a:solidFill>
                <a:latin typeface="Open Sans Light"/>
                <a:ea typeface="Open Sans Light"/>
                <a:cs typeface="Open Sans Light"/>
                <a:sym typeface="Open Sans Light"/>
              </a:rPr>
              <a:t>working with Linked Open Data and digital corpora</a:t>
            </a:r>
            <a:endParaRPr sz="1600">
              <a:solidFill>
                <a:srgbClr val="333333"/>
              </a:solidFill>
              <a:latin typeface="Open Sans Light"/>
              <a:ea typeface="Open Sans Light"/>
              <a:cs typeface="Open Sans Light"/>
              <a:sym typeface="Open Sans Light"/>
            </a:endParaRPr>
          </a:p>
          <a:p>
            <a:pPr indent="-330200" lvl="0" marL="457200" marR="0" rtl="0" algn="l">
              <a:lnSpc>
                <a:spcPct val="100000"/>
              </a:lnSpc>
              <a:spcBef>
                <a:spcPts val="0"/>
              </a:spcBef>
              <a:spcAft>
                <a:spcPts val="0"/>
              </a:spcAft>
              <a:buClr>
                <a:srgbClr val="333333"/>
              </a:buClr>
              <a:buSzPts val="1600"/>
              <a:buFont typeface="Open Sans Light"/>
              <a:buChar char="★"/>
            </a:pPr>
            <a:r>
              <a:rPr b="0" i="0" lang="en" sz="1600" u="none" cap="none" strike="noStrike">
                <a:solidFill>
                  <a:srgbClr val="333333"/>
                </a:solidFill>
                <a:latin typeface="Open Sans Light"/>
                <a:ea typeface="Open Sans Light"/>
                <a:cs typeface="Open Sans Light"/>
                <a:sym typeface="Open Sans Light"/>
              </a:rPr>
              <a:t>data science methods in (automated) systematic searches and </a:t>
            </a:r>
            <a:r>
              <a:rPr lang="en" sz="1600">
                <a:solidFill>
                  <a:srgbClr val="333333"/>
                </a:solidFill>
                <a:latin typeface="Open Sans Light"/>
                <a:ea typeface="Open Sans Light"/>
                <a:cs typeface="Open Sans Light"/>
                <a:sym typeface="Open Sans Light"/>
              </a:rPr>
              <a:t>literature </a:t>
            </a:r>
            <a:r>
              <a:rPr b="0" i="0" lang="en" sz="1600" u="none" cap="none" strike="noStrike">
                <a:solidFill>
                  <a:srgbClr val="333333"/>
                </a:solidFill>
                <a:latin typeface="Open Sans Light"/>
                <a:ea typeface="Open Sans Light"/>
                <a:cs typeface="Open Sans Light"/>
                <a:sym typeface="Open Sans Light"/>
              </a:rPr>
              <a:t>reviews</a:t>
            </a:r>
            <a:endParaRPr b="0" i="0" sz="1600" u="none" cap="none" strike="noStrike">
              <a:latin typeface="Arial"/>
              <a:ea typeface="Arial"/>
              <a:cs typeface="Arial"/>
              <a:sym typeface="Arial"/>
            </a:endParaRPr>
          </a:p>
        </p:txBody>
      </p:sp>
      <p:pic>
        <p:nvPicPr>
          <p:cNvPr id="233" name="Google Shape;233;p41"/>
          <p:cNvPicPr preferRelativeResize="0"/>
          <p:nvPr/>
        </p:nvPicPr>
        <p:blipFill rotWithShape="1">
          <a:blip r:embed="rId3">
            <a:alphaModFix/>
          </a:blip>
          <a:srcRect b="0" l="0" r="0" t="94541"/>
          <a:stretch/>
        </p:blipFill>
        <p:spPr>
          <a:xfrm>
            <a:off x="0" y="4857840"/>
            <a:ext cx="9143820" cy="279360"/>
          </a:xfrm>
          <a:prstGeom prst="rect">
            <a:avLst/>
          </a:prstGeom>
          <a:noFill/>
          <a:ln>
            <a:noFill/>
          </a:ln>
        </p:spPr>
      </p:pic>
      <p:sp>
        <p:nvSpPr>
          <p:cNvPr id="234" name="Google Shape;234;p41"/>
          <p:cNvSpPr txBox="1"/>
          <p:nvPr/>
        </p:nvSpPr>
        <p:spPr>
          <a:xfrm rot="-5400000">
            <a:off x="-848550" y="3647250"/>
            <a:ext cx="2106300" cy="400200"/>
          </a:xfrm>
          <a:prstGeom prst="rect">
            <a:avLst/>
          </a:prstGeom>
          <a:noFill/>
          <a:ln>
            <a:noFill/>
          </a:ln>
        </p:spPr>
        <p:txBody>
          <a:bodyPr anchorCtr="0" anchor="t" bIns="91425" lIns="91425" spcFirstLastPara="1" rIns="91425" wrap="square" tIns="91425">
            <a:spAutoFit/>
          </a:bodyPr>
          <a:lstStyle/>
          <a:p>
            <a:pPr indent="0" lvl="0" marL="0" rtl="0" algn="l">
              <a:lnSpc>
                <a:spcPct val="125035"/>
              </a:lnSpc>
              <a:spcBef>
                <a:spcPts val="0"/>
              </a:spcBef>
              <a:spcAft>
                <a:spcPts val="0"/>
              </a:spcAft>
              <a:buNone/>
            </a:pPr>
            <a:r>
              <a:rPr lang="en" u="sng">
                <a:solidFill>
                  <a:schemeClr val="hlink"/>
                </a:solidFill>
                <a:latin typeface="Open Sans Light"/>
                <a:ea typeface="Open Sans Light"/>
                <a:cs typeface="Open Sans Light"/>
                <a:sym typeface="Open Sans Light"/>
                <a:hlinkClick r:id="rId4"/>
              </a:rPr>
              <a:t>https://bit.ly/dslib-2023</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2"/>
          <p:cNvSpPr/>
          <p:nvPr/>
        </p:nvSpPr>
        <p:spPr>
          <a:xfrm>
            <a:off x="739980" y="717840"/>
            <a:ext cx="6689340" cy="533520"/>
          </a:xfrm>
          <a:prstGeom prst="rect">
            <a:avLst/>
          </a:prstGeom>
          <a:noFill/>
          <a:ln>
            <a:noFill/>
          </a:ln>
        </p:spPr>
        <p:txBody>
          <a:bodyPr anchorCtr="0" anchor="t" bIns="0" lIns="0" spcFirstLastPara="1" rIns="0" wrap="square" tIns="0">
            <a:noAutofit/>
          </a:bodyPr>
          <a:lstStyle/>
          <a:p>
            <a:pPr indent="0" lvl="0" marL="0" marR="0" rtl="0" algn="l">
              <a:lnSpc>
                <a:spcPct val="119985"/>
              </a:lnSpc>
              <a:spcBef>
                <a:spcPts val="0"/>
              </a:spcBef>
              <a:spcAft>
                <a:spcPts val="0"/>
              </a:spcAft>
              <a:buNone/>
            </a:pPr>
            <a:r>
              <a:rPr b="0" i="0" lang="en" sz="3500" u="none" cap="none" strike="noStrike">
                <a:solidFill>
                  <a:srgbClr val="000000"/>
                </a:solidFill>
                <a:latin typeface="Roboto Mono"/>
                <a:ea typeface="Roboto Mono"/>
                <a:cs typeface="Roboto Mono"/>
                <a:sym typeface="Roboto Mono"/>
              </a:rPr>
              <a:t>Research Intelligence</a:t>
            </a:r>
            <a:endParaRPr b="0" i="0" sz="3500" u="none" cap="none" strike="noStrike">
              <a:latin typeface="Arial"/>
              <a:ea typeface="Arial"/>
              <a:cs typeface="Arial"/>
              <a:sym typeface="Arial"/>
            </a:endParaRPr>
          </a:p>
        </p:txBody>
      </p:sp>
      <p:sp>
        <p:nvSpPr>
          <p:cNvPr id="240" name="Google Shape;240;p42"/>
          <p:cNvSpPr/>
          <p:nvPr/>
        </p:nvSpPr>
        <p:spPr>
          <a:xfrm>
            <a:off x="739980" y="1697400"/>
            <a:ext cx="7413120" cy="2802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 sz="1600" u="none" cap="none" strike="noStrike">
                <a:solidFill>
                  <a:srgbClr val="333333"/>
                </a:solidFill>
                <a:latin typeface="Open Sans Light"/>
                <a:ea typeface="Open Sans Light"/>
                <a:cs typeface="Open Sans Light"/>
                <a:sym typeface="Open Sans Light"/>
              </a:rPr>
              <a:t>Data science activities in compiling and visualizing data for decisions and benchmarking within the scientific community. Given the scale of the data available, Research Intelligence often requires the implementation of data pipelines and dashboard tools.</a:t>
            </a:r>
            <a:endParaRPr b="0" i="0" sz="1600" u="none" cap="none" strike="noStrike">
              <a:latin typeface="Arial"/>
              <a:ea typeface="Arial"/>
              <a:cs typeface="Arial"/>
              <a:sym typeface="Arial"/>
            </a:endParaRPr>
          </a:p>
        </p:txBody>
      </p:sp>
      <p:pic>
        <p:nvPicPr>
          <p:cNvPr id="241" name="Google Shape;241;p42"/>
          <p:cNvPicPr preferRelativeResize="0"/>
          <p:nvPr/>
        </p:nvPicPr>
        <p:blipFill rotWithShape="1">
          <a:blip r:embed="rId3">
            <a:alphaModFix/>
          </a:blip>
          <a:srcRect b="0" l="0" r="0" t="94541"/>
          <a:stretch/>
        </p:blipFill>
        <p:spPr>
          <a:xfrm>
            <a:off x="0" y="4857840"/>
            <a:ext cx="9143820" cy="279360"/>
          </a:xfrm>
          <a:prstGeom prst="rect">
            <a:avLst/>
          </a:prstGeom>
          <a:noFill/>
          <a:ln>
            <a:noFill/>
          </a:ln>
        </p:spPr>
      </p:pic>
      <p:sp>
        <p:nvSpPr>
          <p:cNvPr id="242" name="Google Shape;242;p42"/>
          <p:cNvSpPr txBox="1"/>
          <p:nvPr/>
        </p:nvSpPr>
        <p:spPr>
          <a:xfrm rot="-5400000">
            <a:off x="-848550" y="3647250"/>
            <a:ext cx="2106300" cy="400200"/>
          </a:xfrm>
          <a:prstGeom prst="rect">
            <a:avLst/>
          </a:prstGeom>
          <a:noFill/>
          <a:ln>
            <a:noFill/>
          </a:ln>
        </p:spPr>
        <p:txBody>
          <a:bodyPr anchorCtr="0" anchor="t" bIns="91425" lIns="91425" spcFirstLastPara="1" rIns="91425" wrap="square" tIns="91425">
            <a:spAutoFit/>
          </a:bodyPr>
          <a:lstStyle/>
          <a:p>
            <a:pPr indent="0" lvl="0" marL="0" rtl="0" algn="l">
              <a:lnSpc>
                <a:spcPct val="125035"/>
              </a:lnSpc>
              <a:spcBef>
                <a:spcPts val="0"/>
              </a:spcBef>
              <a:spcAft>
                <a:spcPts val="0"/>
              </a:spcAft>
              <a:buNone/>
            </a:pPr>
            <a:r>
              <a:rPr lang="en" u="sng">
                <a:solidFill>
                  <a:schemeClr val="hlink"/>
                </a:solidFill>
                <a:latin typeface="Open Sans Light"/>
                <a:ea typeface="Open Sans Light"/>
                <a:cs typeface="Open Sans Light"/>
                <a:sym typeface="Open Sans Light"/>
                <a:hlinkClick r:id="rId4"/>
              </a:rPr>
              <a:t>https://bit.ly/dslib-2023</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3"/>
          <p:cNvSpPr/>
          <p:nvPr/>
        </p:nvSpPr>
        <p:spPr>
          <a:xfrm>
            <a:off x="739980" y="717840"/>
            <a:ext cx="6689400" cy="533400"/>
          </a:xfrm>
          <a:prstGeom prst="rect">
            <a:avLst/>
          </a:prstGeom>
          <a:noFill/>
          <a:ln>
            <a:noFill/>
          </a:ln>
        </p:spPr>
        <p:txBody>
          <a:bodyPr anchorCtr="0" anchor="t" bIns="0" lIns="0" spcFirstLastPara="1" rIns="0" wrap="square" tIns="0">
            <a:noAutofit/>
          </a:bodyPr>
          <a:lstStyle/>
          <a:p>
            <a:pPr indent="0" lvl="0" marL="0" marR="0" rtl="0" algn="l">
              <a:lnSpc>
                <a:spcPct val="119985"/>
              </a:lnSpc>
              <a:spcBef>
                <a:spcPts val="0"/>
              </a:spcBef>
              <a:spcAft>
                <a:spcPts val="0"/>
              </a:spcAft>
              <a:buNone/>
            </a:pPr>
            <a:r>
              <a:rPr b="0" i="0" lang="en" sz="3500" u="none" cap="none" strike="noStrike">
                <a:solidFill>
                  <a:srgbClr val="000000"/>
                </a:solidFill>
                <a:latin typeface="Roboto Mono"/>
                <a:ea typeface="Roboto Mono"/>
                <a:cs typeface="Roboto Mono"/>
                <a:sym typeface="Roboto Mono"/>
              </a:rPr>
              <a:t>Research Intelligence</a:t>
            </a:r>
            <a:endParaRPr b="0" i="0" sz="3500" u="none" cap="none" strike="noStrike">
              <a:latin typeface="Arial"/>
              <a:ea typeface="Arial"/>
              <a:cs typeface="Arial"/>
              <a:sym typeface="Arial"/>
            </a:endParaRPr>
          </a:p>
        </p:txBody>
      </p:sp>
      <p:sp>
        <p:nvSpPr>
          <p:cNvPr id="248" name="Google Shape;248;p43"/>
          <p:cNvSpPr/>
          <p:nvPr/>
        </p:nvSpPr>
        <p:spPr>
          <a:xfrm>
            <a:off x="739980" y="1697400"/>
            <a:ext cx="7413000" cy="2802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 sz="1600" u="none" cap="none" strike="noStrike">
                <a:solidFill>
                  <a:srgbClr val="333333"/>
                </a:solidFill>
                <a:latin typeface="Open Sans Light"/>
                <a:ea typeface="Open Sans Light"/>
                <a:cs typeface="Open Sans Light"/>
                <a:sym typeface="Open Sans Light"/>
              </a:rPr>
              <a:t>data:</a:t>
            </a:r>
            <a:endParaRPr b="0" i="0" sz="1600" u="none" cap="none" strike="noStrike">
              <a:solidFill>
                <a:srgbClr val="333333"/>
              </a:solidFill>
              <a:latin typeface="Open Sans Light"/>
              <a:ea typeface="Open Sans Light"/>
              <a:cs typeface="Open Sans Light"/>
              <a:sym typeface="Open Sans Light"/>
            </a:endParaRPr>
          </a:p>
          <a:p>
            <a:pPr indent="-330200" lvl="0" marL="457200" marR="0" rtl="0" algn="l">
              <a:lnSpc>
                <a:spcPct val="100000"/>
              </a:lnSpc>
              <a:spcBef>
                <a:spcPts val="0"/>
              </a:spcBef>
              <a:spcAft>
                <a:spcPts val="0"/>
              </a:spcAft>
              <a:buClr>
                <a:srgbClr val="333333"/>
              </a:buClr>
              <a:buSzPts val="1600"/>
              <a:buFont typeface="Open Sans Light"/>
              <a:buChar char="★"/>
            </a:pPr>
            <a:r>
              <a:rPr b="0" i="0" lang="en" sz="1600" u="none" cap="none" strike="noStrike">
                <a:solidFill>
                  <a:srgbClr val="333333"/>
                </a:solidFill>
                <a:latin typeface="Open Sans Light"/>
                <a:ea typeface="Open Sans Light"/>
                <a:cs typeface="Open Sans Light"/>
                <a:sym typeface="Open Sans Light"/>
              </a:rPr>
              <a:t>metadata of publications</a:t>
            </a:r>
            <a:endParaRPr b="0" i="0" sz="1600" u="none" cap="none" strike="noStrike">
              <a:solidFill>
                <a:srgbClr val="333333"/>
              </a:solidFill>
              <a:latin typeface="Open Sans Light"/>
              <a:ea typeface="Open Sans Light"/>
              <a:cs typeface="Open Sans Light"/>
              <a:sym typeface="Open Sans Light"/>
            </a:endParaRPr>
          </a:p>
          <a:p>
            <a:pPr indent="-330200" lvl="0" marL="457200" marR="0" rtl="0" algn="l">
              <a:lnSpc>
                <a:spcPct val="100000"/>
              </a:lnSpc>
              <a:spcBef>
                <a:spcPts val="0"/>
              </a:spcBef>
              <a:spcAft>
                <a:spcPts val="0"/>
              </a:spcAft>
              <a:buClr>
                <a:srgbClr val="333333"/>
              </a:buClr>
              <a:buSzPts val="1600"/>
              <a:buFont typeface="Open Sans Light"/>
              <a:buChar char="★"/>
            </a:pPr>
            <a:r>
              <a:rPr b="0" i="0" lang="en" sz="1600" u="none" cap="none" strike="noStrike">
                <a:solidFill>
                  <a:srgbClr val="333333"/>
                </a:solidFill>
                <a:latin typeface="Open Sans Light"/>
                <a:ea typeface="Open Sans Light"/>
                <a:cs typeface="Open Sans Light"/>
                <a:sym typeface="Open Sans Light"/>
              </a:rPr>
              <a:t>other research outputs</a:t>
            </a:r>
            <a:endParaRPr sz="1600">
              <a:solidFill>
                <a:srgbClr val="333333"/>
              </a:solidFill>
              <a:latin typeface="Open Sans Light"/>
              <a:ea typeface="Open Sans Light"/>
              <a:cs typeface="Open Sans Light"/>
              <a:sym typeface="Open Sans Light"/>
            </a:endParaRPr>
          </a:p>
          <a:p>
            <a:pPr indent="-330200" lvl="0" marL="457200" marR="0" rtl="0" algn="l">
              <a:lnSpc>
                <a:spcPct val="100000"/>
              </a:lnSpc>
              <a:spcBef>
                <a:spcPts val="0"/>
              </a:spcBef>
              <a:spcAft>
                <a:spcPts val="0"/>
              </a:spcAft>
              <a:buClr>
                <a:srgbClr val="333333"/>
              </a:buClr>
              <a:buSzPts val="1600"/>
              <a:buFont typeface="Open Sans Light"/>
              <a:buChar char="★"/>
            </a:pPr>
            <a:r>
              <a:rPr b="0" i="0" lang="en" sz="1600" u="none" cap="none" strike="noStrike">
                <a:solidFill>
                  <a:srgbClr val="333333"/>
                </a:solidFill>
                <a:latin typeface="Open Sans Light"/>
                <a:ea typeface="Open Sans Light"/>
                <a:cs typeface="Open Sans Light"/>
                <a:sym typeface="Open Sans Light"/>
              </a:rPr>
              <a:t>data related to these outputs such as citations</a:t>
            </a:r>
            <a:endParaRPr b="0" i="0" sz="1600" u="none" cap="none" strike="noStrike">
              <a:solidFill>
                <a:srgbClr val="333333"/>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None/>
            </a:pPr>
            <a:r>
              <a:t/>
            </a:r>
            <a:endParaRPr sz="1600">
              <a:solidFill>
                <a:srgbClr val="333333"/>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None/>
            </a:pPr>
            <a:r>
              <a:rPr lang="en" sz="1600">
                <a:solidFill>
                  <a:srgbClr val="333333"/>
                </a:solidFill>
                <a:latin typeface="Open Sans Light"/>
                <a:ea typeface="Open Sans Light"/>
                <a:cs typeface="Open Sans Light"/>
                <a:sym typeface="Open Sans Light"/>
              </a:rPr>
              <a:t>activities:</a:t>
            </a:r>
            <a:endParaRPr sz="1600">
              <a:solidFill>
                <a:srgbClr val="333333"/>
              </a:solidFill>
              <a:latin typeface="Open Sans Light"/>
              <a:ea typeface="Open Sans Light"/>
              <a:cs typeface="Open Sans Light"/>
              <a:sym typeface="Open Sans Light"/>
            </a:endParaRPr>
          </a:p>
          <a:p>
            <a:pPr indent="-330200" lvl="0" marL="457200" marR="0" rtl="0" algn="l">
              <a:lnSpc>
                <a:spcPct val="100000"/>
              </a:lnSpc>
              <a:spcBef>
                <a:spcPts val="0"/>
              </a:spcBef>
              <a:spcAft>
                <a:spcPts val="0"/>
              </a:spcAft>
              <a:buClr>
                <a:srgbClr val="333333"/>
              </a:buClr>
              <a:buSzPts val="1600"/>
              <a:buFont typeface="Open Sans Light"/>
              <a:buChar char="★"/>
            </a:pPr>
            <a:r>
              <a:rPr b="0" i="0" lang="en" sz="1600" u="none" cap="none" strike="noStrike">
                <a:solidFill>
                  <a:srgbClr val="333333"/>
                </a:solidFill>
                <a:latin typeface="Open Sans Light"/>
                <a:ea typeface="Open Sans Light"/>
                <a:cs typeface="Open Sans Light"/>
                <a:sym typeface="Open Sans Light"/>
              </a:rPr>
              <a:t>continuous development of analysis workflows</a:t>
            </a:r>
            <a:endParaRPr sz="1600">
              <a:solidFill>
                <a:srgbClr val="333333"/>
              </a:solidFill>
              <a:latin typeface="Open Sans Light"/>
              <a:ea typeface="Open Sans Light"/>
              <a:cs typeface="Open Sans Light"/>
              <a:sym typeface="Open Sans Light"/>
            </a:endParaRPr>
          </a:p>
          <a:p>
            <a:pPr indent="-330200" lvl="0" marL="457200" marR="0" rtl="0" algn="l">
              <a:lnSpc>
                <a:spcPct val="100000"/>
              </a:lnSpc>
              <a:spcBef>
                <a:spcPts val="0"/>
              </a:spcBef>
              <a:spcAft>
                <a:spcPts val="0"/>
              </a:spcAft>
              <a:buClr>
                <a:srgbClr val="333333"/>
              </a:buClr>
              <a:buSzPts val="1600"/>
              <a:buFont typeface="Open Sans Light"/>
              <a:buChar char="★"/>
            </a:pPr>
            <a:r>
              <a:rPr b="0" i="0" lang="en" sz="1600" u="none" cap="none" strike="noStrike">
                <a:solidFill>
                  <a:srgbClr val="333333"/>
                </a:solidFill>
                <a:latin typeface="Open Sans Light"/>
                <a:ea typeface="Open Sans Light"/>
                <a:cs typeface="Open Sans Light"/>
                <a:sym typeface="Open Sans Light"/>
              </a:rPr>
              <a:t>combining traditional citation metrics with alternative metrics such as policy citations</a:t>
            </a:r>
            <a:endParaRPr b="0" i="0" sz="1600" u="none" cap="none" strike="noStrike">
              <a:latin typeface="Arial"/>
              <a:ea typeface="Arial"/>
              <a:cs typeface="Arial"/>
              <a:sym typeface="Arial"/>
            </a:endParaRPr>
          </a:p>
        </p:txBody>
      </p:sp>
      <p:pic>
        <p:nvPicPr>
          <p:cNvPr id="249" name="Google Shape;249;p43"/>
          <p:cNvPicPr preferRelativeResize="0"/>
          <p:nvPr/>
        </p:nvPicPr>
        <p:blipFill rotWithShape="1">
          <a:blip r:embed="rId3">
            <a:alphaModFix/>
          </a:blip>
          <a:srcRect b="0" l="0" r="0" t="94541"/>
          <a:stretch/>
        </p:blipFill>
        <p:spPr>
          <a:xfrm>
            <a:off x="0" y="4857840"/>
            <a:ext cx="9143820" cy="279360"/>
          </a:xfrm>
          <a:prstGeom prst="rect">
            <a:avLst/>
          </a:prstGeom>
          <a:noFill/>
          <a:ln>
            <a:noFill/>
          </a:ln>
        </p:spPr>
      </p:pic>
      <p:sp>
        <p:nvSpPr>
          <p:cNvPr id="250" name="Google Shape;250;p43"/>
          <p:cNvSpPr txBox="1"/>
          <p:nvPr/>
        </p:nvSpPr>
        <p:spPr>
          <a:xfrm rot="-5400000">
            <a:off x="-848550" y="3647250"/>
            <a:ext cx="2106300" cy="400200"/>
          </a:xfrm>
          <a:prstGeom prst="rect">
            <a:avLst/>
          </a:prstGeom>
          <a:noFill/>
          <a:ln>
            <a:noFill/>
          </a:ln>
        </p:spPr>
        <p:txBody>
          <a:bodyPr anchorCtr="0" anchor="t" bIns="91425" lIns="91425" spcFirstLastPara="1" rIns="91425" wrap="square" tIns="91425">
            <a:spAutoFit/>
          </a:bodyPr>
          <a:lstStyle/>
          <a:p>
            <a:pPr indent="0" lvl="0" marL="0" rtl="0" algn="l">
              <a:lnSpc>
                <a:spcPct val="125035"/>
              </a:lnSpc>
              <a:spcBef>
                <a:spcPts val="0"/>
              </a:spcBef>
              <a:spcAft>
                <a:spcPts val="0"/>
              </a:spcAft>
              <a:buNone/>
            </a:pPr>
            <a:r>
              <a:rPr lang="en" u="sng">
                <a:solidFill>
                  <a:schemeClr val="hlink"/>
                </a:solidFill>
                <a:latin typeface="Open Sans Light"/>
                <a:ea typeface="Open Sans Light"/>
                <a:cs typeface="Open Sans Light"/>
                <a:sym typeface="Open Sans Light"/>
                <a:hlinkClick r:id="rId4"/>
              </a:rPr>
              <a:t>https://bit.ly/dslib-2023</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44"/>
          <p:cNvPicPr preferRelativeResize="0"/>
          <p:nvPr/>
        </p:nvPicPr>
        <p:blipFill rotWithShape="1">
          <a:blip r:embed="rId3">
            <a:alphaModFix/>
          </a:blip>
          <a:srcRect b="0" l="0" r="0" t="55433"/>
          <a:stretch/>
        </p:blipFill>
        <p:spPr>
          <a:xfrm>
            <a:off x="0" y="6300"/>
            <a:ext cx="9143820" cy="2289060"/>
          </a:xfrm>
          <a:prstGeom prst="rect">
            <a:avLst/>
          </a:prstGeom>
          <a:noFill/>
          <a:ln>
            <a:noFill/>
          </a:ln>
        </p:spPr>
      </p:pic>
      <p:sp>
        <p:nvSpPr>
          <p:cNvPr id="256" name="Google Shape;256;p44"/>
          <p:cNvSpPr/>
          <p:nvPr/>
        </p:nvSpPr>
        <p:spPr>
          <a:xfrm>
            <a:off x="774360" y="838980"/>
            <a:ext cx="6711300" cy="1066500"/>
          </a:xfrm>
          <a:prstGeom prst="rect">
            <a:avLst/>
          </a:prstGeom>
          <a:noFill/>
          <a:ln>
            <a:noFill/>
          </a:ln>
        </p:spPr>
        <p:txBody>
          <a:bodyPr anchorCtr="0" anchor="t" bIns="0" lIns="0" spcFirstLastPara="1" rIns="0" wrap="square" tIns="0">
            <a:noAutofit/>
          </a:bodyPr>
          <a:lstStyle/>
          <a:p>
            <a:pPr indent="0" lvl="0" marL="0" marR="0" rtl="0" algn="l">
              <a:lnSpc>
                <a:spcPct val="119985"/>
              </a:lnSpc>
              <a:spcBef>
                <a:spcPts val="0"/>
              </a:spcBef>
              <a:spcAft>
                <a:spcPts val="0"/>
              </a:spcAft>
              <a:buNone/>
            </a:pPr>
            <a:r>
              <a:rPr b="0" i="0" lang="en" sz="3500" u="none" cap="none" strike="noStrike">
                <a:solidFill>
                  <a:srgbClr val="FFFFFF"/>
                </a:solidFill>
                <a:latin typeface="Roboto Mono"/>
                <a:ea typeface="Roboto Mono"/>
                <a:cs typeface="Roboto Mono"/>
                <a:sym typeface="Roboto Mono"/>
              </a:rPr>
              <a:t>PART 2 </a:t>
            </a:r>
            <a:r>
              <a:rPr lang="en" sz="3500">
                <a:solidFill>
                  <a:srgbClr val="FFFFFF"/>
                </a:solidFill>
                <a:latin typeface="Roboto Mono"/>
                <a:ea typeface="Roboto Mono"/>
                <a:cs typeface="Roboto Mono"/>
                <a:sym typeface="Roboto Mono"/>
              </a:rPr>
              <a:t>– </a:t>
            </a:r>
            <a:r>
              <a:rPr lang="en" sz="3500">
                <a:solidFill>
                  <a:srgbClr val="FFFFFF"/>
                </a:solidFill>
                <a:latin typeface="Roboto Mono"/>
                <a:ea typeface="Roboto Mono"/>
                <a:cs typeface="Roboto Mono"/>
                <a:sym typeface="Roboto Mono"/>
              </a:rPr>
              <a:t>Survey</a:t>
            </a:r>
            <a:r>
              <a:rPr lang="en" sz="3500">
                <a:solidFill>
                  <a:srgbClr val="FFFFFF"/>
                </a:solidFill>
                <a:latin typeface="Roboto Mono"/>
                <a:ea typeface="Roboto Mono"/>
                <a:cs typeface="Roboto Mono"/>
                <a:sym typeface="Roboto Mono"/>
              </a:rPr>
              <a:t> results</a:t>
            </a:r>
            <a:endParaRPr b="0" i="0" sz="3500" u="none" cap="none" strike="noStrike">
              <a:latin typeface="Arial"/>
              <a:ea typeface="Arial"/>
              <a:cs typeface="Arial"/>
              <a:sym typeface="Arial"/>
            </a:endParaRPr>
          </a:p>
          <a:p>
            <a:pPr indent="0" lvl="0" marL="0" marR="0" rtl="0" algn="l">
              <a:lnSpc>
                <a:spcPct val="262468"/>
              </a:lnSpc>
              <a:spcBef>
                <a:spcPts val="0"/>
              </a:spcBef>
              <a:spcAft>
                <a:spcPts val="0"/>
              </a:spcAft>
              <a:buNone/>
            </a:pPr>
            <a:r>
              <a:rPr b="0" i="0" lang="en" sz="1600" u="none" cap="none" strike="noStrike">
                <a:solidFill>
                  <a:srgbClr val="FFFFFF"/>
                </a:solidFill>
                <a:latin typeface="Roboto Mono"/>
                <a:ea typeface="Roboto Mono"/>
                <a:cs typeface="Roboto Mono"/>
                <a:sym typeface="Roboto Mono"/>
              </a:rPr>
              <a:t>09:</a:t>
            </a:r>
            <a:r>
              <a:rPr lang="en" sz="1600">
                <a:solidFill>
                  <a:srgbClr val="FFFFFF"/>
                </a:solidFill>
                <a:latin typeface="Roboto Mono"/>
                <a:ea typeface="Roboto Mono"/>
                <a:cs typeface="Roboto Mono"/>
                <a:sym typeface="Roboto Mono"/>
              </a:rPr>
              <a:t>3</a:t>
            </a:r>
            <a:r>
              <a:rPr b="0" i="0" lang="en" sz="1600" u="none" cap="none" strike="noStrike">
                <a:solidFill>
                  <a:srgbClr val="FFFFFF"/>
                </a:solidFill>
                <a:latin typeface="Roboto Mono"/>
                <a:ea typeface="Roboto Mono"/>
                <a:cs typeface="Roboto Mono"/>
                <a:sym typeface="Roboto Mono"/>
              </a:rPr>
              <a:t>0 – 1</a:t>
            </a:r>
            <a:r>
              <a:rPr lang="en" sz="1600">
                <a:solidFill>
                  <a:schemeClr val="lt1"/>
                </a:solidFill>
                <a:latin typeface="Roboto Mono"/>
                <a:ea typeface="Roboto Mono"/>
                <a:cs typeface="Roboto Mono"/>
                <a:sym typeface="Roboto Mono"/>
              </a:rPr>
              <a:t>0</a:t>
            </a:r>
            <a:r>
              <a:rPr b="0" i="0" lang="en" sz="1600" u="none" cap="none" strike="noStrike">
                <a:solidFill>
                  <a:srgbClr val="FFFFFF"/>
                </a:solidFill>
                <a:latin typeface="Roboto Mono"/>
                <a:ea typeface="Roboto Mono"/>
                <a:cs typeface="Roboto Mono"/>
                <a:sym typeface="Roboto Mono"/>
              </a:rPr>
              <a:t>:</a:t>
            </a:r>
            <a:r>
              <a:rPr lang="en" sz="1600">
                <a:solidFill>
                  <a:schemeClr val="lt1"/>
                </a:solidFill>
                <a:latin typeface="Roboto Mono"/>
                <a:ea typeface="Roboto Mono"/>
                <a:cs typeface="Roboto Mono"/>
                <a:sym typeface="Roboto Mono"/>
              </a:rPr>
              <a:t>1</a:t>
            </a:r>
            <a:r>
              <a:rPr b="0" i="0" lang="en" sz="1600" u="none" cap="none" strike="noStrike">
                <a:solidFill>
                  <a:srgbClr val="FFFFFF"/>
                </a:solidFill>
                <a:latin typeface="Roboto Mono"/>
                <a:ea typeface="Roboto Mono"/>
                <a:cs typeface="Roboto Mono"/>
                <a:sym typeface="Roboto Mono"/>
              </a:rPr>
              <a:t>0</a:t>
            </a:r>
            <a:endParaRPr b="0" i="0" sz="1600" u="none" cap="none" strike="noStrike">
              <a:latin typeface="Arial"/>
              <a:ea typeface="Arial"/>
              <a:cs typeface="Arial"/>
              <a:sym typeface="Arial"/>
            </a:endParaRPr>
          </a:p>
        </p:txBody>
      </p:sp>
      <p:sp>
        <p:nvSpPr>
          <p:cNvPr id="257" name="Google Shape;257;p44"/>
          <p:cNvSpPr/>
          <p:nvPr/>
        </p:nvSpPr>
        <p:spPr>
          <a:xfrm>
            <a:off x="739980" y="1697400"/>
            <a:ext cx="7413000" cy="28026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 sz="2400">
                <a:solidFill>
                  <a:srgbClr val="333333"/>
                </a:solidFill>
                <a:latin typeface="Open Sans Light"/>
                <a:ea typeface="Open Sans Light"/>
                <a:cs typeface="Open Sans Light"/>
                <a:sym typeface="Open Sans Light"/>
              </a:rPr>
              <a:t>n = 50</a:t>
            </a:r>
            <a:endParaRPr b="0" i="0" sz="2400" u="none" cap="none" strike="noStrike">
              <a:latin typeface="Arial"/>
              <a:ea typeface="Arial"/>
              <a:cs typeface="Arial"/>
              <a:sym typeface="Arial"/>
            </a:endParaRPr>
          </a:p>
        </p:txBody>
      </p:sp>
      <p:sp>
        <p:nvSpPr>
          <p:cNvPr id="258" name="Google Shape;258;p44"/>
          <p:cNvSpPr txBox="1"/>
          <p:nvPr/>
        </p:nvSpPr>
        <p:spPr>
          <a:xfrm rot="-5400000">
            <a:off x="-848550" y="3952050"/>
            <a:ext cx="2106300" cy="400200"/>
          </a:xfrm>
          <a:prstGeom prst="rect">
            <a:avLst/>
          </a:prstGeom>
          <a:noFill/>
          <a:ln>
            <a:noFill/>
          </a:ln>
        </p:spPr>
        <p:txBody>
          <a:bodyPr anchorCtr="0" anchor="t" bIns="91425" lIns="91425" spcFirstLastPara="1" rIns="91425" wrap="square" tIns="91425">
            <a:spAutoFit/>
          </a:bodyPr>
          <a:lstStyle/>
          <a:p>
            <a:pPr indent="0" lvl="0" marL="0" rtl="0" algn="l">
              <a:lnSpc>
                <a:spcPct val="125035"/>
              </a:lnSpc>
              <a:spcBef>
                <a:spcPts val="0"/>
              </a:spcBef>
              <a:spcAft>
                <a:spcPts val="0"/>
              </a:spcAft>
              <a:buNone/>
            </a:pPr>
            <a:r>
              <a:rPr lang="en" u="sng">
                <a:solidFill>
                  <a:schemeClr val="hlink"/>
                </a:solidFill>
                <a:latin typeface="Open Sans Light"/>
                <a:ea typeface="Open Sans Light"/>
                <a:cs typeface="Open Sans Light"/>
                <a:sym typeface="Open Sans Light"/>
                <a:hlinkClick r:id="rId4"/>
              </a:rPr>
              <a:t>https://bit.ly/dslib-2023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7"/>
          <p:cNvSpPr/>
          <p:nvPr/>
        </p:nvSpPr>
        <p:spPr>
          <a:xfrm>
            <a:off x="796320" y="628740"/>
            <a:ext cx="6711300" cy="533160"/>
          </a:xfrm>
          <a:prstGeom prst="rect">
            <a:avLst/>
          </a:prstGeom>
          <a:noFill/>
          <a:ln>
            <a:noFill/>
          </a:ln>
        </p:spPr>
        <p:txBody>
          <a:bodyPr anchorCtr="0" anchor="t" bIns="0" lIns="0" spcFirstLastPara="1" rIns="0" wrap="square" tIns="0">
            <a:noAutofit/>
          </a:bodyPr>
          <a:lstStyle/>
          <a:p>
            <a:pPr indent="0" lvl="0" marL="0" marR="0" rtl="0" algn="l">
              <a:lnSpc>
                <a:spcPct val="119985"/>
              </a:lnSpc>
              <a:spcBef>
                <a:spcPts val="0"/>
              </a:spcBef>
              <a:spcAft>
                <a:spcPts val="0"/>
              </a:spcAft>
              <a:buNone/>
            </a:pPr>
            <a:r>
              <a:rPr b="0" i="0" lang="en" sz="3500" u="none" cap="none" strike="noStrike">
                <a:solidFill>
                  <a:srgbClr val="000000"/>
                </a:solidFill>
                <a:latin typeface="Roboto Mono"/>
                <a:ea typeface="Roboto Mono"/>
                <a:cs typeface="Roboto Mono"/>
                <a:sym typeface="Roboto Mono"/>
              </a:rPr>
              <a:t>Workshop Agenda</a:t>
            </a:r>
            <a:endParaRPr b="0" i="0" sz="3500" u="none" cap="none" strike="noStrike">
              <a:latin typeface="Arial"/>
              <a:ea typeface="Arial"/>
              <a:cs typeface="Arial"/>
              <a:sym typeface="Arial"/>
            </a:endParaRPr>
          </a:p>
        </p:txBody>
      </p:sp>
      <p:pic>
        <p:nvPicPr>
          <p:cNvPr id="118" name="Google Shape;118;p27"/>
          <p:cNvPicPr preferRelativeResize="0"/>
          <p:nvPr/>
        </p:nvPicPr>
        <p:blipFill rotWithShape="1">
          <a:blip r:embed="rId3">
            <a:alphaModFix/>
          </a:blip>
          <a:srcRect b="0" l="0" r="0" t="94541"/>
          <a:stretch/>
        </p:blipFill>
        <p:spPr>
          <a:xfrm>
            <a:off x="0" y="4857840"/>
            <a:ext cx="9143820" cy="279360"/>
          </a:xfrm>
          <a:prstGeom prst="rect">
            <a:avLst/>
          </a:prstGeom>
          <a:noFill/>
          <a:ln>
            <a:noFill/>
          </a:ln>
        </p:spPr>
      </p:pic>
      <p:sp>
        <p:nvSpPr>
          <p:cNvPr id="119" name="Google Shape;119;p27"/>
          <p:cNvSpPr/>
          <p:nvPr/>
        </p:nvSpPr>
        <p:spPr>
          <a:xfrm>
            <a:off x="796320" y="1569420"/>
            <a:ext cx="7890300" cy="3778920"/>
          </a:xfrm>
          <a:prstGeom prst="rect">
            <a:avLst/>
          </a:prstGeom>
          <a:noFill/>
          <a:ln>
            <a:noFill/>
          </a:ln>
        </p:spPr>
        <p:txBody>
          <a:bodyPr anchorCtr="0" anchor="t" bIns="0" lIns="0" spcFirstLastPara="1" rIns="0" wrap="square" tIns="0">
            <a:noAutofit/>
          </a:bodyPr>
          <a:lstStyle/>
          <a:p>
            <a:pPr indent="0" lvl="0" marL="0" marR="0" rtl="0" algn="l">
              <a:lnSpc>
                <a:spcPct val="125035"/>
              </a:lnSpc>
              <a:spcBef>
                <a:spcPts val="0"/>
              </a:spcBef>
              <a:spcAft>
                <a:spcPts val="0"/>
              </a:spcAft>
              <a:buNone/>
            </a:pPr>
            <a:r>
              <a:rPr b="0" i="0" lang="en" sz="1400" u="none" cap="none" strike="noStrike">
                <a:solidFill>
                  <a:srgbClr val="000000"/>
                </a:solidFill>
                <a:latin typeface="Roboto Mono"/>
                <a:ea typeface="Roboto Mono"/>
                <a:cs typeface="Roboto Mono"/>
                <a:sym typeface="Roboto Mono"/>
              </a:rPr>
              <a:t>9:</a:t>
            </a:r>
            <a:r>
              <a:rPr lang="en">
                <a:latin typeface="Roboto Mono"/>
                <a:ea typeface="Roboto Mono"/>
                <a:cs typeface="Roboto Mono"/>
                <a:sym typeface="Roboto Mono"/>
              </a:rPr>
              <a:t>15</a:t>
            </a:r>
            <a:r>
              <a:rPr b="0" i="0" lang="en" sz="1400" u="none" cap="none" strike="noStrike">
                <a:solidFill>
                  <a:srgbClr val="000000"/>
                </a:solidFill>
                <a:latin typeface="Roboto Mono"/>
                <a:ea typeface="Roboto Mono"/>
                <a:cs typeface="Roboto Mono"/>
                <a:sym typeface="Roboto Mono"/>
              </a:rPr>
              <a:t> – </a:t>
            </a:r>
            <a:r>
              <a:rPr lang="en">
                <a:latin typeface="Roboto Mono"/>
                <a:ea typeface="Roboto Mono"/>
                <a:cs typeface="Roboto Mono"/>
                <a:sym typeface="Roboto Mono"/>
              </a:rPr>
              <a:t>9</a:t>
            </a:r>
            <a:r>
              <a:rPr b="0" i="0" lang="en" sz="1400" u="none" cap="none" strike="noStrike">
                <a:solidFill>
                  <a:srgbClr val="000000"/>
                </a:solidFill>
                <a:latin typeface="Roboto Mono"/>
                <a:ea typeface="Roboto Mono"/>
                <a:cs typeface="Roboto Mono"/>
                <a:sym typeface="Roboto Mono"/>
              </a:rPr>
              <a:t>:</a:t>
            </a:r>
            <a:r>
              <a:rPr lang="en">
                <a:latin typeface="Roboto Mono"/>
                <a:ea typeface="Roboto Mono"/>
                <a:cs typeface="Roboto Mono"/>
                <a:sym typeface="Roboto Mono"/>
              </a:rPr>
              <a:t>30</a:t>
            </a:r>
            <a:br>
              <a:rPr b="0" i="0" lang="en" sz="900" u="none" cap="none" strike="noStrike">
                <a:latin typeface="Arial"/>
                <a:ea typeface="Arial"/>
                <a:cs typeface="Arial"/>
                <a:sym typeface="Arial"/>
              </a:rPr>
            </a:br>
            <a:r>
              <a:rPr lang="en">
                <a:latin typeface="Open Sans Light"/>
                <a:ea typeface="Open Sans Light"/>
                <a:cs typeface="Open Sans Light"/>
                <a:sym typeface="Open Sans Light"/>
              </a:rPr>
              <a:t>About us, and what is our topic?</a:t>
            </a:r>
            <a:endParaRPr b="0" i="0" sz="1400" u="none" cap="none" strike="noStrike">
              <a:latin typeface="Arial"/>
              <a:ea typeface="Arial"/>
              <a:cs typeface="Arial"/>
              <a:sym typeface="Arial"/>
            </a:endParaRPr>
          </a:p>
          <a:p>
            <a:pPr indent="0" lvl="0" marL="0" marR="0" rtl="0" algn="l">
              <a:lnSpc>
                <a:spcPct val="125035"/>
              </a:lnSpc>
              <a:spcBef>
                <a:spcPts val="0"/>
              </a:spcBef>
              <a:spcAft>
                <a:spcPts val="0"/>
              </a:spcAft>
              <a:buNone/>
            </a:pPr>
            <a:r>
              <a:t/>
            </a:r>
            <a:endParaRPr b="0" i="0" sz="1400" u="none" cap="none" strike="noStrike">
              <a:latin typeface="Arial"/>
              <a:ea typeface="Arial"/>
              <a:cs typeface="Arial"/>
              <a:sym typeface="Arial"/>
            </a:endParaRPr>
          </a:p>
          <a:p>
            <a:pPr indent="0" lvl="0" marL="0" marR="0" rtl="0" algn="l">
              <a:lnSpc>
                <a:spcPct val="125035"/>
              </a:lnSpc>
              <a:spcBef>
                <a:spcPts val="0"/>
              </a:spcBef>
              <a:spcAft>
                <a:spcPts val="0"/>
              </a:spcAft>
              <a:buNone/>
            </a:pPr>
            <a:r>
              <a:rPr lang="en">
                <a:latin typeface="Roboto Mono"/>
                <a:ea typeface="Roboto Mono"/>
                <a:cs typeface="Roboto Mono"/>
                <a:sym typeface="Roboto Mono"/>
              </a:rPr>
              <a:t>9</a:t>
            </a:r>
            <a:r>
              <a:rPr b="0" i="0" lang="en" sz="1400" u="none" cap="none" strike="noStrike">
                <a:solidFill>
                  <a:srgbClr val="000000"/>
                </a:solidFill>
                <a:latin typeface="Roboto Mono"/>
                <a:ea typeface="Roboto Mono"/>
                <a:cs typeface="Roboto Mono"/>
                <a:sym typeface="Roboto Mono"/>
              </a:rPr>
              <a:t>:</a:t>
            </a:r>
            <a:r>
              <a:rPr lang="en">
                <a:latin typeface="Roboto Mono"/>
                <a:ea typeface="Roboto Mono"/>
                <a:cs typeface="Roboto Mono"/>
                <a:sym typeface="Roboto Mono"/>
              </a:rPr>
              <a:t>3</a:t>
            </a:r>
            <a:r>
              <a:rPr b="0" i="0" lang="en" sz="1400" u="none" cap="none" strike="noStrike">
                <a:solidFill>
                  <a:srgbClr val="000000"/>
                </a:solidFill>
                <a:latin typeface="Roboto Mono"/>
                <a:ea typeface="Roboto Mono"/>
                <a:cs typeface="Roboto Mono"/>
                <a:sym typeface="Roboto Mono"/>
              </a:rPr>
              <a:t>0 – 1</a:t>
            </a:r>
            <a:r>
              <a:rPr lang="en">
                <a:latin typeface="Roboto Mono"/>
                <a:ea typeface="Roboto Mono"/>
                <a:cs typeface="Roboto Mono"/>
                <a:sym typeface="Roboto Mono"/>
              </a:rPr>
              <a:t>0</a:t>
            </a:r>
            <a:r>
              <a:rPr b="0" i="0" lang="en" sz="1400" u="none" cap="none" strike="noStrike">
                <a:solidFill>
                  <a:srgbClr val="000000"/>
                </a:solidFill>
                <a:latin typeface="Roboto Mono"/>
                <a:ea typeface="Roboto Mono"/>
                <a:cs typeface="Roboto Mono"/>
                <a:sym typeface="Roboto Mono"/>
              </a:rPr>
              <a:t>:</a:t>
            </a:r>
            <a:r>
              <a:rPr lang="en">
                <a:latin typeface="Roboto Mono"/>
                <a:ea typeface="Roboto Mono"/>
                <a:cs typeface="Roboto Mono"/>
                <a:sym typeface="Roboto Mono"/>
              </a:rPr>
              <a:t>10</a:t>
            </a:r>
            <a:br>
              <a:rPr b="0" i="0" lang="en" sz="900" u="none" cap="none" strike="noStrike">
                <a:latin typeface="Arial"/>
                <a:ea typeface="Arial"/>
                <a:cs typeface="Arial"/>
                <a:sym typeface="Arial"/>
              </a:rPr>
            </a:br>
            <a:r>
              <a:rPr lang="en">
                <a:latin typeface="Open Sans Light"/>
                <a:ea typeface="Open Sans Light"/>
                <a:cs typeface="Open Sans Light"/>
                <a:sym typeface="Open Sans Light"/>
              </a:rPr>
              <a:t>Short overview of the survey result</a:t>
            </a:r>
            <a:r>
              <a:rPr b="0" i="0" lang="en" sz="1400" u="none" cap="none" strike="noStrike">
                <a:solidFill>
                  <a:srgbClr val="000000"/>
                </a:solidFill>
                <a:latin typeface="Open Sans Light"/>
                <a:ea typeface="Open Sans Light"/>
                <a:cs typeface="Open Sans Light"/>
                <a:sym typeface="Open Sans Light"/>
              </a:rPr>
              <a:t> </a:t>
            </a:r>
            <a:endParaRPr b="0" i="0" sz="1400" u="none" cap="none" strike="noStrike">
              <a:latin typeface="Arial"/>
              <a:ea typeface="Arial"/>
              <a:cs typeface="Arial"/>
              <a:sym typeface="Arial"/>
            </a:endParaRPr>
          </a:p>
          <a:p>
            <a:pPr indent="0" lvl="0" marL="0" marR="0" rtl="0" algn="l">
              <a:lnSpc>
                <a:spcPct val="125035"/>
              </a:lnSpc>
              <a:spcBef>
                <a:spcPts val="0"/>
              </a:spcBef>
              <a:spcAft>
                <a:spcPts val="0"/>
              </a:spcAft>
              <a:buNone/>
            </a:pPr>
            <a:r>
              <a:t/>
            </a:r>
            <a:endParaRPr b="0" i="0" sz="1400" u="none" cap="none" strike="noStrike">
              <a:latin typeface="Arial"/>
              <a:ea typeface="Arial"/>
              <a:cs typeface="Arial"/>
              <a:sym typeface="Arial"/>
            </a:endParaRPr>
          </a:p>
          <a:p>
            <a:pPr indent="0" lvl="0" marL="0" rtl="0" algn="l">
              <a:lnSpc>
                <a:spcPct val="125035"/>
              </a:lnSpc>
              <a:spcBef>
                <a:spcPts val="0"/>
              </a:spcBef>
              <a:spcAft>
                <a:spcPts val="0"/>
              </a:spcAft>
              <a:buClr>
                <a:schemeClr val="dk1"/>
              </a:buClr>
              <a:buFont typeface="Arial"/>
              <a:buNone/>
            </a:pPr>
            <a:r>
              <a:rPr lang="en">
                <a:solidFill>
                  <a:schemeClr val="dk1"/>
                </a:solidFill>
                <a:latin typeface="Roboto Mono"/>
                <a:ea typeface="Roboto Mono"/>
                <a:cs typeface="Roboto Mono"/>
                <a:sym typeface="Roboto Mono"/>
              </a:rPr>
              <a:t>10</a:t>
            </a:r>
            <a:r>
              <a:rPr lang="en">
                <a:solidFill>
                  <a:schemeClr val="dk1"/>
                </a:solidFill>
                <a:latin typeface="Roboto Mono"/>
                <a:ea typeface="Roboto Mono"/>
                <a:cs typeface="Roboto Mono"/>
                <a:sym typeface="Roboto Mono"/>
              </a:rPr>
              <a:t>:10 – 10:30</a:t>
            </a:r>
            <a:endParaRPr b="0" i="0" sz="1400" u="none" cap="none" strike="noStrike">
              <a:latin typeface="Arial"/>
              <a:ea typeface="Arial"/>
              <a:cs typeface="Arial"/>
              <a:sym typeface="Arial"/>
            </a:endParaRPr>
          </a:p>
          <a:p>
            <a:pPr indent="0" lvl="0" marL="0" rtl="0" algn="l">
              <a:lnSpc>
                <a:spcPct val="125035"/>
              </a:lnSpc>
              <a:spcBef>
                <a:spcPts val="0"/>
              </a:spcBef>
              <a:spcAft>
                <a:spcPts val="0"/>
              </a:spcAft>
              <a:buClr>
                <a:schemeClr val="dk1"/>
              </a:buClr>
              <a:buFont typeface="Arial"/>
              <a:buNone/>
            </a:pPr>
            <a:r>
              <a:rPr lang="en">
                <a:solidFill>
                  <a:schemeClr val="dk1"/>
                </a:solidFill>
                <a:latin typeface="Open Sans Light"/>
                <a:ea typeface="Open Sans Light"/>
                <a:cs typeface="Open Sans Light"/>
                <a:sym typeface="Open Sans Light"/>
              </a:rPr>
              <a:t>Discussions</a:t>
            </a:r>
            <a:r>
              <a:rPr lang="en">
                <a:solidFill>
                  <a:schemeClr val="dk1"/>
                </a:solidFill>
                <a:latin typeface="Open Sans Light"/>
                <a:ea typeface="Open Sans Light"/>
                <a:cs typeface="Open Sans Light"/>
                <a:sym typeface="Open Sans Light"/>
              </a:rPr>
              <a:t> </a:t>
            </a:r>
            <a:endParaRPr>
              <a:solidFill>
                <a:schemeClr val="dk1"/>
              </a:solidFill>
            </a:endParaRPr>
          </a:p>
          <a:p>
            <a:pPr indent="0" lvl="0" marL="0" marR="0" rtl="0" algn="l">
              <a:lnSpc>
                <a:spcPct val="125035"/>
              </a:lnSpc>
              <a:spcBef>
                <a:spcPts val="0"/>
              </a:spcBef>
              <a:spcAft>
                <a:spcPts val="0"/>
              </a:spcAft>
              <a:buNone/>
            </a:pPr>
            <a:r>
              <a:t/>
            </a:r>
            <a:endParaRPr/>
          </a:p>
          <a:p>
            <a:pPr indent="0" lvl="0" marL="0" marR="0" rtl="0" algn="l">
              <a:lnSpc>
                <a:spcPct val="125035"/>
              </a:lnSpc>
              <a:spcBef>
                <a:spcPts val="0"/>
              </a:spcBef>
              <a:spcAft>
                <a:spcPts val="0"/>
              </a:spcAft>
              <a:buNone/>
            </a:pPr>
            <a:r>
              <a:t/>
            </a:r>
            <a:endParaRPr b="0" i="0" sz="1400" u="none" cap="none" strike="noStrike">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5"/>
          <p:cNvSpPr/>
          <p:nvPr/>
        </p:nvSpPr>
        <p:spPr>
          <a:xfrm>
            <a:off x="739980" y="717840"/>
            <a:ext cx="6689400" cy="533400"/>
          </a:xfrm>
          <a:prstGeom prst="rect">
            <a:avLst/>
          </a:prstGeom>
          <a:noFill/>
          <a:ln>
            <a:noFill/>
          </a:ln>
        </p:spPr>
        <p:txBody>
          <a:bodyPr anchorCtr="0" anchor="t" bIns="0" lIns="0" spcFirstLastPara="1" rIns="0" wrap="square" tIns="0">
            <a:noAutofit/>
          </a:bodyPr>
          <a:lstStyle/>
          <a:p>
            <a:pPr indent="0" lvl="0" marL="0" marR="0" rtl="0" algn="l">
              <a:lnSpc>
                <a:spcPct val="119985"/>
              </a:lnSpc>
              <a:spcBef>
                <a:spcPts val="0"/>
              </a:spcBef>
              <a:spcAft>
                <a:spcPts val="0"/>
              </a:spcAft>
              <a:buClr>
                <a:srgbClr val="000000"/>
              </a:buClr>
              <a:buFont typeface="Arial"/>
              <a:buNone/>
            </a:pPr>
            <a:r>
              <a:rPr lang="en" sz="3500">
                <a:latin typeface="Roboto Mono"/>
                <a:ea typeface="Roboto Mono"/>
                <a:cs typeface="Roboto Mono"/>
                <a:sym typeface="Roboto Mono"/>
              </a:rPr>
              <a:t>Q7/Q8</a:t>
            </a:r>
            <a:endParaRPr b="0" i="0" sz="3500" u="none" cap="none" strike="noStrike">
              <a:latin typeface="Arial"/>
              <a:ea typeface="Arial"/>
              <a:cs typeface="Arial"/>
              <a:sym typeface="Arial"/>
            </a:endParaRPr>
          </a:p>
        </p:txBody>
      </p:sp>
      <p:sp>
        <p:nvSpPr>
          <p:cNvPr id="264" name="Google Shape;264;p45"/>
          <p:cNvSpPr/>
          <p:nvPr/>
        </p:nvSpPr>
        <p:spPr>
          <a:xfrm>
            <a:off x="739975" y="1392600"/>
            <a:ext cx="7413000" cy="3177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000000"/>
              </a:buClr>
              <a:buFont typeface="Arial"/>
              <a:buNone/>
            </a:pPr>
            <a:r>
              <a:rPr b="1" lang="en" sz="1600">
                <a:solidFill>
                  <a:srgbClr val="333333"/>
                </a:solidFill>
                <a:latin typeface="Open Sans"/>
                <a:ea typeface="Open Sans"/>
                <a:cs typeface="Open Sans"/>
                <a:sym typeface="Open Sans"/>
              </a:rPr>
              <a:t>Which </a:t>
            </a:r>
            <a:r>
              <a:rPr b="1" lang="en" sz="1600">
                <a:solidFill>
                  <a:srgbClr val="4A86E8"/>
                </a:solidFill>
                <a:latin typeface="Open Sans"/>
                <a:ea typeface="Open Sans"/>
                <a:cs typeface="Open Sans"/>
                <a:sym typeface="Open Sans"/>
              </a:rPr>
              <a:t>categories</a:t>
            </a:r>
            <a:r>
              <a:rPr b="1" lang="en" sz="1600">
                <a:solidFill>
                  <a:srgbClr val="333333"/>
                </a:solidFill>
                <a:latin typeface="Open Sans"/>
                <a:ea typeface="Open Sans"/>
                <a:cs typeface="Open Sans"/>
                <a:sym typeface="Open Sans"/>
              </a:rPr>
              <a:t> apply to your data science activities?</a:t>
            </a:r>
            <a:endParaRPr b="1" sz="1600">
              <a:solidFill>
                <a:srgbClr val="333333"/>
              </a:solidFill>
              <a:latin typeface="Open Sans"/>
              <a:ea typeface="Open Sans"/>
              <a:cs typeface="Open Sans"/>
              <a:sym typeface="Open Sans"/>
            </a:endParaRPr>
          </a:p>
        </p:txBody>
      </p:sp>
      <p:pic>
        <p:nvPicPr>
          <p:cNvPr id="265" name="Google Shape;265;p45"/>
          <p:cNvPicPr preferRelativeResize="0"/>
          <p:nvPr/>
        </p:nvPicPr>
        <p:blipFill rotWithShape="1">
          <a:blip r:embed="rId3">
            <a:alphaModFix/>
          </a:blip>
          <a:srcRect b="0" l="0" r="0" t="94541"/>
          <a:stretch/>
        </p:blipFill>
        <p:spPr>
          <a:xfrm>
            <a:off x="0" y="4857840"/>
            <a:ext cx="9143820" cy="279360"/>
          </a:xfrm>
          <a:prstGeom prst="rect">
            <a:avLst/>
          </a:prstGeom>
          <a:noFill/>
          <a:ln>
            <a:noFill/>
          </a:ln>
        </p:spPr>
      </p:pic>
      <p:pic>
        <p:nvPicPr>
          <p:cNvPr id="266" name="Google Shape;266;p45"/>
          <p:cNvPicPr preferRelativeResize="0"/>
          <p:nvPr/>
        </p:nvPicPr>
        <p:blipFill>
          <a:blip r:embed="rId4">
            <a:alphaModFix/>
          </a:blip>
          <a:stretch>
            <a:fillRect/>
          </a:stretch>
        </p:blipFill>
        <p:spPr>
          <a:xfrm>
            <a:off x="152400" y="1862700"/>
            <a:ext cx="8839199" cy="283116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6"/>
          <p:cNvSpPr/>
          <p:nvPr/>
        </p:nvSpPr>
        <p:spPr>
          <a:xfrm>
            <a:off x="739980" y="717840"/>
            <a:ext cx="6689400" cy="533400"/>
          </a:xfrm>
          <a:prstGeom prst="rect">
            <a:avLst/>
          </a:prstGeom>
          <a:noFill/>
          <a:ln>
            <a:noFill/>
          </a:ln>
        </p:spPr>
        <p:txBody>
          <a:bodyPr anchorCtr="0" anchor="t" bIns="0" lIns="0" spcFirstLastPara="1" rIns="0" wrap="square" tIns="0">
            <a:noAutofit/>
          </a:bodyPr>
          <a:lstStyle/>
          <a:p>
            <a:pPr indent="0" lvl="0" marL="0" marR="0" rtl="0" algn="l">
              <a:lnSpc>
                <a:spcPct val="119985"/>
              </a:lnSpc>
              <a:spcBef>
                <a:spcPts val="0"/>
              </a:spcBef>
              <a:spcAft>
                <a:spcPts val="0"/>
              </a:spcAft>
              <a:buNone/>
            </a:pPr>
            <a:r>
              <a:rPr lang="en" sz="3500">
                <a:latin typeface="Roboto Mono"/>
                <a:ea typeface="Roboto Mono"/>
                <a:cs typeface="Roboto Mono"/>
                <a:sym typeface="Roboto Mono"/>
              </a:rPr>
              <a:t>Q9</a:t>
            </a:r>
            <a:endParaRPr b="0" i="0" sz="3500" u="none" cap="none" strike="noStrike">
              <a:latin typeface="Arial"/>
              <a:ea typeface="Arial"/>
              <a:cs typeface="Arial"/>
              <a:sym typeface="Arial"/>
            </a:endParaRPr>
          </a:p>
        </p:txBody>
      </p:sp>
      <p:sp>
        <p:nvSpPr>
          <p:cNvPr id="272" name="Google Shape;272;p46"/>
          <p:cNvSpPr/>
          <p:nvPr/>
        </p:nvSpPr>
        <p:spPr>
          <a:xfrm>
            <a:off x="739975" y="1392600"/>
            <a:ext cx="7413000" cy="3177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000000"/>
              </a:buClr>
              <a:buFont typeface="Arial"/>
              <a:buNone/>
            </a:pPr>
            <a:r>
              <a:rPr b="1" lang="en" sz="1600">
                <a:solidFill>
                  <a:srgbClr val="333333"/>
                </a:solidFill>
                <a:latin typeface="Open Sans"/>
                <a:ea typeface="Open Sans"/>
                <a:cs typeface="Open Sans"/>
                <a:sym typeface="Open Sans"/>
              </a:rPr>
              <a:t>Describe the current data science </a:t>
            </a:r>
            <a:r>
              <a:rPr b="1" lang="en" sz="1600">
                <a:solidFill>
                  <a:srgbClr val="4A86E8"/>
                </a:solidFill>
                <a:latin typeface="Open Sans"/>
                <a:ea typeface="Open Sans"/>
                <a:cs typeface="Open Sans"/>
                <a:sym typeface="Open Sans"/>
              </a:rPr>
              <a:t>activities</a:t>
            </a:r>
            <a:r>
              <a:rPr b="1" lang="en" sz="1600">
                <a:solidFill>
                  <a:srgbClr val="333333"/>
                </a:solidFill>
                <a:latin typeface="Open Sans"/>
                <a:ea typeface="Open Sans"/>
                <a:cs typeface="Open Sans"/>
                <a:sym typeface="Open Sans"/>
              </a:rPr>
              <a:t> in your library.</a:t>
            </a:r>
            <a:endParaRPr b="1" sz="1600">
              <a:solidFill>
                <a:srgbClr val="333333"/>
              </a:solidFill>
              <a:latin typeface="Open Sans"/>
              <a:ea typeface="Open Sans"/>
              <a:cs typeface="Open Sans"/>
              <a:sym typeface="Open Sans"/>
            </a:endParaRPr>
          </a:p>
        </p:txBody>
      </p:sp>
      <p:pic>
        <p:nvPicPr>
          <p:cNvPr id="273" name="Google Shape;273;p46"/>
          <p:cNvPicPr preferRelativeResize="0"/>
          <p:nvPr/>
        </p:nvPicPr>
        <p:blipFill rotWithShape="1">
          <a:blip r:embed="rId3">
            <a:alphaModFix/>
          </a:blip>
          <a:srcRect b="0" l="0" r="0" t="94541"/>
          <a:stretch/>
        </p:blipFill>
        <p:spPr>
          <a:xfrm>
            <a:off x="0" y="4857840"/>
            <a:ext cx="9143820" cy="279360"/>
          </a:xfrm>
          <a:prstGeom prst="rect">
            <a:avLst/>
          </a:prstGeom>
          <a:noFill/>
          <a:ln>
            <a:noFill/>
          </a:ln>
        </p:spPr>
      </p:pic>
      <p:sp>
        <p:nvSpPr>
          <p:cNvPr id="274" name="Google Shape;274;p46"/>
          <p:cNvSpPr txBox="1"/>
          <p:nvPr/>
        </p:nvSpPr>
        <p:spPr>
          <a:xfrm rot="-5400000">
            <a:off x="-848550" y="3647250"/>
            <a:ext cx="2106300" cy="400200"/>
          </a:xfrm>
          <a:prstGeom prst="rect">
            <a:avLst/>
          </a:prstGeom>
          <a:noFill/>
          <a:ln>
            <a:noFill/>
          </a:ln>
        </p:spPr>
        <p:txBody>
          <a:bodyPr anchorCtr="0" anchor="t" bIns="91425" lIns="91425" spcFirstLastPara="1" rIns="91425" wrap="square" tIns="91425">
            <a:spAutoFit/>
          </a:bodyPr>
          <a:lstStyle/>
          <a:p>
            <a:pPr indent="0" lvl="0" marL="0" rtl="0" algn="l">
              <a:lnSpc>
                <a:spcPct val="125035"/>
              </a:lnSpc>
              <a:spcBef>
                <a:spcPts val="0"/>
              </a:spcBef>
              <a:spcAft>
                <a:spcPts val="0"/>
              </a:spcAft>
              <a:buNone/>
            </a:pPr>
            <a:r>
              <a:rPr lang="en" u="sng">
                <a:solidFill>
                  <a:schemeClr val="hlink"/>
                </a:solidFill>
                <a:latin typeface="Open Sans Light"/>
                <a:ea typeface="Open Sans Light"/>
                <a:cs typeface="Open Sans Light"/>
                <a:sym typeface="Open Sans Light"/>
                <a:hlinkClick r:id="rId4"/>
              </a:rPr>
              <a:t>https://bit.ly/dslib-2023</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7"/>
          <p:cNvSpPr/>
          <p:nvPr/>
        </p:nvSpPr>
        <p:spPr>
          <a:xfrm>
            <a:off x="739980" y="771480"/>
            <a:ext cx="6689400" cy="533400"/>
          </a:xfrm>
          <a:prstGeom prst="rect">
            <a:avLst/>
          </a:prstGeom>
          <a:noFill/>
          <a:ln>
            <a:noFill/>
          </a:ln>
        </p:spPr>
        <p:txBody>
          <a:bodyPr anchorCtr="0" anchor="t" bIns="0" lIns="0" spcFirstLastPara="1" rIns="0" wrap="square" tIns="0">
            <a:noAutofit/>
          </a:bodyPr>
          <a:lstStyle/>
          <a:p>
            <a:pPr indent="0" lvl="0" marL="0" marR="0" rtl="0" algn="l">
              <a:lnSpc>
                <a:spcPct val="119985"/>
              </a:lnSpc>
              <a:spcBef>
                <a:spcPts val="0"/>
              </a:spcBef>
              <a:spcAft>
                <a:spcPts val="0"/>
              </a:spcAft>
              <a:buNone/>
            </a:pPr>
            <a:r>
              <a:rPr lang="en" sz="3500">
                <a:latin typeface="Roboto Mono"/>
                <a:ea typeface="Roboto Mono"/>
                <a:cs typeface="Roboto Mono"/>
                <a:sym typeface="Roboto Mono"/>
              </a:rPr>
              <a:t>Q9: library intelligence</a:t>
            </a:r>
            <a:endParaRPr b="0" i="0" sz="3500" u="none" cap="none" strike="noStrike">
              <a:latin typeface="Arial"/>
              <a:ea typeface="Arial"/>
              <a:cs typeface="Arial"/>
              <a:sym typeface="Arial"/>
            </a:endParaRPr>
          </a:p>
        </p:txBody>
      </p:sp>
      <p:sp>
        <p:nvSpPr>
          <p:cNvPr id="280" name="Google Shape;280;p47"/>
          <p:cNvSpPr/>
          <p:nvPr/>
        </p:nvSpPr>
        <p:spPr>
          <a:xfrm>
            <a:off x="739980" y="1697400"/>
            <a:ext cx="7413000" cy="2924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i="1" lang="en" sz="1600">
                <a:solidFill>
                  <a:srgbClr val="333333"/>
                </a:solidFill>
                <a:latin typeface="Open Sans Light"/>
                <a:ea typeface="Open Sans Light"/>
                <a:cs typeface="Open Sans Light"/>
                <a:sym typeface="Open Sans Light"/>
              </a:rPr>
              <a:t>catalogue related</a:t>
            </a:r>
            <a:endParaRPr i="1"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automated cataloging</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enrichments of bibliographic records</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automated subject indexing</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automate the acquisition of metadata</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data quality: </a:t>
            </a:r>
            <a:endParaRPr sz="1600">
              <a:solidFill>
                <a:srgbClr val="333333"/>
              </a:solidFill>
              <a:latin typeface="Open Sans Light"/>
              <a:ea typeface="Open Sans Light"/>
              <a:cs typeface="Open Sans Light"/>
              <a:sym typeface="Open Sans Light"/>
            </a:endParaRPr>
          </a:p>
          <a:p>
            <a:pPr indent="-330200" lvl="1" marL="914400" marR="0" rtl="0" algn="l">
              <a:lnSpc>
                <a:spcPct val="100000"/>
              </a:lnSpc>
              <a:spcBef>
                <a:spcPts val="0"/>
              </a:spcBef>
              <a:spcAft>
                <a:spcPts val="0"/>
              </a:spcAft>
              <a:buSzPts val="1600"/>
              <a:buFont typeface="Open Sans Light"/>
              <a:buChar char="○"/>
            </a:pPr>
            <a:r>
              <a:rPr lang="en" sz="1600">
                <a:solidFill>
                  <a:srgbClr val="333333"/>
                </a:solidFill>
                <a:latin typeface="Open Sans Light"/>
                <a:ea typeface="Open Sans Light"/>
                <a:cs typeface="Open Sans Light"/>
                <a:sym typeface="Open Sans Light"/>
              </a:rPr>
              <a:t>normalisation/disambiguation of persons and corporate bodies,</a:t>
            </a:r>
            <a:endParaRPr sz="1600">
              <a:solidFill>
                <a:srgbClr val="333333"/>
              </a:solidFill>
              <a:latin typeface="Open Sans Light"/>
              <a:ea typeface="Open Sans Light"/>
              <a:cs typeface="Open Sans Light"/>
              <a:sym typeface="Open Sans Light"/>
            </a:endParaRPr>
          </a:p>
          <a:p>
            <a:pPr indent="-330200" lvl="1" marL="914400" marR="0" rtl="0" algn="l">
              <a:lnSpc>
                <a:spcPct val="100000"/>
              </a:lnSpc>
              <a:spcBef>
                <a:spcPts val="0"/>
              </a:spcBef>
              <a:spcAft>
                <a:spcPts val="0"/>
              </a:spcAft>
              <a:buSzPts val="1600"/>
              <a:buFont typeface="Open Sans Light"/>
              <a:buChar char="○"/>
            </a:pPr>
            <a:r>
              <a:rPr lang="en" sz="1600">
                <a:solidFill>
                  <a:srgbClr val="333333"/>
                </a:solidFill>
                <a:latin typeface="Open Sans Light"/>
                <a:ea typeface="Open Sans Light"/>
                <a:cs typeface="Open Sans Light"/>
                <a:sym typeface="Open Sans Light"/>
              </a:rPr>
              <a:t>linking between data sets,</a:t>
            </a:r>
            <a:endParaRPr sz="1600">
              <a:solidFill>
                <a:srgbClr val="333333"/>
              </a:solidFill>
              <a:latin typeface="Open Sans Light"/>
              <a:ea typeface="Open Sans Light"/>
              <a:cs typeface="Open Sans Light"/>
              <a:sym typeface="Open Sans Light"/>
            </a:endParaRPr>
          </a:p>
          <a:p>
            <a:pPr indent="-330200" lvl="1" marL="914400" marR="0" rtl="0" algn="l">
              <a:lnSpc>
                <a:spcPct val="100000"/>
              </a:lnSpc>
              <a:spcBef>
                <a:spcPts val="0"/>
              </a:spcBef>
              <a:spcAft>
                <a:spcPts val="0"/>
              </a:spcAft>
              <a:buSzPts val="1600"/>
              <a:buFont typeface="Open Sans Light"/>
              <a:buChar char="○"/>
            </a:pPr>
            <a:r>
              <a:rPr lang="en" sz="1600">
                <a:solidFill>
                  <a:srgbClr val="333333"/>
                </a:solidFill>
                <a:latin typeface="Open Sans Light"/>
                <a:ea typeface="Open Sans Light"/>
                <a:cs typeface="Open Sans Light"/>
                <a:sym typeface="Open Sans Light"/>
              </a:rPr>
              <a:t>enrichment with IDs,</a:t>
            </a:r>
            <a:endParaRPr sz="1600">
              <a:solidFill>
                <a:srgbClr val="333333"/>
              </a:solidFill>
              <a:latin typeface="Open Sans Light"/>
              <a:ea typeface="Open Sans Light"/>
              <a:cs typeface="Open Sans Light"/>
              <a:sym typeface="Open Sans Light"/>
            </a:endParaRPr>
          </a:p>
          <a:p>
            <a:pPr indent="-330200" lvl="1" marL="914400" marR="0" rtl="0" algn="l">
              <a:lnSpc>
                <a:spcPct val="100000"/>
              </a:lnSpc>
              <a:spcBef>
                <a:spcPts val="0"/>
              </a:spcBef>
              <a:spcAft>
                <a:spcPts val="0"/>
              </a:spcAft>
              <a:buSzPts val="1600"/>
              <a:buFont typeface="Open Sans Light"/>
              <a:buChar char="○"/>
            </a:pPr>
            <a:r>
              <a:rPr lang="en" sz="1600">
                <a:solidFill>
                  <a:srgbClr val="333333"/>
                </a:solidFill>
                <a:latin typeface="Open Sans Light"/>
                <a:ea typeface="Open Sans Light"/>
                <a:cs typeface="Open Sans Light"/>
                <a:sym typeface="Open Sans Light"/>
              </a:rPr>
              <a:t>content indexing</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visualization of authority file records</a:t>
            </a:r>
            <a:endParaRPr sz="1600">
              <a:solidFill>
                <a:srgbClr val="333333"/>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None/>
            </a:pPr>
            <a:r>
              <a:t/>
            </a:r>
            <a:endParaRPr sz="1600">
              <a:solidFill>
                <a:srgbClr val="333333"/>
              </a:solidFill>
              <a:latin typeface="Open Sans Light"/>
              <a:ea typeface="Open Sans Light"/>
              <a:cs typeface="Open Sans Light"/>
              <a:sym typeface="Open Sans Light"/>
            </a:endParaRPr>
          </a:p>
        </p:txBody>
      </p:sp>
      <p:pic>
        <p:nvPicPr>
          <p:cNvPr id="281" name="Google Shape;281;p47"/>
          <p:cNvPicPr preferRelativeResize="0"/>
          <p:nvPr/>
        </p:nvPicPr>
        <p:blipFill rotWithShape="1">
          <a:blip r:embed="rId3">
            <a:alphaModFix/>
          </a:blip>
          <a:srcRect b="0" l="0" r="0" t="94541"/>
          <a:stretch/>
        </p:blipFill>
        <p:spPr>
          <a:xfrm>
            <a:off x="0" y="4857840"/>
            <a:ext cx="9143820" cy="279360"/>
          </a:xfrm>
          <a:prstGeom prst="rect">
            <a:avLst/>
          </a:prstGeom>
          <a:noFill/>
          <a:ln>
            <a:noFill/>
          </a:ln>
        </p:spPr>
      </p:pic>
      <p:sp>
        <p:nvSpPr>
          <p:cNvPr id="282" name="Google Shape;282;p47"/>
          <p:cNvSpPr txBox="1"/>
          <p:nvPr/>
        </p:nvSpPr>
        <p:spPr>
          <a:xfrm rot="-5400000">
            <a:off x="-848550" y="3647250"/>
            <a:ext cx="2106300" cy="400200"/>
          </a:xfrm>
          <a:prstGeom prst="rect">
            <a:avLst/>
          </a:prstGeom>
          <a:noFill/>
          <a:ln>
            <a:noFill/>
          </a:ln>
        </p:spPr>
        <p:txBody>
          <a:bodyPr anchorCtr="0" anchor="t" bIns="91425" lIns="91425" spcFirstLastPara="1" rIns="91425" wrap="square" tIns="91425">
            <a:spAutoFit/>
          </a:bodyPr>
          <a:lstStyle/>
          <a:p>
            <a:pPr indent="0" lvl="0" marL="0" rtl="0" algn="l">
              <a:lnSpc>
                <a:spcPct val="125035"/>
              </a:lnSpc>
              <a:spcBef>
                <a:spcPts val="0"/>
              </a:spcBef>
              <a:spcAft>
                <a:spcPts val="0"/>
              </a:spcAft>
              <a:buNone/>
            </a:pPr>
            <a:r>
              <a:rPr lang="en" u="sng">
                <a:solidFill>
                  <a:schemeClr val="hlink"/>
                </a:solidFill>
                <a:latin typeface="Open Sans Light"/>
                <a:ea typeface="Open Sans Light"/>
                <a:cs typeface="Open Sans Light"/>
                <a:sym typeface="Open Sans Light"/>
                <a:hlinkClick r:id="rId4"/>
              </a:rPr>
              <a:t>https://bit.ly/dslib-2023</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8"/>
          <p:cNvSpPr/>
          <p:nvPr/>
        </p:nvSpPr>
        <p:spPr>
          <a:xfrm>
            <a:off x="739980" y="771480"/>
            <a:ext cx="6689400" cy="533400"/>
          </a:xfrm>
          <a:prstGeom prst="rect">
            <a:avLst/>
          </a:prstGeom>
          <a:noFill/>
          <a:ln>
            <a:noFill/>
          </a:ln>
        </p:spPr>
        <p:txBody>
          <a:bodyPr anchorCtr="0" anchor="t" bIns="0" lIns="0" spcFirstLastPara="1" rIns="0" wrap="square" tIns="0">
            <a:noAutofit/>
          </a:bodyPr>
          <a:lstStyle/>
          <a:p>
            <a:pPr indent="0" lvl="0" marL="0" marR="0" rtl="0" algn="l">
              <a:lnSpc>
                <a:spcPct val="119985"/>
              </a:lnSpc>
              <a:spcBef>
                <a:spcPts val="0"/>
              </a:spcBef>
              <a:spcAft>
                <a:spcPts val="0"/>
              </a:spcAft>
              <a:buNone/>
            </a:pPr>
            <a:r>
              <a:rPr lang="en" sz="3500">
                <a:solidFill>
                  <a:schemeClr val="dk1"/>
                </a:solidFill>
                <a:latin typeface="Roboto Mono"/>
                <a:ea typeface="Roboto Mono"/>
                <a:cs typeface="Roboto Mono"/>
                <a:sym typeface="Roboto Mono"/>
              </a:rPr>
              <a:t>Q9: library intelligence</a:t>
            </a:r>
            <a:endParaRPr b="0" i="0" sz="3500" u="none" cap="none" strike="noStrike">
              <a:latin typeface="Arial"/>
              <a:ea typeface="Arial"/>
              <a:cs typeface="Arial"/>
              <a:sym typeface="Arial"/>
            </a:endParaRPr>
          </a:p>
        </p:txBody>
      </p:sp>
      <p:sp>
        <p:nvSpPr>
          <p:cNvPr id="288" name="Google Shape;288;p48"/>
          <p:cNvSpPr/>
          <p:nvPr/>
        </p:nvSpPr>
        <p:spPr>
          <a:xfrm>
            <a:off x="739980" y="1697400"/>
            <a:ext cx="7413000" cy="2924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i="1" lang="en" sz="1600">
                <a:solidFill>
                  <a:srgbClr val="333333"/>
                </a:solidFill>
                <a:latin typeface="Open Sans Light"/>
                <a:ea typeface="Open Sans Light"/>
                <a:cs typeface="Open Sans Light"/>
                <a:sym typeface="Open Sans Light"/>
              </a:rPr>
              <a:t>usage analysis</a:t>
            </a:r>
            <a:endParaRPr i="1"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analyzing user behavior in the catalogue (bibtip)</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data on space occupancy in study spaces</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journal renewal</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semi-automated de-selection</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evidence based acquisition</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analyzing query logs</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COUNTER stats, loan statistics, Leganto stats</a:t>
            </a:r>
            <a:endParaRPr sz="1600">
              <a:solidFill>
                <a:srgbClr val="333333"/>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None/>
            </a:pPr>
            <a:r>
              <a:t/>
            </a:r>
            <a:endParaRPr sz="1600">
              <a:solidFill>
                <a:srgbClr val="333333"/>
              </a:solidFill>
              <a:latin typeface="Open Sans Light"/>
              <a:ea typeface="Open Sans Light"/>
              <a:cs typeface="Open Sans Light"/>
              <a:sym typeface="Open Sans Light"/>
            </a:endParaRPr>
          </a:p>
        </p:txBody>
      </p:sp>
      <p:pic>
        <p:nvPicPr>
          <p:cNvPr id="289" name="Google Shape;289;p48"/>
          <p:cNvPicPr preferRelativeResize="0"/>
          <p:nvPr/>
        </p:nvPicPr>
        <p:blipFill rotWithShape="1">
          <a:blip r:embed="rId3">
            <a:alphaModFix/>
          </a:blip>
          <a:srcRect b="0" l="0" r="0" t="94541"/>
          <a:stretch/>
        </p:blipFill>
        <p:spPr>
          <a:xfrm>
            <a:off x="0" y="4857840"/>
            <a:ext cx="9143820" cy="279360"/>
          </a:xfrm>
          <a:prstGeom prst="rect">
            <a:avLst/>
          </a:prstGeom>
          <a:noFill/>
          <a:ln>
            <a:noFill/>
          </a:ln>
        </p:spPr>
      </p:pic>
      <p:sp>
        <p:nvSpPr>
          <p:cNvPr id="290" name="Google Shape;290;p48"/>
          <p:cNvSpPr txBox="1"/>
          <p:nvPr/>
        </p:nvSpPr>
        <p:spPr>
          <a:xfrm rot="-5400000">
            <a:off x="-848550" y="3647250"/>
            <a:ext cx="2106300" cy="400200"/>
          </a:xfrm>
          <a:prstGeom prst="rect">
            <a:avLst/>
          </a:prstGeom>
          <a:noFill/>
          <a:ln>
            <a:noFill/>
          </a:ln>
        </p:spPr>
        <p:txBody>
          <a:bodyPr anchorCtr="0" anchor="t" bIns="91425" lIns="91425" spcFirstLastPara="1" rIns="91425" wrap="square" tIns="91425">
            <a:spAutoFit/>
          </a:bodyPr>
          <a:lstStyle/>
          <a:p>
            <a:pPr indent="0" lvl="0" marL="0" rtl="0" algn="l">
              <a:lnSpc>
                <a:spcPct val="125035"/>
              </a:lnSpc>
              <a:spcBef>
                <a:spcPts val="0"/>
              </a:spcBef>
              <a:spcAft>
                <a:spcPts val="0"/>
              </a:spcAft>
              <a:buNone/>
            </a:pPr>
            <a:r>
              <a:rPr lang="en" u="sng">
                <a:solidFill>
                  <a:schemeClr val="hlink"/>
                </a:solidFill>
                <a:latin typeface="Open Sans Light"/>
                <a:ea typeface="Open Sans Light"/>
                <a:cs typeface="Open Sans Light"/>
                <a:sym typeface="Open Sans Light"/>
                <a:hlinkClick r:id="rId4"/>
              </a:rPr>
              <a:t>https://bit.ly/dslib-2023</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9"/>
          <p:cNvSpPr/>
          <p:nvPr/>
        </p:nvSpPr>
        <p:spPr>
          <a:xfrm>
            <a:off x="739980" y="771480"/>
            <a:ext cx="6689400" cy="533400"/>
          </a:xfrm>
          <a:prstGeom prst="rect">
            <a:avLst/>
          </a:prstGeom>
          <a:noFill/>
          <a:ln>
            <a:noFill/>
          </a:ln>
        </p:spPr>
        <p:txBody>
          <a:bodyPr anchorCtr="0" anchor="t" bIns="0" lIns="0" spcFirstLastPara="1" rIns="0" wrap="square" tIns="0">
            <a:noAutofit/>
          </a:bodyPr>
          <a:lstStyle/>
          <a:p>
            <a:pPr indent="0" lvl="0" marL="0" marR="0" rtl="0" algn="l">
              <a:lnSpc>
                <a:spcPct val="119985"/>
              </a:lnSpc>
              <a:spcBef>
                <a:spcPts val="0"/>
              </a:spcBef>
              <a:spcAft>
                <a:spcPts val="0"/>
              </a:spcAft>
              <a:buNone/>
            </a:pPr>
            <a:r>
              <a:rPr lang="en" sz="3500">
                <a:solidFill>
                  <a:schemeClr val="dk1"/>
                </a:solidFill>
                <a:latin typeface="Roboto Mono"/>
                <a:ea typeface="Roboto Mono"/>
                <a:cs typeface="Roboto Mono"/>
                <a:sym typeface="Roboto Mono"/>
              </a:rPr>
              <a:t>Q9: </a:t>
            </a:r>
            <a:r>
              <a:rPr lang="en" sz="3500">
                <a:latin typeface="Roboto Mono"/>
                <a:ea typeface="Roboto Mono"/>
                <a:cs typeface="Roboto Mono"/>
                <a:sym typeface="Roboto Mono"/>
              </a:rPr>
              <a:t>r</a:t>
            </a:r>
            <a:r>
              <a:rPr lang="en" sz="3500">
                <a:latin typeface="Roboto Mono"/>
                <a:ea typeface="Roboto Mono"/>
                <a:cs typeface="Roboto Mono"/>
                <a:sym typeface="Roboto Mono"/>
              </a:rPr>
              <a:t>esearch inteligence</a:t>
            </a:r>
            <a:endParaRPr b="0" i="0" sz="3500" u="none" cap="none" strike="noStrike">
              <a:latin typeface="Arial"/>
              <a:ea typeface="Arial"/>
              <a:cs typeface="Arial"/>
              <a:sym typeface="Arial"/>
            </a:endParaRPr>
          </a:p>
        </p:txBody>
      </p:sp>
      <p:sp>
        <p:nvSpPr>
          <p:cNvPr id="296" name="Google Shape;296;p49"/>
          <p:cNvSpPr/>
          <p:nvPr/>
        </p:nvSpPr>
        <p:spPr>
          <a:xfrm>
            <a:off x="739980" y="1697400"/>
            <a:ext cx="7413000" cy="2924700"/>
          </a:xfrm>
          <a:prstGeom prst="rect">
            <a:avLst/>
          </a:prstGeom>
          <a:noFill/>
          <a:ln>
            <a:noFill/>
          </a:ln>
        </p:spPr>
        <p:txBody>
          <a:bodyPr anchorCtr="0" anchor="t" bIns="0" lIns="0" spcFirstLastPara="1" rIns="0" wrap="square" tIns="0">
            <a:noAutofit/>
          </a:bodyPr>
          <a:lstStyle/>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bibliometric analysis</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campus output breaks down by publisher share</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analyze research impact</a:t>
            </a:r>
            <a:endParaRPr sz="1600">
              <a:solidFill>
                <a:srgbClr val="333333"/>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None/>
            </a:pPr>
            <a:r>
              <a:t/>
            </a:r>
            <a:endParaRPr sz="1600">
              <a:solidFill>
                <a:srgbClr val="333333"/>
              </a:solidFill>
              <a:latin typeface="Open Sans Light"/>
              <a:ea typeface="Open Sans Light"/>
              <a:cs typeface="Open Sans Light"/>
              <a:sym typeface="Open Sans Light"/>
            </a:endParaRPr>
          </a:p>
        </p:txBody>
      </p:sp>
      <p:pic>
        <p:nvPicPr>
          <p:cNvPr id="297" name="Google Shape;297;p49"/>
          <p:cNvPicPr preferRelativeResize="0"/>
          <p:nvPr/>
        </p:nvPicPr>
        <p:blipFill rotWithShape="1">
          <a:blip r:embed="rId3">
            <a:alphaModFix/>
          </a:blip>
          <a:srcRect b="0" l="0" r="0" t="94541"/>
          <a:stretch/>
        </p:blipFill>
        <p:spPr>
          <a:xfrm>
            <a:off x="0" y="4857840"/>
            <a:ext cx="9143820" cy="279360"/>
          </a:xfrm>
          <a:prstGeom prst="rect">
            <a:avLst/>
          </a:prstGeom>
          <a:noFill/>
          <a:ln>
            <a:noFill/>
          </a:ln>
        </p:spPr>
      </p:pic>
      <p:sp>
        <p:nvSpPr>
          <p:cNvPr id="298" name="Google Shape;298;p49"/>
          <p:cNvSpPr txBox="1"/>
          <p:nvPr/>
        </p:nvSpPr>
        <p:spPr>
          <a:xfrm rot="-5400000">
            <a:off x="-848550" y="3647250"/>
            <a:ext cx="2106300" cy="400200"/>
          </a:xfrm>
          <a:prstGeom prst="rect">
            <a:avLst/>
          </a:prstGeom>
          <a:noFill/>
          <a:ln>
            <a:noFill/>
          </a:ln>
        </p:spPr>
        <p:txBody>
          <a:bodyPr anchorCtr="0" anchor="t" bIns="91425" lIns="91425" spcFirstLastPara="1" rIns="91425" wrap="square" tIns="91425">
            <a:spAutoFit/>
          </a:bodyPr>
          <a:lstStyle/>
          <a:p>
            <a:pPr indent="0" lvl="0" marL="0" rtl="0" algn="l">
              <a:lnSpc>
                <a:spcPct val="125035"/>
              </a:lnSpc>
              <a:spcBef>
                <a:spcPts val="0"/>
              </a:spcBef>
              <a:spcAft>
                <a:spcPts val="0"/>
              </a:spcAft>
              <a:buNone/>
            </a:pPr>
            <a:r>
              <a:rPr lang="en" u="sng">
                <a:solidFill>
                  <a:schemeClr val="hlink"/>
                </a:solidFill>
                <a:latin typeface="Open Sans Light"/>
                <a:ea typeface="Open Sans Light"/>
                <a:cs typeface="Open Sans Light"/>
                <a:sym typeface="Open Sans Light"/>
                <a:hlinkClick r:id="rId4"/>
              </a:rPr>
              <a:t>https://bit.ly/dslib-2023</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0"/>
          <p:cNvSpPr/>
          <p:nvPr/>
        </p:nvSpPr>
        <p:spPr>
          <a:xfrm>
            <a:off x="739980" y="771480"/>
            <a:ext cx="6689400" cy="533400"/>
          </a:xfrm>
          <a:prstGeom prst="rect">
            <a:avLst/>
          </a:prstGeom>
          <a:noFill/>
          <a:ln>
            <a:noFill/>
          </a:ln>
        </p:spPr>
        <p:txBody>
          <a:bodyPr anchorCtr="0" anchor="t" bIns="0" lIns="0" spcFirstLastPara="1" rIns="0" wrap="square" tIns="0">
            <a:noAutofit/>
          </a:bodyPr>
          <a:lstStyle/>
          <a:p>
            <a:pPr indent="0" lvl="0" marL="0" marR="0" rtl="0" algn="l">
              <a:lnSpc>
                <a:spcPct val="119985"/>
              </a:lnSpc>
              <a:spcBef>
                <a:spcPts val="0"/>
              </a:spcBef>
              <a:spcAft>
                <a:spcPts val="0"/>
              </a:spcAft>
              <a:buNone/>
            </a:pPr>
            <a:r>
              <a:rPr lang="en" sz="3500">
                <a:solidFill>
                  <a:schemeClr val="dk1"/>
                </a:solidFill>
                <a:latin typeface="Roboto Mono"/>
                <a:ea typeface="Roboto Mono"/>
                <a:cs typeface="Roboto Mono"/>
                <a:sym typeface="Roboto Mono"/>
              </a:rPr>
              <a:t>Q9: </a:t>
            </a:r>
            <a:r>
              <a:rPr lang="en" sz="3500">
                <a:latin typeface="Roboto Mono"/>
                <a:ea typeface="Roboto Mono"/>
                <a:cs typeface="Roboto Mono"/>
                <a:sym typeface="Roboto Mono"/>
              </a:rPr>
              <a:t>r</a:t>
            </a:r>
            <a:r>
              <a:rPr lang="en" sz="3500">
                <a:latin typeface="Roboto Mono"/>
                <a:ea typeface="Roboto Mono"/>
                <a:cs typeface="Roboto Mono"/>
                <a:sym typeface="Roboto Mono"/>
              </a:rPr>
              <a:t>esearch support</a:t>
            </a:r>
            <a:endParaRPr b="0" i="0" sz="3500" u="none" cap="none" strike="noStrike">
              <a:latin typeface="Arial"/>
              <a:ea typeface="Arial"/>
              <a:cs typeface="Arial"/>
              <a:sym typeface="Arial"/>
            </a:endParaRPr>
          </a:p>
        </p:txBody>
      </p:sp>
      <p:sp>
        <p:nvSpPr>
          <p:cNvPr id="304" name="Google Shape;304;p50"/>
          <p:cNvSpPr/>
          <p:nvPr/>
        </p:nvSpPr>
        <p:spPr>
          <a:xfrm>
            <a:off x="739980" y="1697400"/>
            <a:ext cx="7413000" cy="2924700"/>
          </a:xfrm>
          <a:prstGeom prst="rect">
            <a:avLst/>
          </a:prstGeom>
          <a:noFill/>
          <a:ln>
            <a:noFill/>
          </a:ln>
        </p:spPr>
        <p:txBody>
          <a:bodyPr anchorCtr="0" anchor="t" bIns="0" lIns="0" spcFirstLastPara="1" rIns="0" wrap="square" tIns="0">
            <a:noAutofit/>
          </a:bodyPr>
          <a:lstStyle/>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geo-referencing (crowdsourcing)</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hand written text recognition (HTR) with Transkribus</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publishing metadata</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attribute PIDs to elements of metadata</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research data management advisory service</a:t>
            </a:r>
            <a:endParaRPr sz="1600">
              <a:solidFill>
                <a:srgbClr val="333333"/>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None/>
            </a:pPr>
            <a:r>
              <a:t/>
            </a:r>
            <a:endParaRPr sz="1600">
              <a:solidFill>
                <a:srgbClr val="333333"/>
              </a:solidFill>
              <a:latin typeface="Open Sans Light"/>
              <a:ea typeface="Open Sans Light"/>
              <a:cs typeface="Open Sans Light"/>
              <a:sym typeface="Open Sans Light"/>
            </a:endParaRPr>
          </a:p>
        </p:txBody>
      </p:sp>
      <p:pic>
        <p:nvPicPr>
          <p:cNvPr id="305" name="Google Shape;305;p50"/>
          <p:cNvPicPr preferRelativeResize="0"/>
          <p:nvPr/>
        </p:nvPicPr>
        <p:blipFill rotWithShape="1">
          <a:blip r:embed="rId3">
            <a:alphaModFix/>
          </a:blip>
          <a:srcRect b="0" l="0" r="0" t="94541"/>
          <a:stretch/>
        </p:blipFill>
        <p:spPr>
          <a:xfrm>
            <a:off x="0" y="4857840"/>
            <a:ext cx="9143820" cy="279360"/>
          </a:xfrm>
          <a:prstGeom prst="rect">
            <a:avLst/>
          </a:prstGeom>
          <a:noFill/>
          <a:ln>
            <a:noFill/>
          </a:ln>
        </p:spPr>
      </p:pic>
      <p:sp>
        <p:nvSpPr>
          <p:cNvPr id="306" name="Google Shape;306;p50"/>
          <p:cNvSpPr txBox="1"/>
          <p:nvPr/>
        </p:nvSpPr>
        <p:spPr>
          <a:xfrm rot="-5400000">
            <a:off x="-848550" y="3647250"/>
            <a:ext cx="2106300" cy="400200"/>
          </a:xfrm>
          <a:prstGeom prst="rect">
            <a:avLst/>
          </a:prstGeom>
          <a:noFill/>
          <a:ln>
            <a:noFill/>
          </a:ln>
        </p:spPr>
        <p:txBody>
          <a:bodyPr anchorCtr="0" anchor="t" bIns="91425" lIns="91425" spcFirstLastPara="1" rIns="91425" wrap="square" tIns="91425">
            <a:spAutoFit/>
          </a:bodyPr>
          <a:lstStyle/>
          <a:p>
            <a:pPr indent="0" lvl="0" marL="0" rtl="0" algn="l">
              <a:lnSpc>
                <a:spcPct val="125035"/>
              </a:lnSpc>
              <a:spcBef>
                <a:spcPts val="0"/>
              </a:spcBef>
              <a:spcAft>
                <a:spcPts val="0"/>
              </a:spcAft>
              <a:buNone/>
            </a:pPr>
            <a:r>
              <a:rPr lang="en" u="sng">
                <a:solidFill>
                  <a:schemeClr val="hlink"/>
                </a:solidFill>
                <a:latin typeface="Open Sans Light"/>
                <a:ea typeface="Open Sans Light"/>
                <a:cs typeface="Open Sans Light"/>
                <a:sym typeface="Open Sans Light"/>
                <a:hlinkClick r:id="rId4"/>
              </a:rPr>
              <a:t>https://bit.ly/dslib-2023</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1"/>
          <p:cNvSpPr/>
          <p:nvPr/>
        </p:nvSpPr>
        <p:spPr>
          <a:xfrm>
            <a:off x="739980" y="771480"/>
            <a:ext cx="6689400" cy="533400"/>
          </a:xfrm>
          <a:prstGeom prst="rect">
            <a:avLst/>
          </a:prstGeom>
          <a:noFill/>
          <a:ln>
            <a:noFill/>
          </a:ln>
        </p:spPr>
        <p:txBody>
          <a:bodyPr anchorCtr="0" anchor="t" bIns="0" lIns="0" spcFirstLastPara="1" rIns="0" wrap="square" tIns="0">
            <a:noAutofit/>
          </a:bodyPr>
          <a:lstStyle/>
          <a:p>
            <a:pPr indent="0" lvl="0" marL="0" marR="0" rtl="0" algn="l">
              <a:lnSpc>
                <a:spcPct val="119985"/>
              </a:lnSpc>
              <a:spcBef>
                <a:spcPts val="0"/>
              </a:spcBef>
              <a:spcAft>
                <a:spcPts val="0"/>
              </a:spcAft>
              <a:buNone/>
            </a:pPr>
            <a:r>
              <a:rPr lang="en" sz="3500">
                <a:solidFill>
                  <a:schemeClr val="dk1"/>
                </a:solidFill>
                <a:latin typeface="Roboto Mono"/>
                <a:ea typeface="Roboto Mono"/>
                <a:cs typeface="Roboto Mono"/>
                <a:sym typeface="Roboto Mono"/>
              </a:rPr>
              <a:t>Q9: </a:t>
            </a:r>
            <a:r>
              <a:rPr lang="en" sz="3500">
                <a:latin typeface="Roboto Mono"/>
                <a:ea typeface="Roboto Mono"/>
                <a:cs typeface="Roboto Mono"/>
                <a:sym typeface="Roboto Mono"/>
              </a:rPr>
              <a:t>other</a:t>
            </a:r>
            <a:endParaRPr b="0" i="0" sz="3500" u="none" cap="none" strike="noStrike">
              <a:latin typeface="Arial"/>
              <a:ea typeface="Arial"/>
              <a:cs typeface="Arial"/>
              <a:sym typeface="Arial"/>
            </a:endParaRPr>
          </a:p>
        </p:txBody>
      </p:sp>
      <p:sp>
        <p:nvSpPr>
          <p:cNvPr id="312" name="Google Shape;312;p51"/>
          <p:cNvSpPr/>
          <p:nvPr/>
        </p:nvSpPr>
        <p:spPr>
          <a:xfrm>
            <a:off x="739980" y="1697400"/>
            <a:ext cx="7413000" cy="2924700"/>
          </a:xfrm>
          <a:prstGeom prst="rect">
            <a:avLst/>
          </a:prstGeom>
          <a:noFill/>
          <a:ln>
            <a:noFill/>
          </a:ln>
        </p:spPr>
        <p:txBody>
          <a:bodyPr anchorCtr="0" anchor="t" bIns="0" lIns="0" spcFirstLastPara="1" rIns="0" wrap="square" tIns="0">
            <a:noAutofit/>
          </a:bodyPr>
          <a:lstStyle/>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automating the process for systematic literature reviews</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ChatBot</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text mining</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analyzing watermarks</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automated interactive dashboards</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trend analysis</a:t>
            </a:r>
            <a:endParaRPr sz="1600">
              <a:solidFill>
                <a:srgbClr val="333333"/>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None/>
            </a:pPr>
            <a:r>
              <a:t/>
            </a:r>
            <a:endParaRPr sz="1600">
              <a:solidFill>
                <a:srgbClr val="333333"/>
              </a:solidFill>
              <a:latin typeface="Open Sans Light"/>
              <a:ea typeface="Open Sans Light"/>
              <a:cs typeface="Open Sans Light"/>
              <a:sym typeface="Open Sans Light"/>
            </a:endParaRPr>
          </a:p>
        </p:txBody>
      </p:sp>
      <p:pic>
        <p:nvPicPr>
          <p:cNvPr id="313" name="Google Shape;313;p51"/>
          <p:cNvPicPr preferRelativeResize="0"/>
          <p:nvPr/>
        </p:nvPicPr>
        <p:blipFill rotWithShape="1">
          <a:blip r:embed="rId3">
            <a:alphaModFix/>
          </a:blip>
          <a:srcRect b="0" l="0" r="0" t="94541"/>
          <a:stretch/>
        </p:blipFill>
        <p:spPr>
          <a:xfrm>
            <a:off x="0" y="4857840"/>
            <a:ext cx="9143820" cy="279360"/>
          </a:xfrm>
          <a:prstGeom prst="rect">
            <a:avLst/>
          </a:prstGeom>
          <a:noFill/>
          <a:ln>
            <a:noFill/>
          </a:ln>
        </p:spPr>
      </p:pic>
      <p:sp>
        <p:nvSpPr>
          <p:cNvPr id="314" name="Google Shape;314;p51"/>
          <p:cNvSpPr txBox="1"/>
          <p:nvPr/>
        </p:nvSpPr>
        <p:spPr>
          <a:xfrm rot="-5400000">
            <a:off x="-848550" y="3647250"/>
            <a:ext cx="2106300" cy="400200"/>
          </a:xfrm>
          <a:prstGeom prst="rect">
            <a:avLst/>
          </a:prstGeom>
          <a:noFill/>
          <a:ln>
            <a:noFill/>
          </a:ln>
        </p:spPr>
        <p:txBody>
          <a:bodyPr anchorCtr="0" anchor="t" bIns="91425" lIns="91425" spcFirstLastPara="1" rIns="91425" wrap="square" tIns="91425">
            <a:spAutoFit/>
          </a:bodyPr>
          <a:lstStyle/>
          <a:p>
            <a:pPr indent="0" lvl="0" marL="0" rtl="0" algn="l">
              <a:lnSpc>
                <a:spcPct val="125035"/>
              </a:lnSpc>
              <a:spcBef>
                <a:spcPts val="0"/>
              </a:spcBef>
              <a:spcAft>
                <a:spcPts val="0"/>
              </a:spcAft>
              <a:buNone/>
            </a:pPr>
            <a:r>
              <a:rPr lang="en" u="sng">
                <a:solidFill>
                  <a:schemeClr val="hlink"/>
                </a:solidFill>
                <a:latin typeface="Open Sans Light"/>
                <a:ea typeface="Open Sans Light"/>
                <a:cs typeface="Open Sans Light"/>
                <a:sym typeface="Open Sans Light"/>
                <a:hlinkClick r:id="rId4"/>
              </a:rPr>
              <a:t>https://bit.ly/dslib-2023</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2"/>
          <p:cNvSpPr/>
          <p:nvPr/>
        </p:nvSpPr>
        <p:spPr>
          <a:xfrm>
            <a:off x="739980" y="717840"/>
            <a:ext cx="6689400" cy="533400"/>
          </a:xfrm>
          <a:prstGeom prst="rect">
            <a:avLst/>
          </a:prstGeom>
          <a:noFill/>
          <a:ln>
            <a:noFill/>
          </a:ln>
        </p:spPr>
        <p:txBody>
          <a:bodyPr anchorCtr="0" anchor="t" bIns="0" lIns="0" spcFirstLastPara="1" rIns="0" wrap="square" tIns="0">
            <a:noAutofit/>
          </a:bodyPr>
          <a:lstStyle/>
          <a:p>
            <a:pPr indent="0" lvl="0" marL="0" marR="0" rtl="0" algn="l">
              <a:lnSpc>
                <a:spcPct val="119985"/>
              </a:lnSpc>
              <a:spcBef>
                <a:spcPts val="0"/>
              </a:spcBef>
              <a:spcAft>
                <a:spcPts val="0"/>
              </a:spcAft>
              <a:buNone/>
            </a:pPr>
            <a:r>
              <a:rPr lang="en" sz="3500">
                <a:latin typeface="Roboto Mono"/>
                <a:ea typeface="Roboto Mono"/>
                <a:cs typeface="Roboto Mono"/>
                <a:sym typeface="Roboto Mono"/>
              </a:rPr>
              <a:t>Q10</a:t>
            </a:r>
            <a:endParaRPr b="0" i="0" sz="3500" u="none" cap="none" strike="noStrike">
              <a:latin typeface="Arial"/>
              <a:ea typeface="Arial"/>
              <a:cs typeface="Arial"/>
              <a:sym typeface="Arial"/>
            </a:endParaRPr>
          </a:p>
        </p:txBody>
      </p:sp>
      <p:sp>
        <p:nvSpPr>
          <p:cNvPr id="320" name="Google Shape;320;p52"/>
          <p:cNvSpPr/>
          <p:nvPr/>
        </p:nvSpPr>
        <p:spPr>
          <a:xfrm>
            <a:off x="739975" y="1392600"/>
            <a:ext cx="7413000" cy="3177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000000"/>
              </a:buClr>
              <a:buFont typeface="Arial"/>
              <a:buNone/>
            </a:pPr>
            <a:r>
              <a:rPr b="1" lang="en" sz="1600">
                <a:solidFill>
                  <a:srgbClr val="333333"/>
                </a:solidFill>
                <a:latin typeface="Open Sans"/>
                <a:ea typeface="Open Sans"/>
                <a:cs typeface="Open Sans"/>
                <a:sym typeface="Open Sans"/>
              </a:rPr>
              <a:t>Which department(s), </a:t>
            </a:r>
            <a:r>
              <a:rPr b="1" lang="en" sz="1600">
                <a:solidFill>
                  <a:srgbClr val="4A86E8"/>
                </a:solidFill>
                <a:latin typeface="Open Sans"/>
                <a:ea typeface="Open Sans"/>
                <a:cs typeface="Open Sans"/>
                <a:sym typeface="Open Sans"/>
              </a:rPr>
              <a:t>team(s)</a:t>
            </a:r>
            <a:r>
              <a:rPr b="1" lang="en" sz="1600">
                <a:solidFill>
                  <a:srgbClr val="333333"/>
                </a:solidFill>
                <a:latin typeface="Open Sans"/>
                <a:ea typeface="Open Sans"/>
                <a:cs typeface="Open Sans"/>
                <a:sym typeface="Open Sans"/>
              </a:rPr>
              <a:t>, or similar entities carry out data science activities in your library?</a:t>
            </a:r>
            <a:endParaRPr b="1" sz="1600">
              <a:solidFill>
                <a:srgbClr val="333333"/>
              </a:solidFill>
              <a:latin typeface="Open Sans"/>
              <a:ea typeface="Open Sans"/>
              <a:cs typeface="Open Sans"/>
              <a:sym typeface="Open Sans"/>
            </a:endParaRPr>
          </a:p>
        </p:txBody>
      </p:sp>
      <p:pic>
        <p:nvPicPr>
          <p:cNvPr id="321" name="Google Shape;321;p52"/>
          <p:cNvPicPr preferRelativeResize="0"/>
          <p:nvPr/>
        </p:nvPicPr>
        <p:blipFill rotWithShape="1">
          <a:blip r:embed="rId3">
            <a:alphaModFix/>
          </a:blip>
          <a:srcRect b="0" l="0" r="0" t="94541"/>
          <a:stretch/>
        </p:blipFill>
        <p:spPr>
          <a:xfrm>
            <a:off x="0" y="4857840"/>
            <a:ext cx="9143820" cy="279360"/>
          </a:xfrm>
          <a:prstGeom prst="rect">
            <a:avLst/>
          </a:prstGeom>
          <a:noFill/>
          <a:ln>
            <a:noFill/>
          </a:ln>
        </p:spPr>
      </p:pic>
      <p:sp>
        <p:nvSpPr>
          <p:cNvPr id="322" name="Google Shape;322;p52"/>
          <p:cNvSpPr/>
          <p:nvPr/>
        </p:nvSpPr>
        <p:spPr>
          <a:xfrm>
            <a:off x="663775" y="2230800"/>
            <a:ext cx="3515700" cy="2802600"/>
          </a:xfrm>
          <a:prstGeom prst="rect">
            <a:avLst/>
          </a:prstGeom>
          <a:noFill/>
          <a:ln>
            <a:noFill/>
          </a:ln>
        </p:spPr>
        <p:txBody>
          <a:bodyPr anchorCtr="0" anchor="t" bIns="0" lIns="0" spcFirstLastPara="1" rIns="0" wrap="square" tIns="0">
            <a:noAutofit/>
          </a:bodyPr>
          <a:lstStyle/>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single person</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an existing unit with new tasks</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several library units</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cross-cutting working group</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dedicated team</a:t>
            </a:r>
            <a:endParaRPr sz="1600">
              <a:solidFill>
                <a:srgbClr val="333333"/>
              </a:solidFill>
              <a:latin typeface="Open Sans Light"/>
              <a:ea typeface="Open Sans Light"/>
              <a:cs typeface="Open Sans Light"/>
              <a:sym typeface="Open Sans Light"/>
            </a:endParaRPr>
          </a:p>
        </p:txBody>
      </p:sp>
      <p:sp>
        <p:nvSpPr>
          <p:cNvPr id="323" name="Google Shape;323;p52"/>
          <p:cNvSpPr/>
          <p:nvPr/>
        </p:nvSpPr>
        <p:spPr>
          <a:xfrm>
            <a:off x="4245178" y="2230800"/>
            <a:ext cx="3641700" cy="2802600"/>
          </a:xfrm>
          <a:prstGeom prst="rect">
            <a:avLst/>
          </a:prstGeom>
          <a:noFill/>
          <a:ln>
            <a:noFill/>
          </a:ln>
        </p:spPr>
        <p:txBody>
          <a:bodyPr anchorCtr="0" anchor="t" bIns="0" lIns="0" spcFirstLastPara="1" rIns="0" wrap="square" tIns="0">
            <a:noAutofit/>
          </a:bodyPr>
          <a:lstStyle/>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research support</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d</a:t>
            </a:r>
            <a:r>
              <a:rPr lang="en" sz="1600">
                <a:solidFill>
                  <a:srgbClr val="333333"/>
                </a:solidFill>
                <a:latin typeface="Open Sans Light"/>
                <a:ea typeface="Open Sans Light"/>
                <a:cs typeface="Open Sans Light"/>
                <a:sym typeface="Open Sans Light"/>
              </a:rPr>
              <a:t>ata management</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s</a:t>
            </a:r>
            <a:r>
              <a:rPr lang="en" sz="1600">
                <a:solidFill>
                  <a:srgbClr val="333333"/>
                </a:solidFill>
                <a:latin typeface="Open Sans Light"/>
                <a:ea typeface="Open Sans Light"/>
                <a:cs typeface="Open Sans Light"/>
                <a:sym typeface="Open Sans Light"/>
              </a:rPr>
              <a:t>cholarly communications</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research software engineering</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acquisition and cataloguing</a:t>
            </a:r>
            <a:endParaRPr sz="1600">
              <a:solidFill>
                <a:srgbClr val="333333"/>
              </a:solidFill>
              <a:latin typeface="Open Sans Light"/>
              <a:ea typeface="Open Sans Light"/>
              <a:cs typeface="Open Sans Light"/>
              <a:sym typeface="Open Sans Light"/>
            </a:endParaRPr>
          </a:p>
        </p:txBody>
      </p:sp>
      <p:sp>
        <p:nvSpPr>
          <p:cNvPr id="324" name="Google Shape;324;p52"/>
          <p:cNvSpPr txBox="1"/>
          <p:nvPr/>
        </p:nvSpPr>
        <p:spPr>
          <a:xfrm rot="-5400000">
            <a:off x="-848550" y="3647250"/>
            <a:ext cx="2106300" cy="400200"/>
          </a:xfrm>
          <a:prstGeom prst="rect">
            <a:avLst/>
          </a:prstGeom>
          <a:noFill/>
          <a:ln>
            <a:noFill/>
          </a:ln>
        </p:spPr>
        <p:txBody>
          <a:bodyPr anchorCtr="0" anchor="t" bIns="91425" lIns="91425" spcFirstLastPara="1" rIns="91425" wrap="square" tIns="91425">
            <a:spAutoFit/>
          </a:bodyPr>
          <a:lstStyle/>
          <a:p>
            <a:pPr indent="0" lvl="0" marL="0" rtl="0" algn="l">
              <a:lnSpc>
                <a:spcPct val="125035"/>
              </a:lnSpc>
              <a:spcBef>
                <a:spcPts val="0"/>
              </a:spcBef>
              <a:spcAft>
                <a:spcPts val="0"/>
              </a:spcAft>
              <a:buNone/>
            </a:pPr>
            <a:r>
              <a:rPr lang="en" u="sng">
                <a:solidFill>
                  <a:schemeClr val="hlink"/>
                </a:solidFill>
                <a:latin typeface="Open Sans Light"/>
                <a:ea typeface="Open Sans Light"/>
                <a:cs typeface="Open Sans Light"/>
                <a:sym typeface="Open Sans Light"/>
                <a:hlinkClick r:id="rId4"/>
              </a:rPr>
              <a:t>https://bit.ly/dslib-2023</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3"/>
          <p:cNvSpPr/>
          <p:nvPr/>
        </p:nvSpPr>
        <p:spPr>
          <a:xfrm>
            <a:off x="739980" y="717840"/>
            <a:ext cx="6689400" cy="533400"/>
          </a:xfrm>
          <a:prstGeom prst="rect">
            <a:avLst/>
          </a:prstGeom>
          <a:noFill/>
          <a:ln>
            <a:noFill/>
          </a:ln>
        </p:spPr>
        <p:txBody>
          <a:bodyPr anchorCtr="0" anchor="t" bIns="0" lIns="0" spcFirstLastPara="1" rIns="0" wrap="square" tIns="0">
            <a:noAutofit/>
          </a:bodyPr>
          <a:lstStyle/>
          <a:p>
            <a:pPr indent="0" lvl="0" marL="0" marR="0" rtl="0" algn="l">
              <a:lnSpc>
                <a:spcPct val="119985"/>
              </a:lnSpc>
              <a:spcBef>
                <a:spcPts val="0"/>
              </a:spcBef>
              <a:spcAft>
                <a:spcPts val="0"/>
              </a:spcAft>
              <a:buNone/>
            </a:pPr>
            <a:r>
              <a:rPr lang="en" sz="3500">
                <a:latin typeface="Roboto Mono"/>
                <a:ea typeface="Roboto Mono"/>
                <a:cs typeface="Roboto Mono"/>
                <a:sym typeface="Roboto Mono"/>
              </a:rPr>
              <a:t>Q11</a:t>
            </a:r>
            <a:endParaRPr b="0" i="0" sz="3500" u="none" cap="none" strike="noStrike">
              <a:latin typeface="Arial"/>
              <a:ea typeface="Arial"/>
              <a:cs typeface="Arial"/>
              <a:sym typeface="Arial"/>
            </a:endParaRPr>
          </a:p>
        </p:txBody>
      </p:sp>
      <p:sp>
        <p:nvSpPr>
          <p:cNvPr id="330" name="Google Shape;330;p53"/>
          <p:cNvSpPr/>
          <p:nvPr/>
        </p:nvSpPr>
        <p:spPr>
          <a:xfrm>
            <a:off x="739975" y="1392600"/>
            <a:ext cx="7413000" cy="3177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000000"/>
              </a:buClr>
              <a:buFont typeface="Arial"/>
              <a:buNone/>
            </a:pPr>
            <a:r>
              <a:rPr b="1" lang="en" sz="1600">
                <a:solidFill>
                  <a:srgbClr val="333333"/>
                </a:solidFill>
                <a:latin typeface="Open Sans"/>
                <a:ea typeface="Open Sans"/>
                <a:cs typeface="Open Sans"/>
                <a:sym typeface="Open Sans"/>
              </a:rPr>
              <a:t>Describe the </a:t>
            </a:r>
            <a:r>
              <a:rPr b="1" lang="en" sz="1600">
                <a:solidFill>
                  <a:srgbClr val="4A86E8"/>
                </a:solidFill>
                <a:latin typeface="Open Sans"/>
                <a:ea typeface="Open Sans"/>
                <a:cs typeface="Open Sans"/>
                <a:sym typeface="Open Sans"/>
              </a:rPr>
              <a:t>staff</a:t>
            </a:r>
            <a:r>
              <a:rPr b="1" lang="en" sz="1600">
                <a:solidFill>
                  <a:srgbClr val="333333"/>
                </a:solidFill>
                <a:latin typeface="Open Sans"/>
                <a:ea typeface="Open Sans"/>
                <a:cs typeface="Open Sans"/>
                <a:sym typeface="Open Sans"/>
              </a:rPr>
              <a:t> responsible for data science activities.</a:t>
            </a:r>
            <a:endParaRPr b="1" sz="1600">
              <a:solidFill>
                <a:srgbClr val="333333"/>
              </a:solidFill>
              <a:latin typeface="Open Sans"/>
              <a:ea typeface="Open Sans"/>
              <a:cs typeface="Open Sans"/>
              <a:sym typeface="Open Sans"/>
            </a:endParaRPr>
          </a:p>
        </p:txBody>
      </p:sp>
      <p:pic>
        <p:nvPicPr>
          <p:cNvPr id="331" name="Google Shape;331;p53"/>
          <p:cNvPicPr preferRelativeResize="0"/>
          <p:nvPr/>
        </p:nvPicPr>
        <p:blipFill rotWithShape="1">
          <a:blip r:embed="rId3">
            <a:alphaModFix/>
          </a:blip>
          <a:srcRect b="0" l="0" r="0" t="94541"/>
          <a:stretch/>
        </p:blipFill>
        <p:spPr>
          <a:xfrm>
            <a:off x="0" y="4857840"/>
            <a:ext cx="9143820" cy="279360"/>
          </a:xfrm>
          <a:prstGeom prst="rect">
            <a:avLst/>
          </a:prstGeom>
          <a:noFill/>
          <a:ln>
            <a:noFill/>
          </a:ln>
        </p:spPr>
      </p:pic>
      <p:sp>
        <p:nvSpPr>
          <p:cNvPr id="332" name="Google Shape;332;p53"/>
          <p:cNvSpPr/>
          <p:nvPr/>
        </p:nvSpPr>
        <p:spPr>
          <a:xfrm>
            <a:off x="663775" y="1849800"/>
            <a:ext cx="2601600" cy="28026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None/>
            </a:pPr>
            <a:r>
              <a:rPr i="1" lang="en" sz="1600">
                <a:solidFill>
                  <a:srgbClr val="333333"/>
                </a:solidFill>
                <a:latin typeface="Open Sans Light"/>
                <a:ea typeface="Open Sans Light"/>
                <a:cs typeface="Open Sans Light"/>
                <a:sym typeface="Open Sans Light"/>
              </a:rPr>
              <a:t>background</a:t>
            </a:r>
            <a:endParaRPr i="1"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LIS</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Computer Science</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Digital Humanities / Computational Literary Studies</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other</a:t>
            </a:r>
            <a:endParaRPr sz="1600">
              <a:solidFill>
                <a:srgbClr val="333333"/>
              </a:solidFill>
              <a:latin typeface="Open Sans Light"/>
              <a:ea typeface="Open Sans Light"/>
              <a:cs typeface="Open Sans Light"/>
              <a:sym typeface="Open Sans Light"/>
            </a:endParaRPr>
          </a:p>
        </p:txBody>
      </p:sp>
      <p:sp>
        <p:nvSpPr>
          <p:cNvPr id="333" name="Google Shape;333;p53"/>
          <p:cNvSpPr/>
          <p:nvPr/>
        </p:nvSpPr>
        <p:spPr>
          <a:xfrm>
            <a:off x="3330776" y="1849800"/>
            <a:ext cx="2606100" cy="28026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None/>
            </a:pPr>
            <a:r>
              <a:rPr i="1" lang="en" sz="1600">
                <a:solidFill>
                  <a:srgbClr val="333333"/>
                </a:solidFill>
                <a:latin typeface="Open Sans Light"/>
                <a:ea typeface="Open Sans Light"/>
                <a:cs typeface="Open Sans Light"/>
                <a:sym typeface="Open Sans Light"/>
              </a:rPr>
              <a:t>qualifications</a:t>
            </a:r>
            <a:endParaRPr i="1"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self-taught</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workshops</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field-specific training</a:t>
            </a:r>
            <a:endParaRPr sz="1600">
              <a:solidFill>
                <a:srgbClr val="333333"/>
              </a:solidFill>
              <a:latin typeface="Open Sans Light"/>
              <a:ea typeface="Open Sans Light"/>
              <a:cs typeface="Open Sans Light"/>
              <a:sym typeface="Open Sans Light"/>
            </a:endParaRPr>
          </a:p>
        </p:txBody>
      </p:sp>
      <p:sp>
        <p:nvSpPr>
          <p:cNvPr id="334" name="Google Shape;334;p53"/>
          <p:cNvSpPr/>
          <p:nvPr/>
        </p:nvSpPr>
        <p:spPr>
          <a:xfrm>
            <a:off x="6073976" y="1849800"/>
            <a:ext cx="2606100" cy="28026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None/>
            </a:pPr>
            <a:r>
              <a:rPr i="1" lang="en" sz="1600">
                <a:solidFill>
                  <a:srgbClr val="333333"/>
                </a:solidFill>
                <a:latin typeface="Open Sans Light"/>
                <a:ea typeface="Open Sans Light"/>
                <a:cs typeface="Open Sans Light"/>
                <a:sym typeface="Open Sans Light"/>
              </a:rPr>
              <a:t>roles</a:t>
            </a:r>
            <a:endParaRPr i="1"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librarians</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data specialists</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data scientists</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research data engineers &amp; consultant</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metadata managers</a:t>
            </a:r>
            <a:endParaRPr sz="1600">
              <a:solidFill>
                <a:srgbClr val="333333"/>
              </a:solidFill>
              <a:latin typeface="Open Sans Light"/>
              <a:ea typeface="Open Sans Light"/>
              <a:cs typeface="Open Sans Light"/>
              <a:sym typeface="Open Sans Light"/>
            </a:endParaRPr>
          </a:p>
        </p:txBody>
      </p:sp>
      <p:sp>
        <p:nvSpPr>
          <p:cNvPr id="335" name="Google Shape;335;p53"/>
          <p:cNvSpPr txBox="1"/>
          <p:nvPr/>
        </p:nvSpPr>
        <p:spPr>
          <a:xfrm rot="-5400000">
            <a:off x="-848550" y="3647250"/>
            <a:ext cx="2106300" cy="400200"/>
          </a:xfrm>
          <a:prstGeom prst="rect">
            <a:avLst/>
          </a:prstGeom>
          <a:noFill/>
          <a:ln>
            <a:noFill/>
          </a:ln>
        </p:spPr>
        <p:txBody>
          <a:bodyPr anchorCtr="0" anchor="t" bIns="91425" lIns="91425" spcFirstLastPara="1" rIns="91425" wrap="square" tIns="91425">
            <a:spAutoFit/>
          </a:bodyPr>
          <a:lstStyle/>
          <a:p>
            <a:pPr indent="0" lvl="0" marL="0" rtl="0" algn="l">
              <a:lnSpc>
                <a:spcPct val="125035"/>
              </a:lnSpc>
              <a:spcBef>
                <a:spcPts val="0"/>
              </a:spcBef>
              <a:spcAft>
                <a:spcPts val="0"/>
              </a:spcAft>
              <a:buNone/>
            </a:pPr>
            <a:r>
              <a:rPr lang="en" u="sng">
                <a:solidFill>
                  <a:schemeClr val="hlink"/>
                </a:solidFill>
                <a:latin typeface="Open Sans Light"/>
                <a:ea typeface="Open Sans Light"/>
                <a:cs typeface="Open Sans Light"/>
                <a:sym typeface="Open Sans Light"/>
                <a:hlinkClick r:id="rId4"/>
              </a:rPr>
              <a:t>https://bit.ly/dslib-2023</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4"/>
          <p:cNvSpPr/>
          <p:nvPr/>
        </p:nvSpPr>
        <p:spPr>
          <a:xfrm>
            <a:off x="739980" y="717840"/>
            <a:ext cx="6689400" cy="533400"/>
          </a:xfrm>
          <a:prstGeom prst="rect">
            <a:avLst/>
          </a:prstGeom>
          <a:noFill/>
          <a:ln>
            <a:noFill/>
          </a:ln>
        </p:spPr>
        <p:txBody>
          <a:bodyPr anchorCtr="0" anchor="t" bIns="0" lIns="0" spcFirstLastPara="1" rIns="0" wrap="square" tIns="0">
            <a:noAutofit/>
          </a:bodyPr>
          <a:lstStyle/>
          <a:p>
            <a:pPr indent="0" lvl="0" marL="0" marR="0" rtl="0" algn="l">
              <a:lnSpc>
                <a:spcPct val="119985"/>
              </a:lnSpc>
              <a:spcBef>
                <a:spcPts val="0"/>
              </a:spcBef>
              <a:spcAft>
                <a:spcPts val="0"/>
              </a:spcAft>
              <a:buNone/>
            </a:pPr>
            <a:r>
              <a:rPr lang="en" sz="3500">
                <a:latin typeface="Roboto Mono"/>
                <a:ea typeface="Roboto Mono"/>
                <a:cs typeface="Roboto Mono"/>
                <a:sym typeface="Roboto Mono"/>
              </a:rPr>
              <a:t>Q12</a:t>
            </a:r>
            <a:endParaRPr b="0" i="0" sz="3500" u="none" cap="none" strike="noStrike">
              <a:latin typeface="Arial"/>
              <a:ea typeface="Arial"/>
              <a:cs typeface="Arial"/>
              <a:sym typeface="Arial"/>
            </a:endParaRPr>
          </a:p>
        </p:txBody>
      </p:sp>
      <p:sp>
        <p:nvSpPr>
          <p:cNvPr id="341" name="Google Shape;341;p54"/>
          <p:cNvSpPr/>
          <p:nvPr/>
        </p:nvSpPr>
        <p:spPr>
          <a:xfrm>
            <a:off x="739975" y="1392600"/>
            <a:ext cx="7413000" cy="3177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000000"/>
              </a:buClr>
              <a:buFont typeface="Arial"/>
              <a:buNone/>
            </a:pPr>
            <a:r>
              <a:rPr b="1" lang="en" sz="1600">
                <a:solidFill>
                  <a:srgbClr val="333333"/>
                </a:solidFill>
                <a:latin typeface="Open Sans"/>
                <a:ea typeface="Open Sans"/>
                <a:cs typeface="Open Sans"/>
                <a:sym typeface="Open Sans"/>
              </a:rPr>
              <a:t>Who does the library </a:t>
            </a:r>
            <a:r>
              <a:rPr b="1" lang="en" sz="1600">
                <a:solidFill>
                  <a:srgbClr val="4A86E8"/>
                </a:solidFill>
                <a:latin typeface="Open Sans"/>
                <a:ea typeface="Open Sans"/>
                <a:cs typeface="Open Sans"/>
                <a:sym typeface="Open Sans"/>
              </a:rPr>
              <a:t>collaborate</a:t>
            </a:r>
            <a:r>
              <a:rPr b="1" lang="en" sz="1600">
                <a:solidFill>
                  <a:srgbClr val="333333"/>
                </a:solidFill>
                <a:latin typeface="Open Sans"/>
                <a:ea typeface="Open Sans"/>
                <a:cs typeface="Open Sans"/>
                <a:sym typeface="Open Sans"/>
              </a:rPr>
              <a:t> with, internally or externally to the institution, in carrying out data science activities?</a:t>
            </a:r>
            <a:endParaRPr b="1" sz="1600">
              <a:solidFill>
                <a:srgbClr val="333333"/>
              </a:solidFill>
              <a:latin typeface="Open Sans"/>
              <a:ea typeface="Open Sans"/>
              <a:cs typeface="Open Sans"/>
              <a:sym typeface="Open Sans"/>
            </a:endParaRPr>
          </a:p>
        </p:txBody>
      </p:sp>
      <p:pic>
        <p:nvPicPr>
          <p:cNvPr id="342" name="Google Shape;342;p54"/>
          <p:cNvPicPr preferRelativeResize="0"/>
          <p:nvPr/>
        </p:nvPicPr>
        <p:blipFill rotWithShape="1">
          <a:blip r:embed="rId3">
            <a:alphaModFix/>
          </a:blip>
          <a:srcRect b="0" l="0" r="0" t="94541"/>
          <a:stretch/>
        </p:blipFill>
        <p:spPr>
          <a:xfrm>
            <a:off x="0" y="4857840"/>
            <a:ext cx="9143820" cy="279360"/>
          </a:xfrm>
          <a:prstGeom prst="rect">
            <a:avLst/>
          </a:prstGeom>
          <a:noFill/>
          <a:ln>
            <a:noFill/>
          </a:ln>
        </p:spPr>
      </p:pic>
      <p:sp>
        <p:nvSpPr>
          <p:cNvPr id="343" name="Google Shape;343;p54"/>
          <p:cNvSpPr/>
          <p:nvPr/>
        </p:nvSpPr>
        <p:spPr>
          <a:xfrm>
            <a:off x="663775" y="2230800"/>
            <a:ext cx="3515700" cy="2802600"/>
          </a:xfrm>
          <a:prstGeom prst="rect">
            <a:avLst/>
          </a:prstGeom>
          <a:noFill/>
          <a:ln>
            <a:noFill/>
          </a:ln>
        </p:spPr>
        <p:txBody>
          <a:bodyPr anchorCtr="0" anchor="t" bIns="0" lIns="0" spcFirstLastPara="1" rIns="0" wrap="square" tIns="0">
            <a:noAutofit/>
          </a:bodyPr>
          <a:lstStyle/>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vendors, suppliers</a:t>
            </a:r>
            <a:endParaRPr sz="1600">
              <a:solidFill>
                <a:srgbClr val="333333"/>
              </a:solidFill>
              <a:latin typeface="Open Sans Light"/>
              <a:ea typeface="Open Sans Light"/>
              <a:cs typeface="Open Sans Light"/>
              <a:sym typeface="Open Sans Light"/>
            </a:endParaRPr>
          </a:p>
          <a:p>
            <a:pPr indent="-330200" lvl="0" marL="45720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IT department</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university</a:t>
            </a:r>
            <a:r>
              <a:rPr lang="en" sz="1600">
                <a:solidFill>
                  <a:srgbClr val="333333"/>
                </a:solidFill>
                <a:latin typeface="Open Sans Light"/>
                <a:ea typeface="Open Sans Light"/>
                <a:cs typeface="Open Sans Light"/>
                <a:sym typeface="Open Sans Light"/>
              </a:rPr>
              <a:t> Working Groups</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i</a:t>
            </a:r>
            <a:r>
              <a:rPr lang="en" sz="1600">
                <a:solidFill>
                  <a:srgbClr val="333333"/>
                </a:solidFill>
                <a:latin typeface="Open Sans Light"/>
                <a:ea typeface="Open Sans Light"/>
                <a:cs typeface="Open Sans Light"/>
                <a:sym typeface="Open Sans Light"/>
              </a:rPr>
              <a:t>ndividual researchers</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university grants office</a:t>
            </a:r>
            <a:endParaRPr sz="1600">
              <a:solidFill>
                <a:srgbClr val="333333"/>
              </a:solidFill>
              <a:latin typeface="Open Sans Light"/>
              <a:ea typeface="Open Sans Light"/>
              <a:cs typeface="Open Sans Light"/>
              <a:sym typeface="Open Sans Light"/>
            </a:endParaRPr>
          </a:p>
        </p:txBody>
      </p:sp>
      <p:sp>
        <p:nvSpPr>
          <p:cNvPr id="344" name="Google Shape;344;p54"/>
          <p:cNvSpPr/>
          <p:nvPr/>
        </p:nvSpPr>
        <p:spPr>
          <a:xfrm>
            <a:off x="4245178" y="2230800"/>
            <a:ext cx="3641700" cy="2802600"/>
          </a:xfrm>
          <a:prstGeom prst="rect">
            <a:avLst/>
          </a:prstGeom>
          <a:noFill/>
          <a:ln>
            <a:noFill/>
          </a:ln>
        </p:spPr>
        <p:txBody>
          <a:bodyPr anchorCtr="0" anchor="t" bIns="0" lIns="0" spcFirstLastPara="1" rIns="0" wrap="square" tIns="0">
            <a:noAutofit/>
          </a:bodyPr>
          <a:lstStyle/>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data stewards</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other academic libraries</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publishers</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research </a:t>
            </a:r>
            <a:r>
              <a:rPr lang="en" sz="1600">
                <a:solidFill>
                  <a:srgbClr val="333333"/>
                </a:solidFill>
                <a:latin typeface="Open Sans Light"/>
                <a:ea typeface="Open Sans Light"/>
                <a:cs typeface="Open Sans Light"/>
                <a:sym typeface="Open Sans Light"/>
              </a:rPr>
              <a:t>consortia</a:t>
            </a:r>
            <a:endParaRPr sz="1600">
              <a:solidFill>
                <a:srgbClr val="333333"/>
              </a:solidFill>
              <a:latin typeface="Open Sans Light"/>
              <a:ea typeface="Open Sans Light"/>
              <a:cs typeface="Open Sans Light"/>
              <a:sym typeface="Open Sans Light"/>
            </a:endParaRPr>
          </a:p>
        </p:txBody>
      </p:sp>
      <p:sp>
        <p:nvSpPr>
          <p:cNvPr id="345" name="Google Shape;345;p54"/>
          <p:cNvSpPr txBox="1"/>
          <p:nvPr/>
        </p:nvSpPr>
        <p:spPr>
          <a:xfrm rot="-5400000">
            <a:off x="-848550" y="3647250"/>
            <a:ext cx="2106300" cy="400200"/>
          </a:xfrm>
          <a:prstGeom prst="rect">
            <a:avLst/>
          </a:prstGeom>
          <a:noFill/>
          <a:ln>
            <a:noFill/>
          </a:ln>
        </p:spPr>
        <p:txBody>
          <a:bodyPr anchorCtr="0" anchor="t" bIns="91425" lIns="91425" spcFirstLastPara="1" rIns="91425" wrap="square" tIns="91425">
            <a:spAutoFit/>
          </a:bodyPr>
          <a:lstStyle/>
          <a:p>
            <a:pPr indent="0" lvl="0" marL="0" rtl="0" algn="l">
              <a:lnSpc>
                <a:spcPct val="125035"/>
              </a:lnSpc>
              <a:spcBef>
                <a:spcPts val="0"/>
              </a:spcBef>
              <a:spcAft>
                <a:spcPts val="0"/>
              </a:spcAft>
              <a:buNone/>
            </a:pPr>
            <a:r>
              <a:rPr lang="en" u="sng">
                <a:solidFill>
                  <a:schemeClr val="hlink"/>
                </a:solidFill>
                <a:latin typeface="Open Sans Light"/>
                <a:ea typeface="Open Sans Light"/>
                <a:cs typeface="Open Sans Light"/>
                <a:sym typeface="Open Sans Light"/>
                <a:hlinkClick r:id="rId4"/>
              </a:rPr>
              <a:t>https://bit.ly/dslib-2023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8"/>
          <p:cNvSpPr/>
          <p:nvPr/>
        </p:nvSpPr>
        <p:spPr>
          <a:xfrm>
            <a:off x="790200" y="400140"/>
            <a:ext cx="6711300" cy="533160"/>
          </a:xfrm>
          <a:prstGeom prst="rect">
            <a:avLst/>
          </a:prstGeom>
          <a:noFill/>
          <a:ln>
            <a:noFill/>
          </a:ln>
        </p:spPr>
        <p:txBody>
          <a:bodyPr anchorCtr="0" anchor="t" bIns="0" lIns="0" spcFirstLastPara="1" rIns="0" wrap="square" tIns="0">
            <a:noAutofit/>
          </a:bodyPr>
          <a:lstStyle/>
          <a:p>
            <a:pPr indent="0" lvl="0" marL="0" marR="0" rtl="0" algn="l">
              <a:lnSpc>
                <a:spcPct val="119985"/>
              </a:lnSpc>
              <a:spcBef>
                <a:spcPts val="0"/>
              </a:spcBef>
              <a:spcAft>
                <a:spcPts val="0"/>
              </a:spcAft>
              <a:buNone/>
            </a:pPr>
            <a:r>
              <a:rPr b="0" i="0" lang="en" sz="3500" u="none" cap="none" strike="noStrike">
                <a:solidFill>
                  <a:srgbClr val="000000"/>
                </a:solidFill>
                <a:latin typeface="Roboto Mono"/>
                <a:ea typeface="Roboto Mono"/>
                <a:cs typeface="Roboto Mono"/>
                <a:sym typeface="Roboto Mono"/>
              </a:rPr>
              <a:t>Practical Things</a:t>
            </a:r>
            <a:endParaRPr b="0" i="0" sz="3500" u="none" cap="none" strike="noStrike">
              <a:latin typeface="Arial"/>
              <a:ea typeface="Arial"/>
              <a:cs typeface="Arial"/>
              <a:sym typeface="Arial"/>
            </a:endParaRPr>
          </a:p>
        </p:txBody>
      </p:sp>
      <p:pic>
        <p:nvPicPr>
          <p:cNvPr id="125" name="Google Shape;125;p28"/>
          <p:cNvPicPr preferRelativeResize="0"/>
          <p:nvPr/>
        </p:nvPicPr>
        <p:blipFill rotWithShape="1">
          <a:blip r:embed="rId3">
            <a:alphaModFix/>
          </a:blip>
          <a:srcRect b="0" l="0" r="0" t="94541"/>
          <a:stretch/>
        </p:blipFill>
        <p:spPr>
          <a:xfrm>
            <a:off x="0" y="4857840"/>
            <a:ext cx="9143820" cy="279360"/>
          </a:xfrm>
          <a:prstGeom prst="rect">
            <a:avLst/>
          </a:prstGeom>
          <a:noFill/>
          <a:ln>
            <a:noFill/>
          </a:ln>
        </p:spPr>
      </p:pic>
      <p:sp>
        <p:nvSpPr>
          <p:cNvPr id="126" name="Google Shape;126;p28"/>
          <p:cNvSpPr/>
          <p:nvPr/>
        </p:nvSpPr>
        <p:spPr>
          <a:xfrm>
            <a:off x="790200" y="1009620"/>
            <a:ext cx="8058780" cy="4446180"/>
          </a:xfrm>
          <a:prstGeom prst="rect">
            <a:avLst/>
          </a:prstGeom>
          <a:noFill/>
          <a:ln>
            <a:noFill/>
          </a:ln>
        </p:spPr>
        <p:txBody>
          <a:bodyPr anchorCtr="0" anchor="t" bIns="0" lIns="0" spcFirstLastPara="1" rIns="0" wrap="square" tIns="0">
            <a:noAutofit/>
          </a:bodyPr>
          <a:lstStyle/>
          <a:p>
            <a:pPr indent="0" lvl="0" marL="0" marR="0" rtl="0" algn="l">
              <a:lnSpc>
                <a:spcPct val="125035"/>
              </a:lnSpc>
              <a:spcBef>
                <a:spcPts val="0"/>
              </a:spcBef>
              <a:spcAft>
                <a:spcPts val="0"/>
              </a:spcAft>
              <a:buNone/>
            </a:pPr>
            <a:r>
              <a:rPr b="0" i="0" lang="en" sz="1400" u="none" cap="none" strike="noStrike">
                <a:solidFill>
                  <a:srgbClr val="000000"/>
                </a:solidFill>
                <a:latin typeface="Roboto Mono"/>
                <a:ea typeface="Roboto Mono"/>
                <a:cs typeface="Roboto Mono"/>
                <a:sym typeface="Roboto Mono"/>
              </a:rPr>
              <a:t>Links</a:t>
            </a:r>
            <a:endParaRPr b="0" i="0" sz="1400" u="none" cap="none" strike="noStrike">
              <a:latin typeface="Arial"/>
              <a:ea typeface="Arial"/>
              <a:cs typeface="Arial"/>
              <a:sym typeface="Arial"/>
            </a:endParaRPr>
          </a:p>
          <a:p>
            <a:pPr indent="-228600" lvl="0" marL="228600" marR="0" rtl="0" algn="l">
              <a:lnSpc>
                <a:spcPct val="125035"/>
              </a:lnSpc>
              <a:spcBef>
                <a:spcPts val="0"/>
              </a:spcBef>
              <a:spcAft>
                <a:spcPts val="0"/>
              </a:spcAft>
              <a:buClr>
                <a:srgbClr val="000000"/>
              </a:buClr>
              <a:buSzPts val="1400"/>
              <a:buFont typeface="Arial"/>
              <a:buChar char="★"/>
            </a:pPr>
            <a:r>
              <a:rPr lang="en">
                <a:latin typeface="Open Sans Light"/>
                <a:ea typeface="Open Sans Light"/>
                <a:cs typeface="Open Sans Light"/>
                <a:sym typeface="Open Sans Light"/>
              </a:rPr>
              <a:t>Survey: </a:t>
            </a:r>
            <a:r>
              <a:rPr lang="en" u="sng">
                <a:solidFill>
                  <a:schemeClr val="hlink"/>
                </a:solidFill>
                <a:latin typeface="Open Sans Light"/>
                <a:ea typeface="Open Sans Light"/>
                <a:cs typeface="Open Sans Light"/>
                <a:sym typeface="Open Sans Light"/>
                <a:hlinkClick r:id="rId4"/>
              </a:rPr>
              <a:t>https://survey.uu.nl/jfe/form/SV_eswlDMEJuaf9nGS</a:t>
            </a:r>
            <a:endParaRPr>
              <a:latin typeface="Open Sans Light"/>
              <a:ea typeface="Open Sans Light"/>
              <a:cs typeface="Open Sans Light"/>
              <a:sym typeface="Open Sans Light"/>
            </a:endParaRPr>
          </a:p>
          <a:p>
            <a:pPr indent="-228600" lvl="0" marL="228600" marR="0" rtl="0" algn="l">
              <a:lnSpc>
                <a:spcPct val="125035"/>
              </a:lnSpc>
              <a:spcBef>
                <a:spcPts val="0"/>
              </a:spcBef>
              <a:spcAft>
                <a:spcPts val="0"/>
              </a:spcAft>
              <a:buClr>
                <a:srgbClr val="000000"/>
              </a:buClr>
              <a:buSzPts val="1400"/>
              <a:buFont typeface="Arial"/>
              <a:buChar char="★"/>
            </a:pPr>
            <a:r>
              <a:rPr lang="en">
                <a:latin typeface="Open Sans Light"/>
                <a:ea typeface="Open Sans Light"/>
                <a:cs typeface="Open Sans Light"/>
                <a:sym typeface="Open Sans Light"/>
              </a:rPr>
              <a:t>Slides</a:t>
            </a:r>
            <a:r>
              <a:rPr b="0" i="0" lang="en" sz="1400" u="none" cap="none" strike="noStrike">
                <a:solidFill>
                  <a:srgbClr val="000000"/>
                </a:solidFill>
                <a:latin typeface="Open Sans Light"/>
                <a:ea typeface="Open Sans Light"/>
                <a:cs typeface="Open Sans Light"/>
                <a:sym typeface="Open Sans Light"/>
              </a:rPr>
              <a:t>: </a:t>
            </a:r>
            <a:r>
              <a:rPr lang="en" u="sng">
                <a:solidFill>
                  <a:schemeClr val="hlink"/>
                </a:solidFill>
                <a:latin typeface="Open Sans Light"/>
                <a:ea typeface="Open Sans Light"/>
                <a:cs typeface="Open Sans Light"/>
                <a:sym typeface="Open Sans Light"/>
                <a:hlinkClick r:id="rId5"/>
              </a:rPr>
              <a:t>https://bit.ly/dslib-2023</a:t>
            </a:r>
            <a:endParaRPr>
              <a:latin typeface="Open Sans Light"/>
              <a:ea typeface="Open Sans Light"/>
              <a:cs typeface="Open Sans Light"/>
              <a:sym typeface="Open Sans Light"/>
            </a:endParaRPr>
          </a:p>
          <a:p>
            <a:pPr indent="-228600" lvl="0" marL="228600" marR="0" rtl="0" algn="l">
              <a:lnSpc>
                <a:spcPct val="125035"/>
              </a:lnSpc>
              <a:spcBef>
                <a:spcPts val="0"/>
              </a:spcBef>
              <a:spcAft>
                <a:spcPts val="0"/>
              </a:spcAft>
              <a:buClr>
                <a:srgbClr val="000000"/>
              </a:buClr>
              <a:buSzPts val="1400"/>
              <a:buFont typeface="Arial"/>
              <a:buChar char="★"/>
            </a:pPr>
            <a:r>
              <a:rPr lang="en">
                <a:solidFill>
                  <a:schemeClr val="dk1"/>
                </a:solidFill>
                <a:latin typeface="Open Sans Light"/>
                <a:ea typeface="Open Sans Light"/>
                <a:cs typeface="Open Sans Light"/>
                <a:sym typeface="Open Sans Light"/>
              </a:rPr>
              <a:t>Collaborative Document: </a:t>
            </a:r>
            <a:r>
              <a:rPr lang="en" u="sng">
                <a:solidFill>
                  <a:schemeClr val="hlink"/>
                </a:solidFill>
                <a:latin typeface="Open Sans Light"/>
                <a:ea typeface="Open Sans Light"/>
                <a:cs typeface="Open Sans Light"/>
                <a:sym typeface="Open Sans Light"/>
                <a:hlinkClick r:id="rId6"/>
              </a:rPr>
              <a:t>https://bit.ly/dslib-2023-notes</a:t>
            </a:r>
            <a:r>
              <a:rPr lang="en" u="none">
                <a:solidFill>
                  <a:srgbClr val="000000"/>
                </a:solidFill>
                <a:latin typeface="Open Sans Light"/>
                <a:ea typeface="Open Sans Light"/>
                <a:cs typeface="Open Sans Light"/>
                <a:sym typeface="Open Sans Light"/>
              </a:rPr>
              <a:t> </a:t>
            </a:r>
            <a:endParaRPr u="none">
              <a:solidFill>
                <a:srgbClr val="000000"/>
              </a:solidFill>
              <a:latin typeface="Open Sans Light"/>
              <a:ea typeface="Open Sans Light"/>
              <a:cs typeface="Open Sans Light"/>
              <a:sym typeface="Open Sans Light"/>
            </a:endParaRPr>
          </a:p>
          <a:p>
            <a:pPr indent="0" lvl="0" marL="0" marR="0" rtl="0" algn="l">
              <a:lnSpc>
                <a:spcPct val="125035"/>
              </a:lnSpc>
              <a:spcBef>
                <a:spcPts val="0"/>
              </a:spcBef>
              <a:spcAft>
                <a:spcPts val="0"/>
              </a:spcAft>
              <a:buNone/>
            </a:pPr>
            <a:r>
              <a:t/>
            </a:r>
            <a:endParaRPr>
              <a:latin typeface="Open Sans Light"/>
              <a:ea typeface="Open Sans Light"/>
              <a:cs typeface="Open Sans Light"/>
              <a:sym typeface="Open Sans Light"/>
            </a:endParaRPr>
          </a:p>
          <a:p>
            <a:pPr indent="0" lvl="0" marL="0" marR="0" rtl="0" algn="l">
              <a:lnSpc>
                <a:spcPct val="125035"/>
              </a:lnSpc>
              <a:spcBef>
                <a:spcPts val="0"/>
              </a:spcBef>
              <a:spcAft>
                <a:spcPts val="0"/>
              </a:spcAft>
              <a:buNone/>
            </a:pPr>
            <a:r>
              <a:t/>
            </a:r>
            <a:endParaRPr b="0" i="0" sz="1400" u="none" cap="none" strike="noStrike">
              <a:latin typeface="Arial"/>
              <a:ea typeface="Arial"/>
              <a:cs typeface="Arial"/>
              <a:sym typeface="Arial"/>
            </a:endParaRPr>
          </a:p>
          <a:p>
            <a:pPr indent="0" lvl="0" marL="0" marR="0" rtl="0" algn="l">
              <a:lnSpc>
                <a:spcPct val="125035"/>
              </a:lnSpc>
              <a:spcBef>
                <a:spcPts val="0"/>
              </a:spcBef>
              <a:spcAft>
                <a:spcPts val="0"/>
              </a:spcAft>
              <a:buNone/>
            </a:pPr>
            <a:r>
              <a:rPr b="0" i="0" lang="en" sz="1400" u="none" cap="none" strike="noStrike">
                <a:solidFill>
                  <a:srgbClr val="000000"/>
                </a:solidFill>
                <a:latin typeface="Roboto Mono"/>
                <a:ea typeface="Roboto Mono"/>
                <a:cs typeface="Roboto Mono"/>
                <a:sym typeface="Roboto Mono"/>
              </a:rPr>
              <a:t>Social Media</a:t>
            </a:r>
            <a:endParaRPr b="0" i="0" sz="1400" u="none" cap="none" strike="noStrike">
              <a:latin typeface="Arial"/>
              <a:ea typeface="Arial"/>
              <a:cs typeface="Arial"/>
              <a:sym typeface="Arial"/>
            </a:endParaRPr>
          </a:p>
          <a:p>
            <a:pPr indent="-228600" lvl="0" marL="228600" marR="0" rtl="0" algn="l">
              <a:lnSpc>
                <a:spcPct val="125035"/>
              </a:lnSpc>
              <a:spcBef>
                <a:spcPts val="0"/>
              </a:spcBef>
              <a:spcAft>
                <a:spcPts val="0"/>
              </a:spcAft>
              <a:buClr>
                <a:srgbClr val="000000"/>
              </a:buClr>
              <a:buSzPts val="1400"/>
              <a:buFont typeface="Arial"/>
              <a:buChar char="★"/>
            </a:pPr>
            <a:r>
              <a:rPr b="0" i="0" lang="en" sz="1400" u="none" cap="none" strike="noStrike">
                <a:solidFill>
                  <a:srgbClr val="000000"/>
                </a:solidFill>
                <a:latin typeface="Open Sans Light"/>
                <a:ea typeface="Open Sans Light"/>
                <a:cs typeface="Open Sans Light"/>
                <a:sym typeface="Open Sans Light"/>
              </a:rPr>
              <a:t>Tweet with @LIBERConference &amp; @LIBEREurope </a:t>
            </a:r>
            <a:r>
              <a:rPr lang="en">
                <a:latin typeface="Open Sans Light"/>
                <a:ea typeface="Open Sans Light"/>
                <a:cs typeface="Open Sans Light"/>
                <a:sym typeface="Open Sans Light"/>
              </a:rPr>
              <a:t>&amp; #LIBER2023</a:t>
            </a:r>
            <a:r>
              <a:rPr b="0" i="0" lang="en" sz="1400" u="none" cap="none" strike="noStrike">
                <a:solidFill>
                  <a:srgbClr val="000000"/>
                </a:solidFill>
                <a:latin typeface="Open Sans Light"/>
                <a:ea typeface="Open Sans Light"/>
                <a:cs typeface="Open Sans Light"/>
                <a:sym typeface="Open Sans Light"/>
              </a:rPr>
              <a:t>! </a:t>
            </a:r>
            <a:endParaRPr b="0" i="0" sz="1400" u="none" cap="none" strike="noStrike">
              <a:latin typeface="Arial"/>
              <a:ea typeface="Arial"/>
              <a:cs typeface="Arial"/>
              <a:sym typeface="Arial"/>
            </a:endParaRPr>
          </a:p>
          <a:p>
            <a:pPr indent="-228600" lvl="0" marL="228600" marR="0" rtl="0" algn="l">
              <a:lnSpc>
                <a:spcPct val="125035"/>
              </a:lnSpc>
              <a:spcBef>
                <a:spcPts val="0"/>
              </a:spcBef>
              <a:spcAft>
                <a:spcPts val="0"/>
              </a:spcAft>
              <a:buClr>
                <a:srgbClr val="000000"/>
              </a:buClr>
              <a:buSzPts val="1400"/>
              <a:buFont typeface="Arial"/>
              <a:buChar char="★"/>
            </a:pPr>
            <a:r>
              <a:rPr b="0" i="0" lang="en" sz="1400" u="none" cap="none" strike="noStrike">
                <a:solidFill>
                  <a:srgbClr val="000000"/>
                </a:solidFill>
                <a:latin typeface="Open Sans Light"/>
                <a:ea typeface="Open Sans Light"/>
                <a:cs typeface="Open Sans Light"/>
                <a:sym typeface="Open Sans Light"/>
              </a:rPr>
              <a:t>Before tweeting, check for any privacy-related concerns in the group.</a:t>
            </a:r>
            <a:endParaRPr b="0" i="0" sz="1400" u="none" cap="none" strike="noStrike">
              <a:latin typeface="Arial"/>
              <a:ea typeface="Arial"/>
              <a:cs typeface="Arial"/>
              <a:sym typeface="Arial"/>
            </a:endParaRPr>
          </a:p>
          <a:p>
            <a:pPr indent="-228600" lvl="0" marL="228600" marR="0" rtl="0" algn="l">
              <a:lnSpc>
                <a:spcPct val="125035"/>
              </a:lnSpc>
              <a:spcBef>
                <a:spcPts val="0"/>
              </a:spcBef>
              <a:spcAft>
                <a:spcPts val="0"/>
              </a:spcAft>
              <a:buClr>
                <a:srgbClr val="000000"/>
              </a:buClr>
              <a:buSzPts val="1400"/>
              <a:buFont typeface="Arial"/>
              <a:buChar char="★"/>
            </a:pPr>
            <a:r>
              <a:rPr b="0" i="0" lang="en" sz="1400" u="none" cap="none" strike="noStrike">
                <a:solidFill>
                  <a:srgbClr val="000000"/>
                </a:solidFill>
                <a:latin typeface="Open Sans Light"/>
                <a:ea typeface="Open Sans Light"/>
                <a:cs typeface="Open Sans Light"/>
                <a:sym typeface="Open Sans Light"/>
              </a:rPr>
              <a:t>I’m also happy to make new library friends </a:t>
            </a:r>
            <a:r>
              <a:rPr lang="en">
                <a:latin typeface="Open Sans Light"/>
                <a:ea typeface="Open Sans Light"/>
                <a:cs typeface="Open Sans Light"/>
                <a:sym typeface="Open Sans Light"/>
              </a:rPr>
              <a:t>@kiru@openbiblio.social</a:t>
            </a:r>
            <a:r>
              <a:rPr b="0" i="0" lang="en" sz="1400" u="none" cap="none" strike="noStrike">
                <a:solidFill>
                  <a:srgbClr val="000000"/>
                </a:solidFill>
                <a:latin typeface="Open Sans Light"/>
                <a:ea typeface="Open Sans Light"/>
                <a:cs typeface="Open Sans Light"/>
                <a:sym typeface="Open Sans Light"/>
              </a:rPr>
              <a:t> </a:t>
            </a:r>
            <a:endParaRPr b="0" i="0" sz="1400" u="none" cap="none" strike="noStrike">
              <a:latin typeface="Arial"/>
              <a:ea typeface="Arial"/>
              <a:cs typeface="Arial"/>
              <a:sym typeface="Arial"/>
            </a:endParaRPr>
          </a:p>
          <a:p>
            <a:pPr indent="0" lvl="0" marL="0" marR="0" rtl="0" algn="l">
              <a:lnSpc>
                <a:spcPct val="125035"/>
              </a:lnSpc>
              <a:spcBef>
                <a:spcPts val="0"/>
              </a:spcBef>
              <a:spcAft>
                <a:spcPts val="0"/>
              </a:spcAft>
              <a:buNone/>
            </a:pPr>
            <a:r>
              <a:t/>
            </a:r>
            <a:endParaRPr b="0" i="0" sz="1400" u="none" cap="none" strike="noStrike">
              <a:latin typeface="Arial"/>
              <a:ea typeface="Arial"/>
              <a:cs typeface="Arial"/>
              <a:sym typeface="Arial"/>
            </a:endParaRPr>
          </a:p>
          <a:p>
            <a:pPr indent="0" lvl="0" marL="0" marR="0" rtl="0" algn="l">
              <a:lnSpc>
                <a:spcPct val="125035"/>
              </a:lnSpc>
              <a:spcBef>
                <a:spcPts val="0"/>
              </a:spcBef>
              <a:spcAft>
                <a:spcPts val="0"/>
              </a:spcAft>
              <a:buNone/>
            </a:pPr>
            <a:r>
              <a:rPr b="1" i="0" lang="en" sz="1400" u="none" cap="none" strike="noStrike">
                <a:solidFill>
                  <a:srgbClr val="000000"/>
                </a:solidFill>
                <a:latin typeface="Open Sans Light"/>
                <a:ea typeface="Open Sans Light"/>
                <a:cs typeface="Open Sans Light"/>
                <a:sym typeface="Open Sans Light"/>
              </a:rPr>
              <a:t>Have fun!</a:t>
            </a:r>
            <a:endParaRPr b="0" i="0" sz="1400" u="none" cap="none" strike="noStrike">
              <a:latin typeface="Arial"/>
              <a:ea typeface="Arial"/>
              <a:cs typeface="Arial"/>
              <a:sym typeface="Arial"/>
            </a:endParaRPr>
          </a:p>
        </p:txBody>
      </p:sp>
      <p:sp>
        <p:nvSpPr>
          <p:cNvPr id="127" name="Google Shape;127;p28"/>
          <p:cNvSpPr txBox="1"/>
          <p:nvPr/>
        </p:nvSpPr>
        <p:spPr>
          <a:xfrm rot="-5400000">
            <a:off x="-848550" y="3647250"/>
            <a:ext cx="2106300" cy="400200"/>
          </a:xfrm>
          <a:prstGeom prst="rect">
            <a:avLst/>
          </a:prstGeom>
          <a:noFill/>
          <a:ln>
            <a:noFill/>
          </a:ln>
        </p:spPr>
        <p:txBody>
          <a:bodyPr anchorCtr="0" anchor="t" bIns="91425" lIns="91425" spcFirstLastPara="1" rIns="91425" wrap="square" tIns="91425">
            <a:spAutoFit/>
          </a:bodyPr>
          <a:lstStyle/>
          <a:p>
            <a:pPr indent="0" lvl="0" marL="0" rtl="0" algn="l">
              <a:lnSpc>
                <a:spcPct val="125035"/>
              </a:lnSpc>
              <a:spcBef>
                <a:spcPts val="0"/>
              </a:spcBef>
              <a:spcAft>
                <a:spcPts val="0"/>
              </a:spcAft>
              <a:buNone/>
            </a:pPr>
            <a:r>
              <a:rPr lang="en" u="sng">
                <a:solidFill>
                  <a:schemeClr val="hlink"/>
                </a:solidFill>
                <a:latin typeface="Open Sans Light"/>
                <a:ea typeface="Open Sans Light"/>
                <a:cs typeface="Open Sans Light"/>
                <a:sym typeface="Open Sans Light"/>
                <a:hlinkClick r:id="rId7"/>
              </a:rPr>
              <a:t>https://bit.ly/dslib-2023</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5"/>
          <p:cNvSpPr/>
          <p:nvPr/>
        </p:nvSpPr>
        <p:spPr>
          <a:xfrm>
            <a:off x="739980" y="717840"/>
            <a:ext cx="6689400" cy="533400"/>
          </a:xfrm>
          <a:prstGeom prst="rect">
            <a:avLst/>
          </a:prstGeom>
          <a:noFill/>
          <a:ln>
            <a:noFill/>
          </a:ln>
        </p:spPr>
        <p:txBody>
          <a:bodyPr anchorCtr="0" anchor="t" bIns="0" lIns="0" spcFirstLastPara="1" rIns="0" wrap="square" tIns="0">
            <a:noAutofit/>
          </a:bodyPr>
          <a:lstStyle/>
          <a:p>
            <a:pPr indent="0" lvl="0" marL="0" marR="0" rtl="0" algn="l">
              <a:lnSpc>
                <a:spcPct val="119985"/>
              </a:lnSpc>
              <a:spcBef>
                <a:spcPts val="0"/>
              </a:spcBef>
              <a:spcAft>
                <a:spcPts val="0"/>
              </a:spcAft>
              <a:buNone/>
            </a:pPr>
            <a:r>
              <a:rPr lang="en" sz="3500">
                <a:latin typeface="Roboto Mono"/>
                <a:ea typeface="Roboto Mono"/>
                <a:cs typeface="Roboto Mono"/>
                <a:sym typeface="Roboto Mono"/>
              </a:rPr>
              <a:t>Q13</a:t>
            </a:r>
            <a:endParaRPr b="0" i="0" sz="3500" u="none" cap="none" strike="noStrike">
              <a:latin typeface="Arial"/>
              <a:ea typeface="Arial"/>
              <a:cs typeface="Arial"/>
              <a:sym typeface="Arial"/>
            </a:endParaRPr>
          </a:p>
        </p:txBody>
      </p:sp>
      <p:sp>
        <p:nvSpPr>
          <p:cNvPr id="351" name="Google Shape;351;p55"/>
          <p:cNvSpPr/>
          <p:nvPr/>
        </p:nvSpPr>
        <p:spPr>
          <a:xfrm>
            <a:off x="739975" y="1392600"/>
            <a:ext cx="7413000" cy="3177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000000"/>
              </a:buClr>
              <a:buFont typeface="Arial"/>
              <a:buNone/>
            </a:pPr>
            <a:r>
              <a:rPr b="1" lang="en" sz="1600">
                <a:solidFill>
                  <a:srgbClr val="333333"/>
                </a:solidFill>
                <a:latin typeface="Open Sans"/>
                <a:ea typeface="Open Sans"/>
                <a:cs typeface="Open Sans"/>
                <a:sym typeface="Open Sans"/>
              </a:rPr>
              <a:t>What are the </a:t>
            </a:r>
            <a:r>
              <a:rPr b="1" lang="en" sz="1600">
                <a:solidFill>
                  <a:srgbClr val="4A86E8"/>
                </a:solidFill>
                <a:latin typeface="Open Sans"/>
                <a:ea typeface="Open Sans"/>
                <a:cs typeface="Open Sans"/>
                <a:sym typeface="Open Sans"/>
              </a:rPr>
              <a:t>challenges</a:t>
            </a:r>
            <a:r>
              <a:rPr b="1" lang="en" sz="1600">
                <a:solidFill>
                  <a:srgbClr val="333333"/>
                </a:solidFill>
                <a:latin typeface="Open Sans"/>
                <a:ea typeface="Open Sans"/>
                <a:cs typeface="Open Sans"/>
                <a:sym typeface="Open Sans"/>
              </a:rPr>
              <a:t> faced by the library in carrying out data science activities?</a:t>
            </a:r>
            <a:endParaRPr b="1" sz="1600">
              <a:solidFill>
                <a:srgbClr val="333333"/>
              </a:solidFill>
              <a:latin typeface="Open Sans"/>
              <a:ea typeface="Open Sans"/>
              <a:cs typeface="Open Sans"/>
              <a:sym typeface="Open Sans"/>
            </a:endParaRPr>
          </a:p>
        </p:txBody>
      </p:sp>
      <p:pic>
        <p:nvPicPr>
          <p:cNvPr id="352" name="Google Shape;352;p55"/>
          <p:cNvPicPr preferRelativeResize="0"/>
          <p:nvPr/>
        </p:nvPicPr>
        <p:blipFill rotWithShape="1">
          <a:blip r:embed="rId3">
            <a:alphaModFix/>
          </a:blip>
          <a:srcRect b="0" l="0" r="0" t="94541"/>
          <a:stretch/>
        </p:blipFill>
        <p:spPr>
          <a:xfrm>
            <a:off x="0" y="4857840"/>
            <a:ext cx="9143820" cy="279360"/>
          </a:xfrm>
          <a:prstGeom prst="rect">
            <a:avLst/>
          </a:prstGeom>
          <a:noFill/>
          <a:ln>
            <a:noFill/>
          </a:ln>
        </p:spPr>
      </p:pic>
      <p:sp>
        <p:nvSpPr>
          <p:cNvPr id="353" name="Google Shape;353;p55"/>
          <p:cNvSpPr/>
          <p:nvPr/>
        </p:nvSpPr>
        <p:spPr>
          <a:xfrm>
            <a:off x="663775" y="2230800"/>
            <a:ext cx="3515700" cy="2802600"/>
          </a:xfrm>
          <a:prstGeom prst="rect">
            <a:avLst/>
          </a:prstGeom>
          <a:noFill/>
          <a:ln>
            <a:noFill/>
          </a:ln>
        </p:spPr>
        <p:txBody>
          <a:bodyPr anchorCtr="0" anchor="t" bIns="0" lIns="0" spcFirstLastPara="1" rIns="0" wrap="square" tIns="0">
            <a:noAutofit/>
          </a:bodyPr>
          <a:lstStyle/>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lack of staff</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time to get the qualifications</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high demands, low resources</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OCR problems</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copyright issues</a:t>
            </a:r>
            <a:endParaRPr sz="1600">
              <a:solidFill>
                <a:srgbClr val="333333"/>
              </a:solidFill>
              <a:latin typeface="Open Sans Light"/>
              <a:ea typeface="Open Sans Light"/>
              <a:cs typeface="Open Sans Light"/>
              <a:sym typeface="Open Sans Light"/>
            </a:endParaRPr>
          </a:p>
          <a:p>
            <a:pPr indent="-330200" lvl="0" marL="45720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lack of physical back-up storage</a:t>
            </a:r>
            <a:endParaRPr sz="1600">
              <a:solidFill>
                <a:srgbClr val="333333"/>
              </a:solidFill>
              <a:latin typeface="Open Sans Light"/>
              <a:ea typeface="Open Sans Light"/>
              <a:cs typeface="Open Sans Light"/>
              <a:sym typeface="Open Sans Light"/>
            </a:endParaRPr>
          </a:p>
          <a:p>
            <a:pPr indent="-330200" lvl="0" marL="45720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data quality</a:t>
            </a:r>
            <a:endParaRPr sz="1600">
              <a:solidFill>
                <a:srgbClr val="333333"/>
              </a:solidFill>
              <a:latin typeface="Open Sans Light"/>
              <a:ea typeface="Open Sans Light"/>
              <a:cs typeface="Open Sans Light"/>
              <a:sym typeface="Open Sans Light"/>
            </a:endParaRPr>
          </a:p>
        </p:txBody>
      </p:sp>
      <p:sp>
        <p:nvSpPr>
          <p:cNvPr id="354" name="Google Shape;354;p55"/>
          <p:cNvSpPr/>
          <p:nvPr/>
        </p:nvSpPr>
        <p:spPr>
          <a:xfrm>
            <a:off x="4245178" y="2230800"/>
            <a:ext cx="3641700" cy="2802600"/>
          </a:xfrm>
          <a:prstGeom prst="rect">
            <a:avLst/>
          </a:prstGeom>
          <a:noFill/>
          <a:ln>
            <a:noFill/>
          </a:ln>
        </p:spPr>
        <p:txBody>
          <a:bodyPr anchorCtr="0" anchor="t" bIns="0" lIns="0" spcFirstLastPara="1" rIns="0" wrap="square" tIns="0">
            <a:noAutofit/>
          </a:bodyPr>
          <a:lstStyle/>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fixed term contracts in projects</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lack of awareness</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lack of institutional policies</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lack of budget</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researchers not sharing datasets</a:t>
            </a:r>
            <a:endParaRPr sz="1600">
              <a:solidFill>
                <a:srgbClr val="333333"/>
              </a:solidFill>
              <a:latin typeface="Open Sans Light"/>
              <a:ea typeface="Open Sans Light"/>
              <a:cs typeface="Open Sans Light"/>
              <a:sym typeface="Open Sans Light"/>
            </a:endParaRPr>
          </a:p>
          <a:p>
            <a:pPr indent="-330200" lvl="0" marL="45720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researchers lack a good understanding of techniques</a:t>
            </a:r>
            <a:endParaRPr sz="1600">
              <a:solidFill>
                <a:srgbClr val="333333"/>
              </a:solidFill>
              <a:latin typeface="Open Sans Light"/>
              <a:ea typeface="Open Sans Light"/>
              <a:cs typeface="Open Sans Light"/>
              <a:sym typeface="Open Sans Light"/>
            </a:endParaRPr>
          </a:p>
        </p:txBody>
      </p:sp>
      <p:sp>
        <p:nvSpPr>
          <p:cNvPr id="355" name="Google Shape;355;p55"/>
          <p:cNvSpPr/>
          <p:nvPr/>
        </p:nvSpPr>
        <p:spPr>
          <a:xfrm>
            <a:off x="1007550" y="2189250"/>
            <a:ext cx="3060000" cy="883200"/>
          </a:xfrm>
          <a:prstGeom prst="roundRect">
            <a:avLst>
              <a:gd fmla="val 16667" name="adj"/>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5"/>
          <p:cNvSpPr txBox="1"/>
          <p:nvPr/>
        </p:nvSpPr>
        <p:spPr>
          <a:xfrm>
            <a:off x="7727275" y="2169075"/>
            <a:ext cx="1318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A86E8"/>
                </a:solidFill>
                <a:latin typeface="Open Sans Light"/>
                <a:ea typeface="Open Sans Light"/>
                <a:cs typeface="Open Sans Light"/>
                <a:sym typeface="Open Sans Light"/>
              </a:rPr>
              <a:t>MVP section of this workshop</a:t>
            </a:r>
            <a:endParaRPr>
              <a:solidFill>
                <a:srgbClr val="4A86E8"/>
              </a:solidFill>
              <a:latin typeface="Open Sans Light"/>
              <a:ea typeface="Open Sans Light"/>
              <a:cs typeface="Open Sans Light"/>
              <a:sym typeface="Open Sans Light"/>
            </a:endParaRPr>
          </a:p>
        </p:txBody>
      </p:sp>
      <p:cxnSp>
        <p:nvCxnSpPr>
          <p:cNvPr id="357" name="Google Shape;357;p55"/>
          <p:cNvCxnSpPr>
            <a:stCxn id="355" idx="0"/>
            <a:endCxn id="356" idx="0"/>
          </p:cNvCxnSpPr>
          <p:nvPr/>
        </p:nvCxnSpPr>
        <p:spPr>
          <a:xfrm rot="-5400000">
            <a:off x="5452050" y="-745350"/>
            <a:ext cx="20100" cy="5849100"/>
          </a:xfrm>
          <a:prstGeom prst="curvedConnector3">
            <a:avLst>
              <a:gd fmla="val 1285075" name="adj1"/>
            </a:avLst>
          </a:prstGeom>
          <a:noFill/>
          <a:ln cap="flat" cmpd="sng" w="9525">
            <a:solidFill>
              <a:srgbClr val="4A86E8"/>
            </a:solidFill>
            <a:prstDash val="solid"/>
            <a:round/>
            <a:headEnd len="med" w="med" type="none"/>
            <a:tailEnd len="med" w="med" type="triangle"/>
          </a:ln>
        </p:spPr>
      </p:cxnSp>
      <p:sp>
        <p:nvSpPr>
          <p:cNvPr id="358" name="Google Shape;358;p55"/>
          <p:cNvSpPr txBox="1"/>
          <p:nvPr/>
        </p:nvSpPr>
        <p:spPr>
          <a:xfrm rot="-5400000">
            <a:off x="-848550" y="3647250"/>
            <a:ext cx="2106300" cy="400200"/>
          </a:xfrm>
          <a:prstGeom prst="rect">
            <a:avLst/>
          </a:prstGeom>
          <a:noFill/>
          <a:ln>
            <a:noFill/>
          </a:ln>
        </p:spPr>
        <p:txBody>
          <a:bodyPr anchorCtr="0" anchor="t" bIns="91425" lIns="91425" spcFirstLastPara="1" rIns="91425" wrap="square" tIns="91425">
            <a:spAutoFit/>
          </a:bodyPr>
          <a:lstStyle/>
          <a:p>
            <a:pPr indent="0" lvl="0" marL="0" rtl="0" algn="l">
              <a:lnSpc>
                <a:spcPct val="125035"/>
              </a:lnSpc>
              <a:spcBef>
                <a:spcPts val="0"/>
              </a:spcBef>
              <a:spcAft>
                <a:spcPts val="0"/>
              </a:spcAft>
              <a:buNone/>
            </a:pPr>
            <a:r>
              <a:rPr lang="en" u="sng">
                <a:solidFill>
                  <a:schemeClr val="hlink"/>
                </a:solidFill>
                <a:latin typeface="Open Sans Light"/>
                <a:ea typeface="Open Sans Light"/>
                <a:cs typeface="Open Sans Light"/>
                <a:sym typeface="Open Sans Light"/>
                <a:hlinkClick r:id="rId4"/>
              </a:rPr>
              <a:t>https://bit.ly/dslib-2023</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6"/>
          <p:cNvSpPr/>
          <p:nvPr/>
        </p:nvSpPr>
        <p:spPr>
          <a:xfrm>
            <a:off x="739980" y="717840"/>
            <a:ext cx="6689400" cy="533400"/>
          </a:xfrm>
          <a:prstGeom prst="rect">
            <a:avLst/>
          </a:prstGeom>
          <a:noFill/>
          <a:ln>
            <a:noFill/>
          </a:ln>
        </p:spPr>
        <p:txBody>
          <a:bodyPr anchorCtr="0" anchor="t" bIns="0" lIns="0" spcFirstLastPara="1" rIns="0" wrap="square" tIns="0">
            <a:noAutofit/>
          </a:bodyPr>
          <a:lstStyle/>
          <a:p>
            <a:pPr indent="0" lvl="0" marL="0" marR="0" rtl="0" algn="l">
              <a:lnSpc>
                <a:spcPct val="119985"/>
              </a:lnSpc>
              <a:spcBef>
                <a:spcPts val="0"/>
              </a:spcBef>
              <a:spcAft>
                <a:spcPts val="0"/>
              </a:spcAft>
              <a:buNone/>
            </a:pPr>
            <a:r>
              <a:rPr lang="en" sz="3500">
                <a:latin typeface="Roboto Mono"/>
                <a:ea typeface="Roboto Mono"/>
                <a:cs typeface="Roboto Mono"/>
                <a:sym typeface="Roboto Mono"/>
              </a:rPr>
              <a:t>Q13</a:t>
            </a:r>
            <a:endParaRPr b="0" i="0" sz="3500" u="none" cap="none" strike="noStrike">
              <a:latin typeface="Arial"/>
              <a:ea typeface="Arial"/>
              <a:cs typeface="Arial"/>
              <a:sym typeface="Arial"/>
            </a:endParaRPr>
          </a:p>
        </p:txBody>
      </p:sp>
      <p:sp>
        <p:nvSpPr>
          <p:cNvPr id="364" name="Google Shape;364;p56"/>
          <p:cNvSpPr/>
          <p:nvPr/>
        </p:nvSpPr>
        <p:spPr>
          <a:xfrm>
            <a:off x="739975" y="1392600"/>
            <a:ext cx="2220600" cy="16923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000000"/>
              </a:buClr>
              <a:buFont typeface="Arial"/>
              <a:buNone/>
            </a:pPr>
            <a:r>
              <a:rPr b="1" lang="en" sz="1600">
                <a:solidFill>
                  <a:srgbClr val="333333"/>
                </a:solidFill>
                <a:latin typeface="Open Sans"/>
                <a:ea typeface="Open Sans"/>
                <a:cs typeface="Open Sans"/>
                <a:sym typeface="Open Sans"/>
              </a:rPr>
              <a:t>What are the </a:t>
            </a:r>
            <a:r>
              <a:rPr b="1" lang="en" sz="1600">
                <a:solidFill>
                  <a:srgbClr val="4A86E8"/>
                </a:solidFill>
                <a:latin typeface="Open Sans"/>
                <a:ea typeface="Open Sans"/>
                <a:cs typeface="Open Sans"/>
                <a:sym typeface="Open Sans"/>
              </a:rPr>
              <a:t>challenges</a:t>
            </a:r>
            <a:r>
              <a:rPr b="1" lang="en" sz="1600">
                <a:solidFill>
                  <a:srgbClr val="333333"/>
                </a:solidFill>
                <a:latin typeface="Open Sans"/>
                <a:ea typeface="Open Sans"/>
                <a:cs typeface="Open Sans"/>
                <a:sym typeface="Open Sans"/>
              </a:rPr>
              <a:t> faced by the library in carrying out data science activities?</a:t>
            </a:r>
            <a:endParaRPr b="1" sz="1600">
              <a:solidFill>
                <a:srgbClr val="333333"/>
              </a:solidFill>
              <a:latin typeface="Open Sans"/>
              <a:ea typeface="Open Sans"/>
              <a:cs typeface="Open Sans"/>
              <a:sym typeface="Open Sans"/>
            </a:endParaRPr>
          </a:p>
        </p:txBody>
      </p:sp>
      <p:pic>
        <p:nvPicPr>
          <p:cNvPr id="365" name="Google Shape;365;p56"/>
          <p:cNvPicPr preferRelativeResize="0"/>
          <p:nvPr/>
        </p:nvPicPr>
        <p:blipFill rotWithShape="1">
          <a:blip r:embed="rId3">
            <a:alphaModFix/>
          </a:blip>
          <a:srcRect b="0" l="0" r="0" t="94541"/>
          <a:stretch/>
        </p:blipFill>
        <p:spPr>
          <a:xfrm>
            <a:off x="0" y="4857840"/>
            <a:ext cx="9143820" cy="279360"/>
          </a:xfrm>
          <a:prstGeom prst="rect">
            <a:avLst/>
          </a:prstGeom>
          <a:noFill/>
          <a:ln>
            <a:noFill/>
          </a:ln>
        </p:spPr>
      </p:pic>
      <p:pic>
        <p:nvPicPr>
          <p:cNvPr id="366" name="Google Shape;366;p56"/>
          <p:cNvPicPr preferRelativeResize="0"/>
          <p:nvPr/>
        </p:nvPicPr>
        <p:blipFill>
          <a:blip r:embed="rId4">
            <a:alphaModFix/>
          </a:blip>
          <a:stretch>
            <a:fillRect/>
          </a:stretch>
        </p:blipFill>
        <p:spPr>
          <a:xfrm>
            <a:off x="3112975" y="248778"/>
            <a:ext cx="5726925" cy="4456675"/>
          </a:xfrm>
          <a:prstGeom prst="rect">
            <a:avLst/>
          </a:prstGeom>
          <a:noFill/>
          <a:ln>
            <a:noFill/>
          </a:ln>
        </p:spPr>
      </p:pic>
      <p:sp>
        <p:nvSpPr>
          <p:cNvPr id="367" name="Google Shape;367;p56"/>
          <p:cNvSpPr txBox="1"/>
          <p:nvPr/>
        </p:nvSpPr>
        <p:spPr>
          <a:xfrm rot="-5400000">
            <a:off x="-848550" y="3647250"/>
            <a:ext cx="2106300" cy="400200"/>
          </a:xfrm>
          <a:prstGeom prst="rect">
            <a:avLst/>
          </a:prstGeom>
          <a:noFill/>
          <a:ln>
            <a:noFill/>
          </a:ln>
        </p:spPr>
        <p:txBody>
          <a:bodyPr anchorCtr="0" anchor="t" bIns="91425" lIns="91425" spcFirstLastPara="1" rIns="91425" wrap="square" tIns="91425">
            <a:spAutoFit/>
          </a:bodyPr>
          <a:lstStyle/>
          <a:p>
            <a:pPr indent="0" lvl="0" marL="0" rtl="0" algn="l">
              <a:lnSpc>
                <a:spcPct val="125035"/>
              </a:lnSpc>
              <a:spcBef>
                <a:spcPts val="0"/>
              </a:spcBef>
              <a:spcAft>
                <a:spcPts val="0"/>
              </a:spcAft>
              <a:buNone/>
            </a:pPr>
            <a:r>
              <a:rPr lang="en" u="sng">
                <a:solidFill>
                  <a:schemeClr val="hlink"/>
                </a:solidFill>
                <a:latin typeface="Open Sans Light"/>
                <a:ea typeface="Open Sans Light"/>
                <a:cs typeface="Open Sans Light"/>
                <a:sym typeface="Open Sans Light"/>
                <a:hlinkClick r:id="rId5"/>
              </a:rPr>
              <a:t>https://bit.ly/dslib-2023</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7"/>
          <p:cNvSpPr/>
          <p:nvPr/>
        </p:nvSpPr>
        <p:spPr>
          <a:xfrm>
            <a:off x="739980" y="717840"/>
            <a:ext cx="6689400" cy="533400"/>
          </a:xfrm>
          <a:prstGeom prst="rect">
            <a:avLst/>
          </a:prstGeom>
          <a:noFill/>
          <a:ln>
            <a:noFill/>
          </a:ln>
        </p:spPr>
        <p:txBody>
          <a:bodyPr anchorCtr="0" anchor="t" bIns="0" lIns="0" spcFirstLastPara="1" rIns="0" wrap="square" tIns="0">
            <a:noAutofit/>
          </a:bodyPr>
          <a:lstStyle/>
          <a:p>
            <a:pPr indent="0" lvl="0" marL="0" marR="0" rtl="0" algn="l">
              <a:lnSpc>
                <a:spcPct val="119985"/>
              </a:lnSpc>
              <a:spcBef>
                <a:spcPts val="0"/>
              </a:spcBef>
              <a:spcAft>
                <a:spcPts val="0"/>
              </a:spcAft>
              <a:buNone/>
            </a:pPr>
            <a:r>
              <a:rPr lang="en" sz="3500">
                <a:latin typeface="Roboto Mono"/>
                <a:ea typeface="Roboto Mono"/>
                <a:cs typeface="Roboto Mono"/>
                <a:sym typeface="Roboto Mono"/>
              </a:rPr>
              <a:t>Q14</a:t>
            </a:r>
            <a:endParaRPr b="0" i="0" sz="3500" u="none" cap="none" strike="noStrike">
              <a:latin typeface="Arial"/>
              <a:ea typeface="Arial"/>
              <a:cs typeface="Arial"/>
              <a:sym typeface="Arial"/>
            </a:endParaRPr>
          </a:p>
        </p:txBody>
      </p:sp>
      <p:sp>
        <p:nvSpPr>
          <p:cNvPr id="373" name="Google Shape;373;p57"/>
          <p:cNvSpPr/>
          <p:nvPr/>
        </p:nvSpPr>
        <p:spPr>
          <a:xfrm>
            <a:off x="739975" y="1392600"/>
            <a:ext cx="7413000" cy="3177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000000"/>
              </a:buClr>
              <a:buFont typeface="Arial"/>
              <a:buNone/>
            </a:pPr>
            <a:r>
              <a:rPr b="1" lang="en" sz="1600">
                <a:solidFill>
                  <a:srgbClr val="333333"/>
                </a:solidFill>
                <a:latin typeface="Open Sans"/>
                <a:ea typeface="Open Sans"/>
                <a:cs typeface="Open Sans"/>
                <a:sym typeface="Open Sans"/>
              </a:rPr>
              <a:t>Does the library have ways of addressing </a:t>
            </a:r>
            <a:r>
              <a:rPr b="1" lang="en" sz="1600">
                <a:solidFill>
                  <a:srgbClr val="4A86E8"/>
                </a:solidFill>
                <a:latin typeface="Open Sans"/>
                <a:ea typeface="Open Sans"/>
                <a:cs typeface="Open Sans"/>
                <a:sym typeface="Open Sans"/>
              </a:rPr>
              <a:t>legal or ethical challenges</a:t>
            </a:r>
            <a:r>
              <a:rPr b="1" lang="en" sz="1600">
                <a:solidFill>
                  <a:srgbClr val="333333"/>
                </a:solidFill>
                <a:latin typeface="Open Sans"/>
                <a:ea typeface="Open Sans"/>
                <a:cs typeface="Open Sans"/>
                <a:sym typeface="Open Sans"/>
              </a:rPr>
              <a:t> related to data science activities?</a:t>
            </a:r>
            <a:endParaRPr b="1" sz="1600">
              <a:solidFill>
                <a:srgbClr val="333333"/>
              </a:solidFill>
              <a:latin typeface="Open Sans"/>
              <a:ea typeface="Open Sans"/>
              <a:cs typeface="Open Sans"/>
              <a:sym typeface="Open Sans"/>
            </a:endParaRPr>
          </a:p>
        </p:txBody>
      </p:sp>
      <p:pic>
        <p:nvPicPr>
          <p:cNvPr id="374" name="Google Shape;374;p57"/>
          <p:cNvPicPr preferRelativeResize="0"/>
          <p:nvPr/>
        </p:nvPicPr>
        <p:blipFill rotWithShape="1">
          <a:blip r:embed="rId3">
            <a:alphaModFix/>
          </a:blip>
          <a:srcRect b="0" l="0" r="0" t="94541"/>
          <a:stretch/>
        </p:blipFill>
        <p:spPr>
          <a:xfrm>
            <a:off x="0" y="4857840"/>
            <a:ext cx="9143820" cy="279360"/>
          </a:xfrm>
          <a:prstGeom prst="rect">
            <a:avLst/>
          </a:prstGeom>
          <a:noFill/>
          <a:ln>
            <a:noFill/>
          </a:ln>
        </p:spPr>
      </p:pic>
      <p:sp>
        <p:nvSpPr>
          <p:cNvPr id="375" name="Google Shape;375;p57"/>
          <p:cNvSpPr/>
          <p:nvPr/>
        </p:nvSpPr>
        <p:spPr>
          <a:xfrm>
            <a:off x="663775" y="2230800"/>
            <a:ext cx="3515700" cy="2802600"/>
          </a:xfrm>
          <a:prstGeom prst="rect">
            <a:avLst/>
          </a:prstGeom>
          <a:noFill/>
          <a:ln>
            <a:noFill/>
          </a:ln>
        </p:spPr>
        <p:txBody>
          <a:bodyPr anchorCtr="0" anchor="t" bIns="0" lIns="0" spcFirstLastPara="1" rIns="0" wrap="square" tIns="0">
            <a:noAutofit/>
          </a:bodyPr>
          <a:lstStyle/>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considering rights and terms in data collecting phase</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Copyright Information Point / university legal/privacy department/officers</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CARE principles, CC0</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no personal data are collected</a:t>
            </a:r>
            <a:endParaRPr sz="1600">
              <a:solidFill>
                <a:srgbClr val="333333"/>
              </a:solidFill>
              <a:latin typeface="Open Sans Light"/>
              <a:ea typeface="Open Sans Light"/>
              <a:cs typeface="Open Sans Light"/>
              <a:sym typeface="Open Sans Light"/>
            </a:endParaRPr>
          </a:p>
        </p:txBody>
      </p:sp>
      <p:sp>
        <p:nvSpPr>
          <p:cNvPr id="376" name="Google Shape;376;p57"/>
          <p:cNvSpPr/>
          <p:nvPr/>
        </p:nvSpPr>
        <p:spPr>
          <a:xfrm>
            <a:off x="4245178" y="2230800"/>
            <a:ext cx="3641700" cy="2802600"/>
          </a:xfrm>
          <a:prstGeom prst="rect">
            <a:avLst/>
          </a:prstGeom>
          <a:noFill/>
          <a:ln>
            <a:noFill/>
          </a:ln>
        </p:spPr>
        <p:txBody>
          <a:bodyPr anchorCtr="0" anchor="t" bIns="0" lIns="0" spcFirstLastPara="1" rIns="0" wrap="square" tIns="0">
            <a:noAutofit/>
          </a:bodyPr>
          <a:lstStyle/>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ethical aspects of bibliometric analyses</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difficult questions (e.g. what can we do with abstracts…?)</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restricted materials are only accessible on the premises of the library</a:t>
            </a:r>
            <a:endParaRPr sz="1600">
              <a:solidFill>
                <a:srgbClr val="333333"/>
              </a:solidFill>
              <a:latin typeface="Open Sans Light"/>
              <a:ea typeface="Open Sans Light"/>
              <a:cs typeface="Open Sans Light"/>
              <a:sym typeface="Open Sans Light"/>
            </a:endParaRPr>
          </a:p>
        </p:txBody>
      </p:sp>
      <p:sp>
        <p:nvSpPr>
          <p:cNvPr id="377" name="Google Shape;377;p57"/>
          <p:cNvSpPr txBox="1"/>
          <p:nvPr/>
        </p:nvSpPr>
        <p:spPr>
          <a:xfrm rot="-5400000">
            <a:off x="-848550" y="3647250"/>
            <a:ext cx="2106300" cy="400200"/>
          </a:xfrm>
          <a:prstGeom prst="rect">
            <a:avLst/>
          </a:prstGeom>
          <a:noFill/>
          <a:ln>
            <a:noFill/>
          </a:ln>
        </p:spPr>
        <p:txBody>
          <a:bodyPr anchorCtr="0" anchor="t" bIns="91425" lIns="91425" spcFirstLastPara="1" rIns="91425" wrap="square" tIns="91425">
            <a:spAutoFit/>
          </a:bodyPr>
          <a:lstStyle/>
          <a:p>
            <a:pPr indent="0" lvl="0" marL="0" rtl="0" algn="l">
              <a:lnSpc>
                <a:spcPct val="125035"/>
              </a:lnSpc>
              <a:spcBef>
                <a:spcPts val="0"/>
              </a:spcBef>
              <a:spcAft>
                <a:spcPts val="0"/>
              </a:spcAft>
              <a:buNone/>
            </a:pPr>
            <a:r>
              <a:rPr lang="en" u="sng">
                <a:solidFill>
                  <a:schemeClr val="hlink"/>
                </a:solidFill>
                <a:latin typeface="Open Sans Light"/>
                <a:ea typeface="Open Sans Light"/>
                <a:cs typeface="Open Sans Light"/>
                <a:sym typeface="Open Sans Light"/>
                <a:hlinkClick r:id="rId4"/>
              </a:rPr>
              <a:t>https://bit.ly/dslib-2023</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8"/>
          <p:cNvSpPr/>
          <p:nvPr/>
        </p:nvSpPr>
        <p:spPr>
          <a:xfrm>
            <a:off x="739980" y="717840"/>
            <a:ext cx="6689400" cy="533400"/>
          </a:xfrm>
          <a:prstGeom prst="rect">
            <a:avLst/>
          </a:prstGeom>
          <a:noFill/>
          <a:ln>
            <a:noFill/>
          </a:ln>
        </p:spPr>
        <p:txBody>
          <a:bodyPr anchorCtr="0" anchor="t" bIns="0" lIns="0" spcFirstLastPara="1" rIns="0" wrap="square" tIns="0">
            <a:noAutofit/>
          </a:bodyPr>
          <a:lstStyle/>
          <a:p>
            <a:pPr indent="0" lvl="0" marL="0" marR="0" rtl="0" algn="l">
              <a:lnSpc>
                <a:spcPct val="119985"/>
              </a:lnSpc>
              <a:spcBef>
                <a:spcPts val="0"/>
              </a:spcBef>
              <a:spcAft>
                <a:spcPts val="0"/>
              </a:spcAft>
              <a:buNone/>
            </a:pPr>
            <a:r>
              <a:rPr lang="en" sz="3500">
                <a:latin typeface="Roboto Mono"/>
                <a:ea typeface="Roboto Mono"/>
                <a:cs typeface="Roboto Mono"/>
                <a:sym typeface="Roboto Mono"/>
              </a:rPr>
              <a:t>Q15</a:t>
            </a:r>
            <a:endParaRPr b="0" i="0" sz="3500" u="none" cap="none" strike="noStrike">
              <a:latin typeface="Arial"/>
              <a:ea typeface="Arial"/>
              <a:cs typeface="Arial"/>
              <a:sym typeface="Arial"/>
            </a:endParaRPr>
          </a:p>
        </p:txBody>
      </p:sp>
      <p:sp>
        <p:nvSpPr>
          <p:cNvPr id="383" name="Google Shape;383;p58"/>
          <p:cNvSpPr/>
          <p:nvPr/>
        </p:nvSpPr>
        <p:spPr>
          <a:xfrm>
            <a:off x="739975" y="1389888"/>
            <a:ext cx="7413000" cy="3177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000000"/>
              </a:buClr>
              <a:buFont typeface="Arial"/>
              <a:buNone/>
            </a:pPr>
            <a:r>
              <a:rPr b="1" lang="en" sz="1600">
                <a:solidFill>
                  <a:srgbClr val="333333"/>
                </a:solidFill>
                <a:latin typeface="Open Sans"/>
                <a:ea typeface="Open Sans"/>
                <a:cs typeface="Open Sans"/>
                <a:sym typeface="Open Sans"/>
              </a:rPr>
              <a:t>How are the data science activities typically </a:t>
            </a:r>
            <a:r>
              <a:rPr b="1" lang="en" sz="1600">
                <a:solidFill>
                  <a:srgbClr val="4A86E8"/>
                </a:solidFill>
                <a:latin typeface="Open Sans"/>
                <a:ea typeface="Open Sans"/>
                <a:cs typeface="Open Sans"/>
                <a:sym typeface="Open Sans"/>
              </a:rPr>
              <a:t>funded</a:t>
            </a:r>
            <a:r>
              <a:rPr b="1" lang="en" sz="1600">
                <a:solidFill>
                  <a:srgbClr val="333333"/>
                </a:solidFill>
                <a:latin typeface="Open Sans"/>
                <a:ea typeface="Open Sans"/>
                <a:cs typeface="Open Sans"/>
                <a:sym typeface="Open Sans"/>
              </a:rPr>
              <a:t>?</a:t>
            </a:r>
            <a:endParaRPr b="1" sz="1600">
              <a:solidFill>
                <a:srgbClr val="333333"/>
              </a:solidFill>
              <a:latin typeface="Open Sans"/>
              <a:ea typeface="Open Sans"/>
              <a:cs typeface="Open Sans"/>
              <a:sym typeface="Open Sans"/>
            </a:endParaRPr>
          </a:p>
        </p:txBody>
      </p:sp>
      <p:pic>
        <p:nvPicPr>
          <p:cNvPr id="384" name="Google Shape;384;p58"/>
          <p:cNvPicPr preferRelativeResize="0"/>
          <p:nvPr/>
        </p:nvPicPr>
        <p:blipFill rotWithShape="1">
          <a:blip r:embed="rId3">
            <a:alphaModFix/>
          </a:blip>
          <a:srcRect b="0" l="0" r="0" t="94541"/>
          <a:stretch/>
        </p:blipFill>
        <p:spPr>
          <a:xfrm>
            <a:off x="0" y="4857840"/>
            <a:ext cx="9143820" cy="279360"/>
          </a:xfrm>
          <a:prstGeom prst="rect">
            <a:avLst/>
          </a:prstGeom>
          <a:noFill/>
          <a:ln>
            <a:noFill/>
          </a:ln>
        </p:spPr>
      </p:pic>
      <p:sp>
        <p:nvSpPr>
          <p:cNvPr id="385" name="Google Shape;385;p58"/>
          <p:cNvSpPr/>
          <p:nvPr/>
        </p:nvSpPr>
        <p:spPr>
          <a:xfrm>
            <a:off x="663775" y="2078400"/>
            <a:ext cx="3515700" cy="2802600"/>
          </a:xfrm>
          <a:prstGeom prst="rect">
            <a:avLst/>
          </a:prstGeom>
          <a:noFill/>
          <a:ln>
            <a:noFill/>
          </a:ln>
        </p:spPr>
        <p:txBody>
          <a:bodyPr anchorCtr="0" anchor="t" bIns="0" lIns="0" spcFirstLastPara="1" rIns="0" wrap="square" tIns="0">
            <a:noAutofit/>
          </a:bodyPr>
          <a:lstStyle/>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internal funding</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university funding</a:t>
            </a:r>
            <a:endParaRPr sz="1600">
              <a:solidFill>
                <a:srgbClr val="333333"/>
              </a:solidFill>
              <a:latin typeface="Open Sans Light"/>
              <a:ea typeface="Open Sans Light"/>
              <a:cs typeface="Open Sans Light"/>
              <a:sym typeface="Open Sans Light"/>
            </a:endParaRPr>
          </a:p>
        </p:txBody>
      </p:sp>
      <p:sp>
        <p:nvSpPr>
          <p:cNvPr id="386" name="Google Shape;386;p58"/>
          <p:cNvSpPr/>
          <p:nvPr/>
        </p:nvSpPr>
        <p:spPr>
          <a:xfrm>
            <a:off x="4245178" y="2078400"/>
            <a:ext cx="3641700" cy="2802600"/>
          </a:xfrm>
          <a:prstGeom prst="rect">
            <a:avLst/>
          </a:prstGeom>
          <a:noFill/>
          <a:ln>
            <a:noFill/>
          </a:ln>
        </p:spPr>
        <p:txBody>
          <a:bodyPr anchorCtr="0" anchor="t" bIns="0" lIns="0" spcFirstLastPara="1" rIns="0" wrap="square" tIns="0">
            <a:noAutofit/>
          </a:bodyPr>
          <a:lstStyle/>
          <a:p>
            <a:pPr indent="-330200" lvl="0" marL="45720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government</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national research funding agencies</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European research funding agencies</a:t>
            </a:r>
            <a:endParaRPr sz="1600">
              <a:solidFill>
                <a:srgbClr val="333333"/>
              </a:solidFill>
              <a:latin typeface="Open Sans Light"/>
              <a:ea typeface="Open Sans Light"/>
              <a:cs typeface="Open Sans Light"/>
              <a:sym typeface="Open Sans Light"/>
            </a:endParaRPr>
          </a:p>
        </p:txBody>
      </p:sp>
      <p:sp>
        <p:nvSpPr>
          <p:cNvPr id="387" name="Google Shape;387;p58"/>
          <p:cNvSpPr txBox="1"/>
          <p:nvPr/>
        </p:nvSpPr>
        <p:spPr>
          <a:xfrm rot="-5400000">
            <a:off x="-848550" y="3647250"/>
            <a:ext cx="2106300" cy="400200"/>
          </a:xfrm>
          <a:prstGeom prst="rect">
            <a:avLst/>
          </a:prstGeom>
          <a:noFill/>
          <a:ln>
            <a:noFill/>
          </a:ln>
        </p:spPr>
        <p:txBody>
          <a:bodyPr anchorCtr="0" anchor="t" bIns="91425" lIns="91425" spcFirstLastPara="1" rIns="91425" wrap="square" tIns="91425">
            <a:spAutoFit/>
          </a:bodyPr>
          <a:lstStyle/>
          <a:p>
            <a:pPr indent="0" lvl="0" marL="0" rtl="0" algn="l">
              <a:lnSpc>
                <a:spcPct val="125035"/>
              </a:lnSpc>
              <a:spcBef>
                <a:spcPts val="0"/>
              </a:spcBef>
              <a:spcAft>
                <a:spcPts val="0"/>
              </a:spcAft>
              <a:buNone/>
            </a:pPr>
            <a:r>
              <a:rPr lang="en" u="sng">
                <a:solidFill>
                  <a:schemeClr val="hlink"/>
                </a:solidFill>
                <a:latin typeface="Open Sans Light"/>
                <a:ea typeface="Open Sans Light"/>
                <a:cs typeface="Open Sans Light"/>
                <a:sym typeface="Open Sans Light"/>
                <a:hlinkClick r:id="rId4"/>
              </a:rPr>
              <a:t>https://bit.ly/dslib-2023</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9"/>
          <p:cNvSpPr/>
          <p:nvPr/>
        </p:nvSpPr>
        <p:spPr>
          <a:xfrm>
            <a:off x="739980" y="717840"/>
            <a:ext cx="6689400" cy="533400"/>
          </a:xfrm>
          <a:prstGeom prst="rect">
            <a:avLst/>
          </a:prstGeom>
          <a:noFill/>
          <a:ln>
            <a:noFill/>
          </a:ln>
        </p:spPr>
        <p:txBody>
          <a:bodyPr anchorCtr="0" anchor="t" bIns="0" lIns="0" spcFirstLastPara="1" rIns="0" wrap="square" tIns="0">
            <a:noAutofit/>
          </a:bodyPr>
          <a:lstStyle/>
          <a:p>
            <a:pPr indent="0" lvl="0" marL="0" marR="0" rtl="0" algn="l">
              <a:lnSpc>
                <a:spcPct val="119985"/>
              </a:lnSpc>
              <a:spcBef>
                <a:spcPts val="0"/>
              </a:spcBef>
              <a:spcAft>
                <a:spcPts val="0"/>
              </a:spcAft>
              <a:buNone/>
            </a:pPr>
            <a:r>
              <a:rPr lang="en" sz="3500">
                <a:latin typeface="Roboto Mono"/>
                <a:ea typeface="Roboto Mono"/>
                <a:cs typeface="Roboto Mono"/>
                <a:sym typeface="Roboto Mono"/>
              </a:rPr>
              <a:t>Q16</a:t>
            </a:r>
            <a:endParaRPr b="0" i="0" sz="3500" u="none" cap="none" strike="noStrike">
              <a:latin typeface="Arial"/>
              <a:ea typeface="Arial"/>
              <a:cs typeface="Arial"/>
              <a:sym typeface="Arial"/>
            </a:endParaRPr>
          </a:p>
        </p:txBody>
      </p:sp>
      <p:sp>
        <p:nvSpPr>
          <p:cNvPr id="393" name="Google Shape;393;p59"/>
          <p:cNvSpPr/>
          <p:nvPr/>
        </p:nvSpPr>
        <p:spPr>
          <a:xfrm>
            <a:off x="739975" y="1389888"/>
            <a:ext cx="7413000" cy="3177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000000"/>
              </a:buClr>
              <a:buFont typeface="Arial"/>
              <a:buNone/>
            </a:pPr>
            <a:r>
              <a:rPr b="1" lang="en" sz="1600">
                <a:solidFill>
                  <a:srgbClr val="333333"/>
                </a:solidFill>
                <a:latin typeface="Open Sans"/>
                <a:ea typeface="Open Sans"/>
                <a:cs typeface="Open Sans"/>
                <a:sym typeface="Open Sans"/>
              </a:rPr>
              <a:t>What library data science activities are planned (if any) in the </a:t>
            </a:r>
            <a:r>
              <a:rPr b="1" lang="en" sz="1600">
                <a:solidFill>
                  <a:srgbClr val="4A86E8"/>
                </a:solidFill>
                <a:latin typeface="Open Sans"/>
                <a:ea typeface="Open Sans"/>
                <a:cs typeface="Open Sans"/>
                <a:sym typeface="Open Sans"/>
              </a:rPr>
              <a:t>future</a:t>
            </a:r>
            <a:r>
              <a:rPr b="1" lang="en" sz="1600">
                <a:solidFill>
                  <a:srgbClr val="333333"/>
                </a:solidFill>
                <a:latin typeface="Open Sans"/>
                <a:ea typeface="Open Sans"/>
                <a:cs typeface="Open Sans"/>
                <a:sym typeface="Open Sans"/>
              </a:rPr>
              <a:t>?</a:t>
            </a:r>
            <a:endParaRPr b="1" sz="1600">
              <a:solidFill>
                <a:srgbClr val="333333"/>
              </a:solidFill>
              <a:latin typeface="Open Sans"/>
              <a:ea typeface="Open Sans"/>
              <a:cs typeface="Open Sans"/>
              <a:sym typeface="Open Sans"/>
            </a:endParaRPr>
          </a:p>
        </p:txBody>
      </p:sp>
      <p:pic>
        <p:nvPicPr>
          <p:cNvPr id="394" name="Google Shape;394;p59"/>
          <p:cNvPicPr preferRelativeResize="0"/>
          <p:nvPr/>
        </p:nvPicPr>
        <p:blipFill rotWithShape="1">
          <a:blip r:embed="rId3">
            <a:alphaModFix/>
          </a:blip>
          <a:srcRect b="0" l="0" r="0" t="94541"/>
          <a:stretch/>
        </p:blipFill>
        <p:spPr>
          <a:xfrm>
            <a:off x="0" y="4857840"/>
            <a:ext cx="9143820" cy="279360"/>
          </a:xfrm>
          <a:prstGeom prst="rect">
            <a:avLst/>
          </a:prstGeom>
          <a:noFill/>
          <a:ln>
            <a:noFill/>
          </a:ln>
        </p:spPr>
      </p:pic>
      <p:sp>
        <p:nvSpPr>
          <p:cNvPr id="395" name="Google Shape;395;p59"/>
          <p:cNvSpPr/>
          <p:nvPr/>
        </p:nvSpPr>
        <p:spPr>
          <a:xfrm>
            <a:off x="663775" y="2078400"/>
            <a:ext cx="3515700" cy="2802600"/>
          </a:xfrm>
          <a:prstGeom prst="rect">
            <a:avLst/>
          </a:prstGeom>
          <a:noFill/>
          <a:ln>
            <a:noFill/>
          </a:ln>
        </p:spPr>
        <p:txBody>
          <a:bodyPr anchorCtr="0" anchor="t" bIns="0" lIns="0" spcFirstLastPara="1" rIns="0" wrap="square" tIns="0">
            <a:noAutofit/>
          </a:bodyPr>
          <a:lstStyle/>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publishing/author profiles</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cataloging with AI (data enrichments, subject indexing)</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usage analytics</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name disambiguation and clustering</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duplicate detection</a:t>
            </a:r>
            <a:endParaRPr sz="1600">
              <a:solidFill>
                <a:srgbClr val="333333"/>
              </a:solidFill>
              <a:latin typeface="Open Sans Light"/>
              <a:ea typeface="Open Sans Light"/>
              <a:cs typeface="Open Sans Light"/>
              <a:sym typeface="Open Sans Light"/>
            </a:endParaRPr>
          </a:p>
        </p:txBody>
      </p:sp>
      <p:sp>
        <p:nvSpPr>
          <p:cNvPr id="396" name="Google Shape;396;p59"/>
          <p:cNvSpPr/>
          <p:nvPr/>
        </p:nvSpPr>
        <p:spPr>
          <a:xfrm>
            <a:off x="4245178" y="2078400"/>
            <a:ext cx="3641700" cy="2802600"/>
          </a:xfrm>
          <a:prstGeom prst="rect">
            <a:avLst/>
          </a:prstGeom>
          <a:noFill/>
          <a:ln>
            <a:noFill/>
          </a:ln>
        </p:spPr>
        <p:txBody>
          <a:bodyPr anchorCtr="0" anchor="t" bIns="0" lIns="0" spcFirstLastPara="1" rIns="0" wrap="square" tIns="0">
            <a:noAutofit/>
          </a:bodyPr>
          <a:lstStyle/>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developing data science skills (for staff, researchers, students)</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involvement in research projects</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collections as data</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monitoring research activities</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(research) data repository</a:t>
            </a:r>
            <a:endParaRPr sz="1600">
              <a:solidFill>
                <a:srgbClr val="333333"/>
              </a:solidFill>
              <a:latin typeface="Open Sans Light"/>
              <a:ea typeface="Open Sans Light"/>
              <a:cs typeface="Open Sans Light"/>
              <a:sym typeface="Open Sans Light"/>
            </a:endParaRPr>
          </a:p>
          <a:p>
            <a:pPr indent="-330200" lvl="0" marL="457200" marR="0" rtl="0" algn="l">
              <a:lnSpc>
                <a:spcPct val="115000"/>
              </a:lnSpc>
              <a:spcBef>
                <a:spcPts val="0"/>
              </a:spcBef>
              <a:spcAft>
                <a:spcPts val="0"/>
              </a:spcAft>
              <a:buClr>
                <a:srgbClr val="4A86E8"/>
              </a:buClr>
              <a:buSzPts val="1600"/>
              <a:buFont typeface="Open Sans Light"/>
              <a:buChar char="★"/>
            </a:pPr>
            <a:r>
              <a:rPr lang="en" sz="1600">
                <a:solidFill>
                  <a:srgbClr val="333333"/>
                </a:solidFill>
                <a:latin typeface="Open Sans Light"/>
                <a:ea typeface="Open Sans Light"/>
                <a:cs typeface="Open Sans Light"/>
                <a:sym typeface="Open Sans Light"/>
              </a:rPr>
              <a:t>knowledge graph/hub</a:t>
            </a:r>
            <a:endParaRPr sz="1600">
              <a:solidFill>
                <a:srgbClr val="333333"/>
              </a:solidFill>
              <a:latin typeface="Open Sans Light"/>
              <a:ea typeface="Open Sans Light"/>
              <a:cs typeface="Open Sans Light"/>
              <a:sym typeface="Open Sans Light"/>
            </a:endParaRPr>
          </a:p>
        </p:txBody>
      </p:sp>
      <p:sp>
        <p:nvSpPr>
          <p:cNvPr id="397" name="Google Shape;397;p59"/>
          <p:cNvSpPr txBox="1"/>
          <p:nvPr/>
        </p:nvSpPr>
        <p:spPr>
          <a:xfrm rot="-5400000">
            <a:off x="-848550" y="3647250"/>
            <a:ext cx="2106300" cy="400200"/>
          </a:xfrm>
          <a:prstGeom prst="rect">
            <a:avLst/>
          </a:prstGeom>
          <a:noFill/>
          <a:ln>
            <a:noFill/>
          </a:ln>
        </p:spPr>
        <p:txBody>
          <a:bodyPr anchorCtr="0" anchor="t" bIns="91425" lIns="91425" spcFirstLastPara="1" rIns="91425" wrap="square" tIns="91425">
            <a:spAutoFit/>
          </a:bodyPr>
          <a:lstStyle/>
          <a:p>
            <a:pPr indent="0" lvl="0" marL="0" rtl="0" algn="l">
              <a:lnSpc>
                <a:spcPct val="125035"/>
              </a:lnSpc>
              <a:spcBef>
                <a:spcPts val="0"/>
              </a:spcBef>
              <a:spcAft>
                <a:spcPts val="0"/>
              </a:spcAft>
              <a:buNone/>
            </a:pPr>
            <a:r>
              <a:rPr lang="en" u="sng">
                <a:solidFill>
                  <a:schemeClr val="hlink"/>
                </a:solidFill>
                <a:latin typeface="Open Sans Light"/>
                <a:ea typeface="Open Sans Light"/>
                <a:cs typeface="Open Sans Light"/>
                <a:sym typeface="Open Sans Light"/>
                <a:hlinkClick r:id="rId4"/>
              </a:rPr>
              <a:t>https://bit.ly/dslib-2023</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p60"/>
          <p:cNvPicPr preferRelativeResize="0"/>
          <p:nvPr/>
        </p:nvPicPr>
        <p:blipFill rotWithShape="1">
          <a:blip r:embed="rId3">
            <a:alphaModFix/>
          </a:blip>
          <a:srcRect b="0" l="0" r="0" t="55433"/>
          <a:stretch/>
        </p:blipFill>
        <p:spPr>
          <a:xfrm>
            <a:off x="0" y="6300"/>
            <a:ext cx="9143820" cy="2289060"/>
          </a:xfrm>
          <a:prstGeom prst="rect">
            <a:avLst/>
          </a:prstGeom>
          <a:noFill/>
          <a:ln>
            <a:noFill/>
          </a:ln>
        </p:spPr>
      </p:pic>
      <p:sp>
        <p:nvSpPr>
          <p:cNvPr id="403" name="Google Shape;403;p60"/>
          <p:cNvSpPr/>
          <p:nvPr/>
        </p:nvSpPr>
        <p:spPr>
          <a:xfrm>
            <a:off x="774360" y="838980"/>
            <a:ext cx="6711300" cy="533160"/>
          </a:xfrm>
          <a:prstGeom prst="rect">
            <a:avLst/>
          </a:prstGeom>
          <a:noFill/>
          <a:ln>
            <a:noFill/>
          </a:ln>
        </p:spPr>
        <p:txBody>
          <a:bodyPr anchorCtr="0" anchor="t" bIns="0" lIns="0" spcFirstLastPara="1" rIns="0" wrap="square" tIns="0">
            <a:noAutofit/>
          </a:bodyPr>
          <a:lstStyle/>
          <a:p>
            <a:pPr indent="0" lvl="0" marL="0" marR="0" rtl="0" algn="l">
              <a:lnSpc>
                <a:spcPct val="119985"/>
              </a:lnSpc>
              <a:spcBef>
                <a:spcPts val="0"/>
              </a:spcBef>
              <a:spcAft>
                <a:spcPts val="0"/>
              </a:spcAft>
              <a:buNone/>
            </a:pPr>
            <a:r>
              <a:rPr b="0" i="0" lang="en" sz="3500" u="none" cap="none" strike="noStrike">
                <a:solidFill>
                  <a:srgbClr val="FFFFFF"/>
                </a:solidFill>
                <a:latin typeface="Roboto Mono"/>
                <a:ea typeface="Roboto Mono"/>
                <a:cs typeface="Roboto Mono"/>
                <a:sym typeface="Roboto Mono"/>
              </a:rPr>
              <a:t>Wrapping Up…</a:t>
            </a:r>
            <a:endParaRPr b="0" i="0" sz="3500" u="none" cap="none" strike="noStrike">
              <a:latin typeface="Arial"/>
              <a:ea typeface="Arial"/>
              <a:cs typeface="Arial"/>
              <a:sym typeface="Arial"/>
            </a:endParaRPr>
          </a:p>
        </p:txBody>
      </p:sp>
      <p:sp>
        <p:nvSpPr>
          <p:cNvPr id="404" name="Google Shape;404;p60"/>
          <p:cNvSpPr txBox="1"/>
          <p:nvPr/>
        </p:nvSpPr>
        <p:spPr>
          <a:xfrm rot="-5400000">
            <a:off x="-848550" y="3875850"/>
            <a:ext cx="2106300" cy="400200"/>
          </a:xfrm>
          <a:prstGeom prst="rect">
            <a:avLst/>
          </a:prstGeom>
          <a:noFill/>
          <a:ln>
            <a:noFill/>
          </a:ln>
        </p:spPr>
        <p:txBody>
          <a:bodyPr anchorCtr="0" anchor="t" bIns="91425" lIns="91425" spcFirstLastPara="1" rIns="91425" wrap="square" tIns="91425">
            <a:spAutoFit/>
          </a:bodyPr>
          <a:lstStyle/>
          <a:p>
            <a:pPr indent="0" lvl="0" marL="0" rtl="0" algn="l">
              <a:lnSpc>
                <a:spcPct val="125035"/>
              </a:lnSpc>
              <a:spcBef>
                <a:spcPts val="0"/>
              </a:spcBef>
              <a:spcAft>
                <a:spcPts val="0"/>
              </a:spcAft>
              <a:buNone/>
            </a:pPr>
            <a:r>
              <a:rPr lang="en" u="sng">
                <a:solidFill>
                  <a:schemeClr val="hlink"/>
                </a:solidFill>
                <a:latin typeface="Open Sans Light"/>
                <a:ea typeface="Open Sans Light"/>
                <a:cs typeface="Open Sans Light"/>
                <a:sym typeface="Open Sans Light"/>
                <a:hlinkClick r:id="rId4"/>
              </a:rPr>
              <a:t>https://bit.ly/dslib-2023</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1"/>
          <p:cNvSpPr/>
          <p:nvPr/>
        </p:nvSpPr>
        <p:spPr>
          <a:xfrm>
            <a:off x="739980" y="717840"/>
            <a:ext cx="6689340" cy="533520"/>
          </a:xfrm>
          <a:prstGeom prst="rect">
            <a:avLst/>
          </a:prstGeom>
          <a:noFill/>
          <a:ln>
            <a:noFill/>
          </a:ln>
        </p:spPr>
        <p:txBody>
          <a:bodyPr anchorCtr="0" anchor="t" bIns="0" lIns="0" spcFirstLastPara="1" rIns="0" wrap="square" tIns="0">
            <a:noAutofit/>
          </a:bodyPr>
          <a:lstStyle/>
          <a:p>
            <a:pPr indent="0" lvl="0" marL="0" marR="0" rtl="0" algn="l">
              <a:lnSpc>
                <a:spcPct val="119985"/>
              </a:lnSpc>
              <a:spcBef>
                <a:spcPts val="0"/>
              </a:spcBef>
              <a:spcAft>
                <a:spcPts val="0"/>
              </a:spcAft>
              <a:buNone/>
            </a:pPr>
            <a:r>
              <a:rPr b="0" i="0" lang="en" sz="3500" u="none" cap="none" strike="noStrike">
                <a:solidFill>
                  <a:srgbClr val="000000"/>
                </a:solidFill>
                <a:latin typeface="Roboto Mono"/>
                <a:ea typeface="Roboto Mono"/>
                <a:cs typeface="Roboto Mono"/>
                <a:sym typeface="Roboto Mono"/>
              </a:rPr>
              <a:t>Closing</a:t>
            </a:r>
            <a:endParaRPr b="0" i="0" sz="3500" u="none" cap="none" strike="noStrike">
              <a:latin typeface="Arial"/>
              <a:ea typeface="Arial"/>
              <a:cs typeface="Arial"/>
              <a:sym typeface="Arial"/>
            </a:endParaRPr>
          </a:p>
        </p:txBody>
      </p:sp>
      <p:sp>
        <p:nvSpPr>
          <p:cNvPr id="410" name="Google Shape;410;p61"/>
          <p:cNvSpPr/>
          <p:nvPr/>
        </p:nvSpPr>
        <p:spPr>
          <a:xfrm>
            <a:off x="739980" y="1697400"/>
            <a:ext cx="8213220" cy="278172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0"/>
              </a:spcBef>
              <a:spcAft>
                <a:spcPts val="0"/>
              </a:spcAft>
              <a:buClr>
                <a:srgbClr val="000000"/>
              </a:buClr>
              <a:buSzPts val="1400"/>
              <a:buFont typeface="Open Sans Light"/>
              <a:buChar char="★"/>
            </a:pPr>
            <a:r>
              <a:rPr b="0" i="0" lang="en" sz="1400" u="none" cap="none" strike="noStrike">
                <a:solidFill>
                  <a:srgbClr val="000000"/>
                </a:solidFill>
                <a:latin typeface="Open Sans Light"/>
                <a:ea typeface="Open Sans Light"/>
                <a:cs typeface="Open Sans Light"/>
                <a:sym typeface="Open Sans Light"/>
              </a:rPr>
              <a:t>Thanks for being here!</a:t>
            </a:r>
            <a:endParaRPr sz="900"/>
          </a:p>
          <a:p>
            <a:pPr indent="-317500" lvl="0" marL="457200" marR="0" rtl="0" algn="l">
              <a:lnSpc>
                <a:spcPct val="100000"/>
              </a:lnSpc>
              <a:spcBef>
                <a:spcPts val="0"/>
              </a:spcBef>
              <a:spcAft>
                <a:spcPts val="0"/>
              </a:spcAft>
              <a:buSzPts val="1400"/>
              <a:buChar char="★"/>
            </a:pPr>
            <a:r>
              <a:rPr b="0" i="0" lang="en" sz="1400" u="none" cap="none" strike="noStrike">
                <a:solidFill>
                  <a:srgbClr val="000000"/>
                </a:solidFill>
                <a:latin typeface="Open Sans Light"/>
                <a:ea typeface="Open Sans Light"/>
                <a:cs typeface="Open Sans Light"/>
                <a:sym typeface="Open Sans Light"/>
              </a:rPr>
              <a:t>Would you be open to being contacted for the survey?</a:t>
            </a:r>
            <a:endParaRPr b="0" i="0" sz="1400" u="none" cap="none" strike="noStrike">
              <a:solidFill>
                <a:srgbClr val="000000"/>
              </a:solidFill>
              <a:latin typeface="Open Sans Light"/>
              <a:ea typeface="Open Sans Light"/>
              <a:cs typeface="Open Sans Light"/>
              <a:sym typeface="Open Sans Light"/>
            </a:endParaRPr>
          </a:p>
          <a:p>
            <a:pPr indent="-317500" lvl="0" marL="457200" marR="0" rtl="0" algn="l">
              <a:lnSpc>
                <a:spcPct val="100000"/>
              </a:lnSpc>
              <a:spcBef>
                <a:spcPts val="0"/>
              </a:spcBef>
              <a:spcAft>
                <a:spcPts val="0"/>
              </a:spcAft>
              <a:buSzPts val="1400"/>
              <a:buChar char="★"/>
            </a:pPr>
            <a:r>
              <a:rPr b="0" i="0" lang="en" sz="1400" u="none" cap="none" strike="noStrike">
                <a:solidFill>
                  <a:srgbClr val="000000"/>
                </a:solidFill>
                <a:latin typeface="Open Sans Light"/>
                <a:ea typeface="Open Sans Light"/>
                <a:cs typeface="Open Sans Light"/>
                <a:sym typeface="Open Sans Light"/>
              </a:rPr>
              <a:t>Would you like to join our WG or contribute in any other way?</a:t>
            </a:r>
            <a:endParaRPr b="0" i="0" sz="1400" u="none" cap="none" strike="noStrike">
              <a:solidFill>
                <a:srgbClr val="000000"/>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None/>
            </a:pPr>
            <a:r>
              <a:t/>
            </a:r>
            <a:endParaRPr>
              <a:latin typeface="Open Sans Light"/>
              <a:ea typeface="Open Sans Light"/>
              <a:cs typeface="Open Sans Light"/>
              <a:sym typeface="Open Sans Light"/>
            </a:endParaRPr>
          </a:p>
          <a:p>
            <a:pPr indent="0" lvl="0" marL="0" marR="0" rtl="0" algn="l">
              <a:lnSpc>
                <a:spcPct val="100000"/>
              </a:lnSpc>
              <a:spcBef>
                <a:spcPts val="0"/>
              </a:spcBef>
              <a:spcAft>
                <a:spcPts val="0"/>
              </a:spcAft>
              <a:buNone/>
            </a:pPr>
            <a:r>
              <a:rPr b="0" i="0" lang="en" sz="1400" u="none" cap="none" strike="noStrike">
                <a:solidFill>
                  <a:srgbClr val="000000"/>
                </a:solidFill>
                <a:latin typeface="Roboto Mono"/>
                <a:ea typeface="Roboto Mono"/>
                <a:cs typeface="Roboto Mono"/>
                <a:sym typeface="Roboto Mono"/>
              </a:rPr>
              <a:t>Links:</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None/>
            </a:pPr>
            <a:r>
              <a:t/>
            </a:r>
            <a:endParaRPr>
              <a:latin typeface="Roboto Mono"/>
              <a:ea typeface="Roboto Mono"/>
              <a:cs typeface="Roboto Mono"/>
              <a:sym typeface="Roboto Mono"/>
            </a:endParaRPr>
          </a:p>
          <a:p>
            <a:pPr indent="-317500" lvl="0" marL="457200" marR="0" rtl="0" algn="l">
              <a:lnSpc>
                <a:spcPct val="100000"/>
              </a:lnSpc>
              <a:spcBef>
                <a:spcPts val="0"/>
              </a:spcBef>
              <a:spcAft>
                <a:spcPts val="0"/>
              </a:spcAft>
              <a:buSzPts val="1400"/>
              <a:buFont typeface="Open Sans Light"/>
              <a:buChar char="★"/>
            </a:pPr>
            <a:r>
              <a:rPr lang="en">
                <a:latin typeface="Open Sans Light"/>
                <a:ea typeface="Open Sans Light"/>
                <a:cs typeface="Open Sans Light"/>
                <a:sym typeface="Open Sans Light"/>
              </a:rPr>
              <a:t>Survey: </a:t>
            </a:r>
            <a:r>
              <a:rPr lang="en" u="sng">
                <a:solidFill>
                  <a:schemeClr val="hlink"/>
                </a:solidFill>
                <a:latin typeface="Open Sans Light"/>
                <a:ea typeface="Open Sans Light"/>
                <a:cs typeface="Open Sans Light"/>
                <a:sym typeface="Open Sans Light"/>
                <a:hlinkClick r:id="rId3"/>
              </a:rPr>
              <a:t>https://survey.uu.nl/jfe/form/SV_eswlDMEJuaf9nGS</a:t>
            </a:r>
            <a:endParaRPr>
              <a:latin typeface="Open Sans Light"/>
              <a:ea typeface="Open Sans Light"/>
              <a:cs typeface="Open Sans Light"/>
              <a:sym typeface="Open Sans Light"/>
            </a:endParaRPr>
          </a:p>
          <a:p>
            <a:pPr indent="-317500" lvl="0" marL="457200" marR="0" rtl="0" algn="l">
              <a:lnSpc>
                <a:spcPct val="100000"/>
              </a:lnSpc>
              <a:spcBef>
                <a:spcPts val="0"/>
              </a:spcBef>
              <a:spcAft>
                <a:spcPts val="0"/>
              </a:spcAft>
              <a:buSzPts val="1400"/>
              <a:buFont typeface="Open Sans Light"/>
              <a:buChar char="★"/>
            </a:pPr>
            <a:r>
              <a:rPr b="0" i="0" lang="en" sz="1400" u="none" cap="none" strike="noStrike">
                <a:solidFill>
                  <a:srgbClr val="000000"/>
                </a:solidFill>
                <a:latin typeface="Open Sans Light"/>
                <a:ea typeface="Open Sans Light"/>
                <a:cs typeface="Open Sans Light"/>
                <a:sym typeface="Open Sans Light"/>
              </a:rPr>
              <a:t>WG website: </a:t>
            </a:r>
            <a:r>
              <a:rPr b="0" i="0" lang="en" sz="1400" u="sng" cap="none" strike="noStrike">
                <a:solidFill>
                  <a:schemeClr val="hlink"/>
                </a:solidFill>
                <a:latin typeface="Open Sans Light"/>
                <a:ea typeface="Open Sans Light"/>
                <a:cs typeface="Open Sans Light"/>
                <a:sym typeface="Open Sans Light"/>
                <a:hlinkClick r:id="rId4"/>
              </a:rPr>
              <a:t>https://libereurope.eu/working-group/liber-data-science-in-libraries-working-group/</a:t>
            </a:r>
            <a:endParaRPr/>
          </a:p>
          <a:p>
            <a:pPr indent="-317500" lvl="0" marL="457200" marR="0" rtl="0" algn="l">
              <a:lnSpc>
                <a:spcPct val="100000"/>
              </a:lnSpc>
              <a:spcBef>
                <a:spcPts val="0"/>
              </a:spcBef>
              <a:spcAft>
                <a:spcPts val="0"/>
              </a:spcAft>
              <a:buSzPts val="1400"/>
              <a:buFont typeface="Open Sans Light"/>
              <a:buChar char="★"/>
            </a:pPr>
            <a:r>
              <a:rPr b="0" i="0" lang="en" sz="1400" u="none" cap="none" strike="noStrike">
                <a:solidFill>
                  <a:srgbClr val="000000"/>
                </a:solidFill>
                <a:latin typeface="Open Sans Light"/>
                <a:ea typeface="Open Sans Light"/>
                <a:cs typeface="Open Sans Light"/>
                <a:sym typeface="Open Sans Light"/>
              </a:rPr>
              <a:t>WG open notes: </a:t>
            </a:r>
            <a:r>
              <a:rPr b="0" i="0" lang="en" sz="1400" u="sng" cap="none" strike="noStrike">
                <a:solidFill>
                  <a:schemeClr val="hlink"/>
                </a:solidFill>
                <a:latin typeface="Open Sans Light"/>
                <a:ea typeface="Open Sans Light"/>
                <a:cs typeface="Open Sans Light"/>
                <a:sym typeface="Open Sans Light"/>
                <a:hlinkClick r:id="rId5"/>
              </a:rPr>
              <a:t>https://hackmd.io/@nehamoopen/liber-dslib/</a:t>
            </a:r>
            <a:endParaRPr b="0" i="0" sz="1400" u="none" cap="none" strike="noStrike">
              <a:latin typeface="Arial"/>
              <a:ea typeface="Arial"/>
              <a:cs typeface="Arial"/>
              <a:sym typeface="Arial"/>
            </a:endParaRPr>
          </a:p>
        </p:txBody>
      </p:sp>
      <p:pic>
        <p:nvPicPr>
          <p:cNvPr id="411" name="Google Shape;411;p61"/>
          <p:cNvPicPr preferRelativeResize="0"/>
          <p:nvPr/>
        </p:nvPicPr>
        <p:blipFill rotWithShape="1">
          <a:blip r:embed="rId6">
            <a:alphaModFix/>
          </a:blip>
          <a:srcRect b="0" l="0" r="0" t="94541"/>
          <a:stretch/>
        </p:blipFill>
        <p:spPr>
          <a:xfrm>
            <a:off x="0" y="4857840"/>
            <a:ext cx="9143820" cy="279360"/>
          </a:xfrm>
          <a:prstGeom prst="rect">
            <a:avLst/>
          </a:prstGeom>
          <a:noFill/>
          <a:ln>
            <a:noFill/>
          </a:ln>
        </p:spPr>
      </p:pic>
      <p:sp>
        <p:nvSpPr>
          <p:cNvPr id="412" name="Google Shape;412;p61"/>
          <p:cNvSpPr txBox="1"/>
          <p:nvPr/>
        </p:nvSpPr>
        <p:spPr>
          <a:xfrm rot="-5400000">
            <a:off x="-848550" y="3647250"/>
            <a:ext cx="2106300" cy="400200"/>
          </a:xfrm>
          <a:prstGeom prst="rect">
            <a:avLst/>
          </a:prstGeom>
          <a:noFill/>
          <a:ln>
            <a:noFill/>
          </a:ln>
        </p:spPr>
        <p:txBody>
          <a:bodyPr anchorCtr="0" anchor="t" bIns="91425" lIns="91425" spcFirstLastPara="1" rIns="91425" wrap="square" tIns="91425">
            <a:spAutoFit/>
          </a:bodyPr>
          <a:lstStyle/>
          <a:p>
            <a:pPr indent="0" lvl="0" marL="0" rtl="0" algn="l">
              <a:lnSpc>
                <a:spcPct val="125035"/>
              </a:lnSpc>
              <a:spcBef>
                <a:spcPts val="0"/>
              </a:spcBef>
              <a:spcAft>
                <a:spcPts val="0"/>
              </a:spcAft>
              <a:buNone/>
            </a:pPr>
            <a:r>
              <a:rPr lang="en" u="sng">
                <a:solidFill>
                  <a:schemeClr val="hlink"/>
                </a:solidFill>
                <a:latin typeface="Open Sans Light"/>
                <a:ea typeface="Open Sans Light"/>
                <a:cs typeface="Open Sans Light"/>
                <a:sym typeface="Open Sans Light"/>
                <a:hlinkClick r:id="rId7"/>
              </a:rPr>
              <a:t>https://bit.ly/dslib-2023</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pic>
        <p:nvPicPr>
          <p:cNvPr id="417" name="Google Shape;417;p62"/>
          <p:cNvPicPr preferRelativeResize="0"/>
          <p:nvPr/>
        </p:nvPicPr>
        <p:blipFill rotWithShape="1">
          <a:blip r:embed="rId3">
            <a:alphaModFix/>
          </a:blip>
          <a:srcRect b="0" l="0" r="0" t="0"/>
          <a:stretch/>
        </p:blipFill>
        <p:spPr>
          <a:xfrm rot="10800000">
            <a:off x="180" y="3240"/>
            <a:ext cx="9143820" cy="5137020"/>
          </a:xfrm>
          <a:prstGeom prst="rect">
            <a:avLst/>
          </a:prstGeom>
          <a:noFill/>
          <a:ln>
            <a:noFill/>
          </a:ln>
        </p:spPr>
      </p:pic>
      <p:sp>
        <p:nvSpPr>
          <p:cNvPr id="418" name="Google Shape;418;p62"/>
          <p:cNvSpPr/>
          <p:nvPr/>
        </p:nvSpPr>
        <p:spPr>
          <a:xfrm>
            <a:off x="798300" y="1796220"/>
            <a:ext cx="3491820" cy="533520"/>
          </a:xfrm>
          <a:prstGeom prst="rect">
            <a:avLst/>
          </a:prstGeom>
          <a:noFill/>
          <a:ln>
            <a:noFill/>
          </a:ln>
        </p:spPr>
        <p:txBody>
          <a:bodyPr anchorCtr="0" anchor="t" bIns="0" lIns="0" spcFirstLastPara="1" rIns="0" wrap="square" tIns="0">
            <a:noAutofit/>
          </a:bodyPr>
          <a:lstStyle/>
          <a:p>
            <a:pPr indent="0" lvl="0" marL="0" marR="0" rtl="0" algn="l">
              <a:lnSpc>
                <a:spcPct val="119985"/>
              </a:lnSpc>
              <a:spcBef>
                <a:spcPts val="0"/>
              </a:spcBef>
              <a:spcAft>
                <a:spcPts val="0"/>
              </a:spcAft>
              <a:buNone/>
            </a:pPr>
            <a:r>
              <a:rPr b="0" i="0" lang="en" sz="3500" u="none" cap="none" strike="noStrike">
                <a:solidFill>
                  <a:srgbClr val="FFFFFF"/>
                </a:solidFill>
                <a:latin typeface="Roboto Mono"/>
                <a:ea typeface="Roboto Mono"/>
                <a:cs typeface="Roboto Mono"/>
                <a:sym typeface="Roboto Mono"/>
              </a:rPr>
              <a:t>Thanks!</a:t>
            </a:r>
            <a:endParaRPr b="0" i="0" sz="3500" u="none" cap="none" strike="noStrike">
              <a:latin typeface="Arial"/>
              <a:ea typeface="Arial"/>
              <a:cs typeface="Arial"/>
              <a:sym typeface="Arial"/>
            </a:endParaRPr>
          </a:p>
        </p:txBody>
      </p:sp>
      <p:sp>
        <p:nvSpPr>
          <p:cNvPr id="419" name="Google Shape;419;p62"/>
          <p:cNvSpPr/>
          <p:nvPr/>
        </p:nvSpPr>
        <p:spPr>
          <a:xfrm>
            <a:off x="798300" y="3131460"/>
            <a:ext cx="3491820" cy="444420"/>
          </a:xfrm>
          <a:prstGeom prst="rect">
            <a:avLst/>
          </a:prstGeom>
          <a:noFill/>
          <a:ln>
            <a:noFill/>
          </a:ln>
        </p:spPr>
        <p:txBody>
          <a:bodyPr anchorCtr="0" anchor="t" bIns="0" lIns="0" spcFirstLastPara="1" rIns="0" wrap="square" tIns="0">
            <a:noAutofit/>
          </a:bodyPr>
          <a:lstStyle/>
          <a:p>
            <a:pPr indent="0" lvl="0" marL="0" marR="0" rtl="0" algn="l">
              <a:lnSpc>
                <a:spcPct val="140040"/>
              </a:lnSpc>
              <a:spcBef>
                <a:spcPts val="0"/>
              </a:spcBef>
              <a:spcAft>
                <a:spcPts val="0"/>
              </a:spcAft>
              <a:buNone/>
            </a:pPr>
            <a:r>
              <a:rPr b="0" i="0" lang="en" sz="1300" cap="none" strike="noStrike">
                <a:solidFill>
                  <a:schemeClr val="lt1"/>
                </a:solidFill>
                <a:latin typeface="Roboto Mono"/>
                <a:ea typeface="Roboto Mono"/>
                <a:cs typeface="Roboto Mono"/>
                <a:sym typeface="Roboto Mono"/>
              </a:rPr>
              <a:t>Email: </a:t>
            </a:r>
            <a:r>
              <a:rPr b="0" i="0" lang="en" sz="1300" u="sng" cap="none" strike="noStrike">
                <a:solidFill>
                  <a:schemeClr val="lt1"/>
                </a:solidFill>
                <a:latin typeface="Roboto Mono"/>
                <a:ea typeface="Roboto Mono"/>
                <a:cs typeface="Roboto Mono"/>
                <a:sym typeface="Roboto Mono"/>
                <a:hlinkClick r:id="rId4">
                  <a:extLst>
                    <a:ext uri="{A12FA001-AC4F-418D-AE19-62706E023703}">
                      <ahyp:hlinkClr val="tx"/>
                    </a:ext>
                  </a:extLst>
                </a:hlinkClick>
              </a:rPr>
              <a:t>pkiraly@gwdg.de</a:t>
            </a:r>
            <a:br>
              <a:rPr b="0" i="0" lang="en" sz="900" u="none" cap="none" strike="noStrike">
                <a:latin typeface="Arial"/>
                <a:ea typeface="Arial"/>
                <a:cs typeface="Arial"/>
                <a:sym typeface="Arial"/>
              </a:rPr>
            </a:br>
            <a:r>
              <a:rPr lang="en" sz="1300">
                <a:solidFill>
                  <a:srgbClr val="FFFFFF"/>
                </a:solidFill>
                <a:latin typeface="Roboto Mono"/>
                <a:ea typeface="Roboto Mono"/>
                <a:cs typeface="Roboto Mono"/>
                <a:sym typeface="Roboto Mono"/>
              </a:rPr>
              <a:t>Mastodon</a:t>
            </a:r>
            <a:r>
              <a:rPr b="0" i="0" lang="en" sz="1300" u="none" cap="none" strike="noStrike">
                <a:solidFill>
                  <a:srgbClr val="FFFFFF"/>
                </a:solidFill>
                <a:latin typeface="Roboto Mono"/>
                <a:ea typeface="Roboto Mono"/>
                <a:cs typeface="Roboto Mono"/>
                <a:sym typeface="Roboto Mono"/>
              </a:rPr>
              <a:t>: </a:t>
            </a:r>
            <a:r>
              <a:rPr b="0" i="0" lang="en" sz="1300" u="sng" cap="none" strike="noStrike">
                <a:solidFill>
                  <a:schemeClr val="lt1"/>
                </a:solidFill>
                <a:latin typeface="Roboto Mono"/>
                <a:ea typeface="Roboto Mono"/>
                <a:cs typeface="Roboto Mono"/>
                <a:sym typeface="Roboto Mono"/>
                <a:hlinkClick r:id="rId5">
                  <a:extLst>
                    <a:ext uri="{A12FA001-AC4F-418D-AE19-62706E023703}">
                      <ahyp:hlinkClr val="tx"/>
                    </a:ext>
                  </a:extLst>
                </a:hlinkClick>
              </a:rPr>
              <a:t>@kiru@openbiblio.social</a:t>
            </a:r>
            <a:endParaRPr sz="1300">
              <a:solidFill>
                <a:schemeClr val="lt1"/>
              </a:solidFill>
            </a:endParaRPr>
          </a:p>
          <a:p>
            <a:pPr indent="0" lvl="0" marL="0" marR="0" rtl="0" algn="l">
              <a:lnSpc>
                <a:spcPct val="140040"/>
              </a:lnSpc>
              <a:spcBef>
                <a:spcPts val="0"/>
              </a:spcBef>
              <a:spcAft>
                <a:spcPts val="0"/>
              </a:spcAft>
              <a:buNone/>
            </a:pPr>
            <a:r>
              <a:rPr lang="en" sz="1300">
                <a:solidFill>
                  <a:schemeClr val="lt1"/>
                </a:solidFill>
                <a:latin typeface="Roboto Mono"/>
                <a:ea typeface="Roboto Mono"/>
                <a:cs typeface="Roboto Mono"/>
                <a:sym typeface="Roboto Mono"/>
              </a:rPr>
              <a:t>Github: </a:t>
            </a:r>
            <a:r>
              <a:rPr lang="en" sz="1300" u="sng">
                <a:solidFill>
                  <a:schemeClr val="lt1"/>
                </a:solidFill>
                <a:latin typeface="Roboto Mono"/>
                <a:ea typeface="Roboto Mono"/>
                <a:cs typeface="Roboto Mono"/>
                <a:sym typeface="Roboto Mono"/>
                <a:hlinkClick r:id="rId6">
                  <a:extLst>
                    <a:ext uri="{A12FA001-AC4F-418D-AE19-62706E023703}">
                      <ahyp:hlinkClr val="tx"/>
                    </a:ext>
                  </a:extLst>
                </a:hlinkClick>
              </a:rPr>
              <a:t>https://github.com/pkiraly</a:t>
            </a:r>
            <a:endParaRPr sz="1300">
              <a:solidFill>
                <a:schemeClr val="lt1"/>
              </a:solidFill>
            </a:endParaRPr>
          </a:p>
          <a:p>
            <a:pPr indent="0" lvl="0" marL="0" marR="0" rtl="0" algn="l">
              <a:lnSpc>
                <a:spcPct val="140040"/>
              </a:lnSpc>
              <a:spcBef>
                <a:spcPts val="0"/>
              </a:spcBef>
              <a:spcAft>
                <a:spcPts val="0"/>
              </a:spcAft>
              <a:buNone/>
            </a:pPr>
            <a:r>
              <a:t/>
            </a:r>
            <a:endParaRPr sz="1300">
              <a:solidFill>
                <a:schemeClr val="lt1"/>
              </a:solidFill>
            </a:endParaRPr>
          </a:p>
        </p:txBody>
      </p:sp>
      <p:sp>
        <p:nvSpPr>
          <p:cNvPr id="420" name="Google Shape;420;p62"/>
          <p:cNvSpPr txBox="1"/>
          <p:nvPr/>
        </p:nvSpPr>
        <p:spPr>
          <a:xfrm rot="-5400000">
            <a:off x="-848550" y="3875850"/>
            <a:ext cx="2106300" cy="400200"/>
          </a:xfrm>
          <a:prstGeom prst="rect">
            <a:avLst/>
          </a:prstGeom>
          <a:noFill/>
          <a:ln>
            <a:noFill/>
          </a:ln>
        </p:spPr>
        <p:txBody>
          <a:bodyPr anchorCtr="0" anchor="t" bIns="91425" lIns="91425" spcFirstLastPara="1" rIns="91425" wrap="square" tIns="91425">
            <a:spAutoFit/>
          </a:bodyPr>
          <a:lstStyle/>
          <a:p>
            <a:pPr indent="0" lvl="0" marL="0" rtl="0" algn="l">
              <a:lnSpc>
                <a:spcPct val="125035"/>
              </a:lnSpc>
              <a:spcBef>
                <a:spcPts val="0"/>
              </a:spcBef>
              <a:spcAft>
                <a:spcPts val="0"/>
              </a:spcAft>
              <a:buNone/>
            </a:pPr>
            <a:r>
              <a:rPr lang="en" u="sng">
                <a:solidFill>
                  <a:schemeClr val="lt1"/>
                </a:solidFill>
                <a:latin typeface="Open Sans Light"/>
                <a:ea typeface="Open Sans Light"/>
                <a:cs typeface="Open Sans Light"/>
                <a:sym typeface="Open Sans Light"/>
                <a:hlinkClick r:id="rId7">
                  <a:extLst>
                    <a:ext uri="{A12FA001-AC4F-418D-AE19-62706E023703}">
                      <ahyp:hlinkClr val="tx"/>
                    </a:ext>
                  </a:extLst>
                </a:hlinkClick>
              </a:rPr>
              <a:t>https://bit.ly/dslib-2023</a:t>
            </a:r>
            <a:endParaRPr>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3"/>
          <p:cNvSpPr/>
          <p:nvPr/>
        </p:nvSpPr>
        <p:spPr>
          <a:xfrm>
            <a:off x="739980" y="717840"/>
            <a:ext cx="6689400" cy="533400"/>
          </a:xfrm>
          <a:prstGeom prst="rect">
            <a:avLst/>
          </a:prstGeom>
          <a:noFill/>
          <a:ln>
            <a:noFill/>
          </a:ln>
        </p:spPr>
        <p:txBody>
          <a:bodyPr anchorCtr="0" anchor="t" bIns="0" lIns="0" spcFirstLastPara="1" rIns="0" wrap="square" tIns="0">
            <a:noAutofit/>
          </a:bodyPr>
          <a:lstStyle/>
          <a:p>
            <a:pPr indent="0" lvl="0" marL="0" marR="0" rtl="0" algn="l">
              <a:lnSpc>
                <a:spcPct val="119985"/>
              </a:lnSpc>
              <a:spcBef>
                <a:spcPts val="0"/>
              </a:spcBef>
              <a:spcAft>
                <a:spcPts val="0"/>
              </a:spcAft>
              <a:buNone/>
            </a:pPr>
            <a:r>
              <a:rPr lang="en" sz="3500">
                <a:latin typeface="Roboto Mono"/>
                <a:ea typeface="Roboto Mono"/>
                <a:cs typeface="Roboto Mono"/>
                <a:sym typeface="Roboto Mono"/>
              </a:rPr>
              <a:t>Unused slides</a:t>
            </a:r>
            <a:endParaRPr b="0" i="0" sz="3500" u="none" cap="none" strike="noStrike">
              <a:latin typeface="Arial"/>
              <a:ea typeface="Arial"/>
              <a:cs typeface="Arial"/>
              <a:sym typeface="Arial"/>
            </a:endParaRPr>
          </a:p>
        </p:txBody>
      </p:sp>
      <p:sp>
        <p:nvSpPr>
          <p:cNvPr id="426" name="Google Shape;426;p63"/>
          <p:cNvSpPr/>
          <p:nvPr/>
        </p:nvSpPr>
        <p:spPr>
          <a:xfrm>
            <a:off x="739975" y="4457447"/>
            <a:ext cx="7413000" cy="279300"/>
          </a:xfrm>
          <a:prstGeom prst="rect">
            <a:avLst/>
          </a:prstGeom>
          <a:noFill/>
          <a:ln>
            <a:noFill/>
          </a:ln>
        </p:spPr>
        <p:txBody>
          <a:bodyPr anchorCtr="0" anchor="t" bIns="0" lIns="0" spcFirstLastPara="1" rIns="0" wrap="square" tIns="0">
            <a:noAutofit/>
          </a:bodyPr>
          <a:lstStyle/>
          <a:p>
            <a:pPr indent="0" lvl="0" marL="0" marR="0" rtl="0" algn="ctr">
              <a:lnSpc>
                <a:spcPct val="109406"/>
              </a:lnSpc>
              <a:spcBef>
                <a:spcPts val="0"/>
              </a:spcBef>
              <a:spcAft>
                <a:spcPts val="0"/>
              </a:spcAft>
              <a:buNone/>
            </a:pPr>
            <a:r>
              <a:t/>
            </a:r>
            <a:endParaRPr b="0" i="0" sz="1600" u="none" cap="none" strike="noStrike">
              <a:latin typeface="Arial"/>
              <a:ea typeface="Arial"/>
              <a:cs typeface="Arial"/>
              <a:sym typeface="Arial"/>
            </a:endParaRPr>
          </a:p>
        </p:txBody>
      </p:sp>
      <p:pic>
        <p:nvPicPr>
          <p:cNvPr id="427" name="Google Shape;427;p63"/>
          <p:cNvPicPr preferRelativeResize="0"/>
          <p:nvPr/>
        </p:nvPicPr>
        <p:blipFill rotWithShape="1">
          <a:blip r:embed="rId3">
            <a:alphaModFix/>
          </a:blip>
          <a:srcRect b="0" l="0" r="0" t="94541"/>
          <a:stretch/>
        </p:blipFill>
        <p:spPr>
          <a:xfrm>
            <a:off x="0" y="4857840"/>
            <a:ext cx="9143820" cy="27936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4"/>
          <p:cNvSpPr/>
          <p:nvPr/>
        </p:nvSpPr>
        <p:spPr>
          <a:xfrm>
            <a:off x="739980" y="717840"/>
            <a:ext cx="6689340" cy="533520"/>
          </a:xfrm>
          <a:prstGeom prst="rect">
            <a:avLst/>
          </a:prstGeom>
          <a:noFill/>
          <a:ln>
            <a:noFill/>
          </a:ln>
        </p:spPr>
        <p:txBody>
          <a:bodyPr anchorCtr="0" anchor="t" bIns="0" lIns="0" spcFirstLastPara="1" rIns="0" wrap="square" tIns="0">
            <a:noAutofit/>
          </a:bodyPr>
          <a:lstStyle/>
          <a:p>
            <a:pPr indent="0" lvl="0" marL="0" marR="0" rtl="0" algn="l">
              <a:lnSpc>
                <a:spcPct val="119985"/>
              </a:lnSpc>
              <a:spcBef>
                <a:spcPts val="0"/>
              </a:spcBef>
              <a:spcAft>
                <a:spcPts val="0"/>
              </a:spcAft>
              <a:buNone/>
            </a:pPr>
            <a:r>
              <a:rPr lang="en" sz="3500">
                <a:latin typeface="Roboto Mono"/>
                <a:ea typeface="Roboto Mono"/>
                <a:cs typeface="Roboto Mono"/>
                <a:sym typeface="Roboto Mono"/>
              </a:rPr>
              <a:t>data science activities</a:t>
            </a:r>
            <a:endParaRPr b="0" i="0" sz="3500" u="none" cap="none" strike="noStrike">
              <a:latin typeface="Arial"/>
              <a:ea typeface="Arial"/>
              <a:cs typeface="Arial"/>
              <a:sym typeface="Arial"/>
            </a:endParaRPr>
          </a:p>
        </p:txBody>
      </p:sp>
      <p:pic>
        <p:nvPicPr>
          <p:cNvPr id="433" name="Google Shape;433;p64"/>
          <p:cNvPicPr preferRelativeResize="0"/>
          <p:nvPr/>
        </p:nvPicPr>
        <p:blipFill rotWithShape="1">
          <a:blip r:embed="rId3">
            <a:alphaModFix/>
          </a:blip>
          <a:srcRect b="0" l="0" r="0" t="94541"/>
          <a:stretch/>
        </p:blipFill>
        <p:spPr>
          <a:xfrm>
            <a:off x="0" y="4857840"/>
            <a:ext cx="9143820" cy="279360"/>
          </a:xfrm>
          <a:prstGeom prst="rect">
            <a:avLst/>
          </a:prstGeom>
          <a:noFill/>
          <a:ln>
            <a:noFill/>
          </a:ln>
        </p:spPr>
      </p:pic>
      <p:sp>
        <p:nvSpPr>
          <p:cNvPr id="434" name="Google Shape;434;p64"/>
          <p:cNvSpPr/>
          <p:nvPr/>
        </p:nvSpPr>
        <p:spPr>
          <a:xfrm>
            <a:off x="739978" y="1517950"/>
            <a:ext cx="3595500" cy="3334200"/>
          </a:xfrm>
          <a:prstGeom prst="rect">
            <a:avLst/>
          </a:prstGeom>
          <a:noFill/>
          <a:ln>
            <a:noFill/>
          </a:ln>
        </p:spPr>
        <p:txBody>
          <a:bodyPr anchorCtr="0" anchor="t" bIns="0" lIns="0" spcFirstLastPara="1" rIns="0" wrap="square" tIns="0">
            <a:noAutofit/>
          </a:bodyPr>
          <a:lstStyle/>
          <a:p>
            <a:pPr indent="-317500" lvl="0" marL="457200" marR="0" rtl="0" algn="l">
              <a:lnSpc>
                <a:spcPct val="125035"/>
              </a:lnSpc>
              <a:spcBef>
                <a:spcPts val="0"/>
              </a:spcBef>
              <a:spcAft>
                <a:spcPts val="0"/>
              </a:spcAft>
              <a:buClr>
                <a:srgbClr val="333333"/>
              </a:buClr>
              <a:buSzPts val="1400"/>
              <a:buFont typeface="Open Sans Light"/>
              <a:buChar char="★"/>
            </a:pPr>
            <a:r>
              <a:rPr lang="en">
                <a:solidFill>
                  <a:srgbClr val="333333"/>
                </a:solidFill>
                <a:latin typeface="Open Sans Light"/>
                <a:ea typeface="Open Sans Light"/>
                <a:cs typeface="Open Sans Light"/>
                <a:sym typeface="Open Sans Light"/>
              </a:rPr>
              <a:t>creating infrastructure for digital collections</a:t>
            </a:r>
            <a:endParaRPr>
              <a:solidFill>
                <a:srgbClr val="333333"/>
              </a:solidFill>
              <a:latin typeface="Open Sans Light"/>
              <a:ea typeface="Open Sans Light"/>
              <a:cs typeface="Open Sans Light"/>
              <a:sym typeface="Open Sans Light"/>
            </a:endParaRPr>
          </a:p>
          <a:p>
            <a:pPr indent="-317500" lvl="0" marL="457200" marR="0" rtl="0" algn="l">
              <a:lnSpc>
                <a:spcPct val="125035"/>
              </a:lnSpc>
              <a:spcBef>
                <a:spcPts val="0"/>
              </a:spcBef>
              <a:spcAft>
                <a:spcPts val="0"/>
              </a:spcAft>
              <a:buClr>
                <a:srgbClr val="333333"/>
              </a:buClr>
              <a:buSzPts val="1400"/>
              <a:buFont typeface="Open Sans Light"/>
              <a:buChar char="★"/>
            </a:pPr>
            <a:r>
              <a:rPr lang="en">
                <a:solidFill>
                  <a:srgbClr val="333333"/>
                </a:solidFill>
                <a:latin typeface="Open Sans Light"/>
                <a:ea typeface="Open Sans Light"/>
                <a:cs typeface="Open Sans Light"/>
                <a:sym typeface="Open Sans Light"/>
              </a:rPr>
              <a:t>clustering work bundles (FRBR/LRM)</a:t>
            </a:r>
            <a:endParaRPr>
              <a:solidFill>
                <a:srgbClr val="333333"/>
              </a:solidFill>
              <a:latin typeface="Open Sans Light"/>
              <a:ea typeface="Open Sans Light"/>
              <a:cs typeface="Open Sans Light"/>
              <a:sym typeface="Open Sans Light"/>
            </a:endParaRPr>
          </a:p>
          <a:p>
            <a:pPr indent="-317500" lvl="0" marL="457200" marR="0" rtl="0" algn="l">
              <a:lnSpc>
                <a:spcPct val="125035"/>
              </a:lnSpc>
              <a:spcBef>
                <a:spcPts val="0"/>
              </a:spcBef>
              <a:spcAft>
                <a:spcPts val="0"/>
              </a:spcAft>
              <a:buClr>
                <a:srgbClr val="333333"/>
              </a:buClr>
              <a:buSzPts val="1400"/>
              <a:buFont typeface="Open Sans Light"/>
              <a:buChar char="★"/>
            </a:pPr>
            <a:r>
              <a:rPr lang="en">
                <a:solidFill>
                  <a:srgbClr val="333333"/>
                </a:solidFill>
                <a:latin typeface="Open Sans Light"/>
                <a:ea typeface="Open Sans Light"/>
                <a:cs typeface="Open Sans Light"/>
                <a:sym typeface="Open Sans Light"/>
              </a:rPr>
              <a:t>links to authority records (entity </a:t>
            </a:r>
            <a:r>
              <a:rPr lang="en">
                <a:solidFill>
                  <a:srgbClr val="333333"/>
                </a:solidFill>
                <a:latin typeface="Open Sans Light"/>
                <a:ea typeface="Open Sans Light"/>
                <a:cs typeface="Open Sans Light"/>
                <a:sym typeface="Open Sans Light"/>
              </a:rPr>
              <a:t>recognition</a:t>
            </a:r>
            <a:r>
              <a:rPr lang="en">
                <a:solidFill>
                  <a:srgbClr val="333333"/>
                </a:solidFill>
                <a:latin typeface="Open Sans Light"/>
                <a:ea typeface="Open Sans Light"/>
                <a:cs typeface="Open Sans Light"/>
                <a:sym typeface="Open Sans Light"/>
              </a:rPr>
              <a:t>, entity linking)</a:t>
            </a:r>
            <a:endParaRPr>
              <a:solidFill>
                <a:srgbClr val="333333"/>
              </a:solidFill>
              <a:latin typeface="Open Sans Light"/>
              <a:ea typeface="Open Sans Light"/>
              <a:cs typeface="Open Sans Light"/>
              <a:sym typeface="Open Sans Light"/>
            </a:endParaRPr>
          </a:p>
          <a:p>
            <a:pPr indent="-317500" lvl="0" marL="457200" marR="0" rtl="0" algn="l">
              <a:lnSpc>
                <a:spcPct val="125035"/>
              </a:lnSpc>
              <a:spcBef>
                <a:spcPts val="0"/>
              </a:spcBef>
              <a:spcAft>
                <a:spcPts val="0"/>
              </a:spcAft>
              <a:buClr>
                <a:srgbClr val="333333"/>
              </a:buClr>
              <a:buSzPts val="1400"/>
              <a:buFont typeface="Open Sans Light"/>
              <a:buChar char="★"/>
            </a:pPr>
            <a:r>
              <a:rPr lang="en">
                <a:solidFill>
                  <a:srgbClr val="333333"/>
                </a:solidFill>
                <a:latin typeface="Open Sans Light"/>
                <a:ea typeface="Open Sans Light"/>
                <a:cs typeface="Open Sans Light"/>
                <a:sym typeface="Open Sans Light"/>
              </a:rPr>
              <a:t>automatic subject indexing (Finnish Nat. Lib.’s Annif – </a:t>
            </a:r>
            <a:r>
              <a:rPr lang="en" u="sng">
                <a:solidFill>
                  <a:schemeClr val="hlink"/>
                </a:solidFill>
                <a:latin typeface="Open Sans Light"/>
                <a:ea typeface="Open Sans Light"/>
                <a:cs typeface="Open Sans Light"/>
                <a:sym typeface="Open Sans Light"/>
                <a:hlinkClick r:id="rId4"/>
              </a:rPr>
              <a:t>https://annif.org/</a:t>
            </a:r>
            <a:r>
              <a:rPr lang="en">
                <a:solidFill>
                  <a:srgbClr val="333333"/>
                </a:solidFill>
                <a:latin typeface="Open Sans Light"/>
                <a:ea typeface="Open Sans Light"/>
                <a:cs typeface="Open Sans Light"/>
                <a:sym typeface="Open Sans Light"/>
              </a:rPr>
              <a:t>)</a:t>
            </a:r>
            <a:endParaRPr>
              <a:solidFill>
                <a:srgbClr val="333333"/>
              </a:solidFill>
              <a:latin typeface="Open Sans Light"/>
              <a:ea typeface="Open Sans Light"/>
              <a:cs typeface="Open Sans Light"/>
              <a:sym typeface="Open Sans Light"/>
            </a:endParaRPr>
          </a:p>
          <a:p>
            <a:pPr indent="-317500" lvl="0" marL="457200" marR="0" rtl="0" algn="l">
              <a:lnSpc>
                <a:spcPct val="125035"/>
              </a:lnSpc>
              <a:spcBef>
                <a:spcPts val="0"/>
              </a:spcBef>
              <a:spcAft>
                <a:spcPts val="0"/>
              </a:spcAft>
              <a:buClr>
                <a:srgbClr val="333333"/>
              </a:buClr>
              <a:buSzPts val="1400"/>
              <a:buFont typeface="Open Sans Light"/>
              <a:buChar char="★"/>
            </a:pPr>
            <a:r>
              <a:rPr lang="en">
                <a:solidFill>
                  <a:srgbClr val="333333"/>
                </a:solidFill>
                <a:latin typeface="Open Sans Light"/>
                <a:ea typeface="Open Sans Light"/>
                <a:cs typeface="Open Sans Light"/>
                <a:sym typeface="Open Sans Light"/>
              </a:rPr>
              <a:t>visualization</a:t>
            </a:r>
            <a:endParaRPr>
              <a:solidFill>
                <a:srgbClr val="333333"/>
              </a:solidFill>
              <a:latin typeface="Open Sans Light"/>
              <a:ea typeface="Open Sans Light"/>
              <a:cs typeface="Open Sans Light"/>
              <a:sym typeface="Open Sans Light"/>
            </a:endParaRPr>
          </a:p>
          <a:p>
            <a:pPr indent="-317500" lvl="0" marL="457200" marR="0" rtl="0" algn="l">
              <a:lnSpc>
                <a:spcPct val="125035"/>
              </a:lnSpc>
              <a:spcBef>
                <a:spcPts val="0"/>
              </a:spcBef>
              <a:spcAft>
                <a:spcPts val="0"/>
              </a:spcAft>
              <a:buClr>
                <a:srgbClr val="333333"/>
              </a:buClr>
              <a:buSzPts val="1400"/>
              <a:buFont typeface="Open Sans Light"/>
              <a:buChar char="★"/>
            </a:pPr>
            <a:r>
              <a:rPr lang="en">
                <a:solidFill>
                  <a:srgbClr val="333333"/>
                </a:solidFill>
                <a:latin typeface="Open Sans Light"/>
                <a:ea typeface="Open Sans Light"/>
                <a:cs typeface="Open Sans Light"/>
                <a:sym typeface="Open Sans Light"/>
              </a:rPr>
              <a:t>statistical analysis</a:t>
            </a:r>
            <a:endParaRPr>
              <a:solidFill>
                <a:srgbClr val="333333"/>
              </a:solidFill>
              <a:latin typeface="Open Sans Light"/>
              <a:ea typeface="Open Sans Light"/>
              <a:cs typeface="Open Sans Light"/>
              <a:sym typeface="Open Sans Light"/>
            </a:endParaRPr>
          </a:p>
          <a:p>
            <a:pPr indent="-317500" lvl="0" marL="457200" marR="0" rtl="0" algn="l">
              <a:lnSpc>
                <a:spcPct val="125035"/>
              </a:lnSpc>
              <a:spcBef>
                <a:spcPts val="0"/>
              </a:spcBef>
              <a:spcAft>
                <a:spcPts val="0"/>
              </a:spcAft>
              <a:buClr>
                <a:srgbClr val="333333"/>
              </a:buClr>
              <a:buSzPts val="1400"/>
              <a:buFont typeface="Open Sans Light"/>
              <a:buChar char="★"/>
            </a:pPr>
            <a:r>
              <a:rPr lang="en">
                <a:solidFill>
                  <a:srgbClr val="333333"/>
                </a:solidFill>
                <a:latin typeface="Open Sans Light"/>
                <a:ea typeface="Open Sans Light"/>
                <a:cs typeface="Open Sans Light"/>
                <a:sym typeface="Open Sans Light"/>
              </a:rPr>
              <a:t>text and data mining</a:t>
            </a:r>
            <a:endParaRPr>
              <a:solidFill>
                <a:srgbClr val="333333"/>
              </a:solidFill>
              <a:latin typeface="Open Sans Light"/>
              <a:ea typeface="Open Sans Light"/>
              <a:cs typeface="Open Sans Light"/>
              <a:sym typeface="Open Sans Light"/>
            </a:endParaRPr>
          </a:p>
          <a:p>
            <a:pPr indent="-317500" lvl="0" marL="457200" marR="0" rtl="0" algn="l">
              <a:lnSpc>
                <a:spcPct val="125035"/>
              </a:lnSpc>
              <a:spcBef>
                <a:spcPts val="0"/>
              </a:spcBef>
              <a:spcAft>
                <a:spcPts val="0"/>
              </a:spcAft>
              <a:buClr>
                <a:srgbClr val="333333"/>
              </a:buClr>
              <a:buSzPts val="1400"/>
              <a:buFont typeface="Open Sans Light"/>
              <a:buChar char="★"/>
            </a:pPr>
            <a:r>
              <a:rPr lang="en">
                <a:solidFill>
                  <a:srgbClr val="333333"/>
                </a:solidFill>
                <a:latin typeface="Open Sans Light"/>
                <a:ea typeface="Open Sans Light"/>
                <a:cs typeface="Open Sans Light"/>
                <a:sym typeface="Open Sans Light"/>
              </a:rPr>
              <a:t>open data</a:t>
            </a:r>
            <a:endParaRPr>
              <a:solidFill>
                <a:srgbClr val="333333"/>
              </a:solidFill>
              <a:latin typeface="Open Sans Light"/>
              <a:ea typeface="Open Sans Light"/>
              <a:cs typeface="Open Sans Light"/>
              <a:sym typeface="Open Sans Light"/>
            </a:endParaRPr>
          </a:p>
          <a:p>
            <a:pPr indent="-317500" lvl="0" marL="457200" marR="0" rtl="0" algn="l">
              <a:lnSpc>
                <a:spcPct val="125035"/>
              </a:lnSpc>
              <a:spcBef>
                <a:spcPts val="0"/>
              </a:spcBef>
              <a:spcAft>
                <a:spcPts val="0"/>
              </a:spcAft>
              <a:buClr>
                <a:srgbClr val="333333"/>
              </a:buClr>
              <a:buSzPts val="1400"/>
              <a:buFont typeface="Open Sans Light"/>
              <a:buChar char="★"/>
            </a:pPr>
            <a:r>
              <a:rPr lang="en">
                <a:solidFill>
                  <a:srgbClr val="333333"/>
                </a:solidFill>
                <a:latin typeface="Open Sans Light"/>
                <a:ea typeface="Open Sans Light"/>
                <a:cs typeface="Open Sans Light"/>
                <a:sym typeface="Open Sans Light"/>
              </a:rPr>
              <a:t>IIIF Image API</a:t>
            </a:r>
            <a:endParaRPr>
              <a:solidFill>
                <a:srgbClr val="333333"/>
              </a:solidFill>
              <a:latin typeface="Open Sans Light"/>
              <a:ea typeface="Open Sans Light"/>
              <a:cs typeface="Open Sans Light"/>
              <a:sym typeface="Open Sans Light"/>
            </a:endParaRPr>
          </a:p>
        </p:txBody>
      </p:sp>
      <p:sp>
        <p:nvSpPr>
          <p:cNvPr id="435" name="Google Shape;435;p64"/>
          <p:cNvSpPr/>
          <p:nvPr/>
        </p:nvSpPr>
        <p:spPr>
          <a:xfrm>
            <a:off x="4245178" y="1517950"/>
            <a:ext cx="3595500" cy="3334200"/>
          </a:xfrm>
          <a:prstGeom prst="rect">
            <a:avLst/>
          </a:prstGeom>
          <a:noFill/>
          <a:ln>
            <a:noFill/>
          </a:ln>
        </p:spPr>
        <p:txBody>
          <a:bodyPr anchorCtr="0" anchor="t" bIns="0" lIns="0" spcFirstLastPara="1" rIns="0" wrap="square" tIns="0">
            <a:noAutofit/>
          </a:bodyPr>
          <a:lstStyle/>
          <a:p>
            <a:pPr indent="-317500" lvl="0" marL="457200" marR="0" rtl="0" algn="l">
              <a:lnSpc>
                <a:spcPct val="125035"/>
              </a:lnSpc>
              <a:spcBef>
                <a:spcPts val="0"/>
              </a:spcBef>
              <a:spcAft>
                <a:spcPts val="0"/>
              </a:spcAft>
              <a:buClr>
                <a:srgbClr val="333333"/>
              </a:buClr>
              <a:buSzPts val="1400"/>
              <a:buFont typeface="Open Sans Light"/>
              <a:buChar char="★"/>
            </a:pPr>
            <a:r>
              <a:rPr lang="en">
                <a:solidFill>
                  <a:srgbClr val="333333"/>
                </a:solidFill>
                <a:latin typeface="Open Sans Light"/>
                <a:ea typeface="Open Sans Light"/>
                <a:cs typeface="Open Sans Light"/>
                <a:sym typeface="Open Sans Light"/>
              </a:rPr>
              <a:t>language detection</a:t>
            </a:r>
            <a:endParaRPr>
              <a:solidFill>
                <a:srgbClr val="333333"/>
              </a:solidFill>
              <a:latin typeface="Open Sans Light"/>
              <a:ea typeface="Open Sans Light"/>
              <a:cs typeface="Open Sans Light"/>
              <a:sym typeface="Open Sans Light"/>
            </a:endParaRPr>
          </a:p>
          <a:p>
            <a:pPr indent="-317500" lvl="0" marL="457200" marR="0" rtl="0" algn="l">
              <a:lnSpc>
                <a:spcPct val="125035"/>
              </a:lnSpc>
              <a:spcBef>
                <a:spcPts val="0"/>
              </a:spcBef>
              <a:spcAft>
                <a:spcPts val="0"/>
              </a:spcAft>
              <a:buClr>
                <a:srgbClr val="333333"/>
              </a:buClr>
              <a:buSzPts val="1400"/>
              <a:buFont typeface="Open Sans Light"/>
              <a:buChar char="★"/>
            </a:pPr>
            <a:r>
              <a:rPr lang="en">
                <a:solidFill>
                  <a:srgbClr val="333333"/>
                </a:solidFill>
                <a:latin typeface="Open Sans Light"/>
                <a:ea typeface="Open Sans Light"/>
                <a:cs typeface="Open Sans Light"/>
                <a:sym typeface="Open Sans Light"/>
              </a:rPr>
              <a:t>automated retrieval of citation information</a:t>
            </a:r>
            <a:endParaRPr>
              <a:solidFill>
                <a:srgbClr val="333333"/>
              </a:solidFill>
              <a:latin typeface="Open Sans Light"/>
              <a:ea typeface="Open Sans Light"/>
              <a:cs typeface="Open Sans Light"/>
              <a:sym typeface="Open Sans Light"/>
            </a:endParaRPr>
          </a:p>
          <a:p>
            <a:pPr indent="-317500" lvl="0" marL="457200" marR="0" rtl="0" algn="l">
              <a:lnSpc>
                <a:spcPct val="125035"/>
              </a:lnSpc>
              <a:spcBef>
                <a:spcPts val="0"/>
              </a:spcBef>
              <a:spcAft>
                <a:spcPts val="0"/>
              </a:spcAft>
              <a:buClr>
                <a:srgbClr val="333333"/>
              </a:buClr>
              <a:buSzPts val="1400"/>
              <a:buFont typeface="Open Sans Light"/>
              <a:buChar char="★"/>
            </a:pPr>
            <a:r>
              <a:rPr lang="en">
                <a:solidFill>
                  <a:srgbClr val="333333"/>
                </a:solidFill>
                <a:latin typeface="Open Sans Light"/>
                <a:ea typeface="Open Sans Light"/>
                <a:cs typeface="Open Sans Light"/>
                <a:sym typeface="Open Sans Light"/>
              </a:rPr>
              <a:t>providing easy access to text resources</a:t>
            </a:r>
            <a:endParaRPr>
              <a:solidFill>
                <a:srgbClr val="333333"/>
              </a:solidFill>
              <a:latin typeface="Open Sans Light"/>
              <a:ea typeface="Open Sans Light"/>
              <a:cs typeface="Open Sans Light"/>
              <a:sym typeface="Open Sans Light"/>
            </a:endParaRPr>
          </a:p>
          <a:p>
            <a:pPr indent="-317500" lvl="0" marL="457200" marR="0" rtl="0" algn="l">
              <a:lnSpc>
                <a:spcPct val="125035"/>
              </a:lnSpc>
              <a:spcBef>
                <a:spcPts val="0"/>
              </a:spcBef>
              <a:spcAft>
                <a:spcPts val="0"/>
              </a:spcAft>
              <a:buClr>
                <a:srgbClr val="333333"/>
              </a:buClr>
              <a:buSzPts val="1400"/>
              <a:buFont typeface="Open Sans Light"/>
              <a:buChar char="★"/>
            </a:pPr>
            <a:r>
              <a:rPr lang="en">
                <a:solidFill>
                  <a:srgbClr val="333333"/>
                </a:solidFill>
                <a:latin typeface="Open Sans Light"/>
                <a:ea typeface="Open Sans Light"/>
                <a:cs typeface="Open Sans Light"/>
                <a:sym typeface="Open Sans Light"/>
              </a:rPr>
              <a:t>knowledge graph</a:t>
            </a:r>
            <a:endParaRPr>
              <a:solidFill>
                <a:srgbClr val="333333"/>
              </a:solidFill>
              <a:latin typeface="Open Sans Light"/>
              <a:ea typeface="Open Sans Light"/>
              <a:cs typeface="Open Sans Light"/>
              <a:sym typeface="Open Sans Light"/>
            </a:endParaRPr>
          </a:p>
          <a:p>
            <a:pPr indent="-317500" lvl="0" marL="457200" marR="0" rtl="0" algn="l">
              <a:lnSpc>
                <a:spcPct val="125035"/>
              </a:lnSpc>
              <a:spcBef>
                <a:spcPts val="0"/>
              </a:spcBef>
              <a:spcAft>
                <a:spcPts val="0"/>
              </a:spcAft>
              <a:buClr>
                <a:srgbClr val="333333"/>
              </a:buClr>
              <a:buSzPts val="1400"/>
              <a:buFont typeface="Open Sans Light"/>
              <a:buChar char="★"/>
            </a:pPr>
            <a:r>
              <a:rPr lang="en">
                <a:solidFill>
                  <a:srgbClr val="333333"/>
                </a:solidFill>
                <a:latin typeface="Open Sans Light"/>
                <a:ea typeface="Open Sans Light"/>
                <a:cs typeface="Open Sans Light"/>
                <a:sym typeface="Open Sans Light"/>
              </a:rPr>
              <a:t>Carpentries</a:t>
            </a:r>
            <a:endParaRPr>
              <a:solidFill>
                <a:srgbClr val="333333"/>
              </a:solidFill>
              <a:latin typeface="Open Sans Light"/>
              <a:ea typeface="Open Sans Light"/>
              <a:cs typeface="Open Sans Light"/>
              <a:sym typeface="Open Sans Light"/>
            </a:endParaRPr>
          </a:p>
          <a:p>
            <a:pPr indent="-317500" lvl="0" marL="457200" marR="0" rtl="0" algn="l">
              <a:lnSpc>
                <a:spcPct val="125035"/>
              </a:lnSpc>
              <a:spcBef>
                <a:spcPts val="0"/>
              </a:spcBef>
              <a:spcAft>
                <a:spcPts val="0"/>
              </a:spcAft>
              <a:buClr>
                <a:srgbClr val="333333"/>
              </a:buClr>
              <a:buSzPts val="1400"/>
              <a:buFont typeface="Open Sans Light"/>
              <a:buChar char="★"/>
            </a:pPr>
            <a:r>
              <a:rPr lang="en">
                <a:solidFill>
                  <a:srgbClr val="333333"/>
                </a:solidFill>
                <a:latin typeface="Open Sans Light"/>
                <a:ea typeface="Open Sans Light"/>
                <a:cs typeface="Open Sans Light"/>
                <a:sym typeface="Open Sans Light"/>
              </a:rPr>
              <a:t>book club</a:t>
            </a:r>
            <a:endParaRPr>
              <a:solidFill>
                <a:srgbClr val="333333"/>
              </a:solidFill>
              <a:latin typeface="Open Sans Light"/>
              <a:ea typeface="Open Sans Light"/>
              <a:cs typeface="Open Sans Light"/>
              <a:sym typeface="Open Sans Light"/>
            </a:endParaRPr>
          </a:p>
          <a:p>
            <a:pPr indent="-317500" lvl="0" marL="457200" marR="0" rtl="0" algn="l">
              <a:lnSpc>
                <a:spcPct val="125035"/>
              </a:lnSpc>
              <a:spcBef>
                <a:spcPts val="0"/>
              </a:spcBef>
              <a:spcAft>
                <a:spcPts val="0"/>
              </a:spcAft>
              <a:buClr>
                <a:srgbClr val="333333"/>
              </a:buClr>
              <a:buSzPts val="1400"/>
              <a:buFont typeface="Open Sans Light"/>
              <a:buChar char="★"/>
            </a:pPr>
            <a:r>
              <a:rPr lang="en">
                <a:solidFill>
                  <a:srgbClr val="333333"/>
                </a:solidFill>
                <a:latin typeface="Open Sans Light"/>
                <a:ea typeface="Open Sans Light"/>
                <a:cs typeface="Open Sans Light"/>
                <a:sym typeface="Open Sans Light"/>
              </a:rPr>
              <a:t>teaching in LIS courses</a:t>
            </a:r>
            <a:endParaRPr>
              <a:solidFill>
                <a:srgbClr val="333333"/>
              </a:solidFill>
              <a:latin typeface="Open Sans Light"/>
              <a:ea typeface="Open Sans Light"/>
              <a:cs typeface="Open Sans Light"/>
              <a:sym typeface="Open Sans Light"/>
            </a:endParaRPr>
          </a:p>
          <a:p>
            <a:pPr indent="-317500" lvl="0" marL="457200" marR="0" rtl="0" algn="l">
              <a:lnSpc>
                <a:spcPct val="125035"/>
              </a:lnSpc>
              <a:spcBef>
                <a:spcPts val="0"/>
              </a:spcBef>
              <a:spcAft>
                <a:spcPts val="0"/>
              </a:spcAft>
              <a:buClr>
                <a:srgbClr val="333333"/>
              </a:buClr>
              <a:buSzPts val="1400"/>
              <a:buFont typeface="Open Sans Light"/>
              <a:buChar char="★"/>
            </a:pPr>
            <a:r>
              <a:rPr lang="en">
                <a:solidFill>
                  <a:srgbClr val="333333"/>
                </a:solidFill>
                <a:latin typeface="Open Sans Light"/>
                <a:ea typeface="Open Sans Light"/>
                <a:cs typeface="Open Sans Light"/>
                <a:sym typeface="Open Sans Light"/>
              </a:rPr>
              <a:t>topic modelling</a:t>
            </a:r>
            <a:endParaRPr>
              <a:solidFill>
                <a:srgbClr val="333333"/>
              </a:solidFill>
              <a:latin typeface="Open Sans Light"/>
              <a:ea typeface="Open Sans Light"/>
              <a:cs typeface="Open Sans Light"/>
              <a:sym typeface="Open Sans Light"/>
            </a:endParaRPr>
          </a:p>
          <a:p>
            <a:pPr indent="-317500" lvl="0" marL="457200" marR="0" rtl="0" algn="l">
              <a:lnSpc>
                <a:spcPct val="125035"/>
              </a:lnSpc>
              <a:spcBef>
                <a:spcPts val="0"/>
              </a:spcBef>
              <a:spcAft>
                <a:spcPts val="0"/>
              </a:spcAft>
              <a:buClr>
                <a:srgbClr val="333333"/>
              </a:buClr>
              <a:buSzPts val="1400"/>
              <a:buFont typeface="Open Sans Light"/>
              <a:buChar char="★"/>
            </a:pPr>
            <a:r>
              <a:rPr lang="en">
                <a:solidFill>
                  <a:srgbClr val="333333"/>
                </a:solidFill>
                <a:latin typeface="Open Sans Light"/>
                <a:ea typeface="Open Sans Light"/>
                <a:cs typeface="Open Sans Light"/>
                <a:sym typeface="Open Sans Light"/>
              </a:rPr>
              <a:t>linguistic analysis</a:t>
            </a:r>
            <a:endParaRPr>
              <a:solidFill>
                <a:srgbClr val="333333"/>
              </a:solidFill>
              <a:latin typeface="Open Sans Light"/>
              <a:ea typeface="Open Sans Light"/>
              <a:cs typeface="Open Sans Light"/>
              <a:sym typeface="Open Sans Light"/>
            </a:endParaRPr>
          </a:p>
          <a:p>
            <a:pPr indent="-317500" lvl="0" marL="457200" marR="0" rtl="0" algn="l">
              <a:lnSpc>
                <a:spcPct val="125035"/>
              </a:lnSpc>
              <a:spcBef>
                <a:spcPts val="0"/>
              </a:spcBef>
              <a:spcAft>
                <a:spcPts val="0"/>
              </a:spcAft>
              <a:buClr>
                <a:srgbClr val="333333"/>
              </a:buClr>
              <a:buSzPts val="1400"/>
              <a:buFont typeface="Open Sans Light"/>
              <a:buChar char="★"/>
            </a:pPr>
            <a:r>
              <a:rPr lang="en">
                <a:solidFill>
                  <a:srgbClr val="333333"/>
                </a:solidFill>
                <a:latin typeface="Open Sans Light"/>
                <a:ea typeface="Open Sans Light"/>
                <a:cs typeface="Open Sans Light"/>
                <a:sym typeface="Open Sans Light"/>
              </a:rPr>
              <a:t>metadata quality assessment</a:t>
            </a:r>
            <a:endParaRPr>
              <a:solidFill>
                <a:srgbClr val="333333"/>
              </a:solidFill>
              <a:latin typeface="Open Sans Light"/>
              <a:ea typeface="Open Sans Light"/>
              <a:cs typeface="Open Sans Light"/>
              <a:sym typeface="Open Sans Light"/>
            </a:endParaRPr>
          </a:p>
          <a:p>
            <a:pPr indent="-317500" lvl="0" marL="457200" marR="0" rtl="0" algn="l">
              <a:lnSpc>
                <a:spcPct val="125035"/>
              </a:lnSpc>
              <a:spcBef>
                <a:spcPts val="0"/>
              </a:spcBef>
              <a:spcAft>
                <a:spcPts val="0"/>
              </a:spcAft>
              <a:buClr>
                <a:srgbClr val="333333"/>
              </a:buClr>
              <a:buSzPts val="1400"/>
              <a:buFont typeface="Open Sans Light"/>
              <a:buChar char="★"/>
            </a:pPr>
            <a:r>
              <a:rPr lang="en">
                <a:solidFill>
                  <a:srgbClr val="333333"/>
                </a:solidFill>
                <a:latin typeface="Open Sans Light"/>
                <a:ea typeface="Open Sans Light"/>
                <a:cs typeface="Open Sans Light"/>
                <a:sym typeface="Open Sans Light"/>
              </a:rPr>
              <a:t>license and right management</a:t>
            </a:r>
            <a:endParaRPr>
              <a:solidFill>
                <a:srgbClr val="333333"/>
              </a:solidFill>
              <a:latin typeface="Open Sans Light"/>
              <a:ea typeface="Open Sans Light"/>
              <a:cs typeface="Open Sans Light"/>
              <a:sym typeface="Open Sans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9"/>
          <p:cNvPicPr preferRelativeResize="0"/>
          <p:nvPr/>
        </p:nvPicPr>
        <p:blipFill rotWithShape="1">
          <a:blip r:embed="rId3">
            <a:alphaModFix/>
          </a:blip>
          <a:srcRect b="0" l="0" r="0" t="55433"/>
          <a:stretch/>
        </p:blipFill>
        <p:spPr>
          <a:xfrm>
            <a:off x="0" y="6300"/>
            <a:ext cx="9143820" cy="2289060"/>
          </a:xfrm>
          <a:prstGeom prst="rect">
            <a:avLst/>
          </a:prstGeom>
          <a:noFill/>
          <a:ln>
            <a:noFill/>
          </a:ln>
        </p:spPr>
      </p:pic>
      <p:sp>
        <p:nvSpPr>
          <p:cNvPr id="133" name="Google Shape;133;p29"/>
          <p:cNvSpPr/>
          <p:nvPr/>
        </p:nvSpPr>
        <p:spPr>
          <a:xfrm>
            <a:off x="774360" y="838980"/>
            <a:ext cx="6711300" cy="1066500"/>
          </a:xfrm>
          <a:prstGeom prst="rect">
            <a:avLst/>
          </a:prstGeom>
          <a:noFill/>
          <a:ln>
            <a:noFill/>
          </a:ln>
        </p:spPr>
        <p:txBody>
          <a:bodyPr anchorCtr="0" anchor="t" bIns="0" lIns="0" spcFirstLastPara="1" rIns="0" wrap="square" tIns="0">
            <a:noAutofit/>
          </a:bodyPr>
          <a:lstStyle/>
          <a:p>
            <a:pPr indent="0" lvl="0" marL="0" marR="0" rtl="0" algn="l">
              <a:lnSpc>
                <a:spcPct val="119985"/>
              </a:lnSpc>
              <a:spcBef>
                <a:spcPts val="0"/>
              </a:spcBef>
              <a:spcAft>
                <a:spcPts val="0"/>
              </a:spcAft>
              <a:buNone/>
            </a:pPr>
            <a:r>
              <a:rPr b="0" i="0" lang="en" sz="3500" u="none" cap="none" strike="noStrike">
                <a:solidFill>
                  <a:srgbClr val="FFFFFF"/>
                </a:solidFill>
                <a:latin typeface="Roboto Mono"/>
                <a:ea typeface="Roboto Mono"/>
                <a:cs typeface="Roboto Mono"/>
                <a:sym typeface="Roboto Mono"/>
              </a:rPr>
              <a:t>PART 1</a:t>
            </a:r>
            <a:br>
              <a:rPr b="0" i="0" lang="en" sz="900" u="none" cap="none" strike="noStrike">
                <a:latin typeface="Arial"/>
                <a:ea typeface="Arial"/>
                <a:cs typeface="Arial"/>
                <a:sym typeface="Arial"/>
              </a:rPr>
            </a:br>
            <a:r>
              <a:rPr b="0" i="0" lang="en" sz="1600" u="none" cap="none" strike="noStrike">
                <a:solidFill>
                  <a:srgbClr val="FFFFFF"/>
                </a:solidFill>
                <a:latin typeface="Roboto Mono"/>
                <a:ea typeface="Roboto Mono"/>
                <a:cs typeface="Roboto Mono"/>
                <a:sym typeface="Roboto Mono"/>
              </a:rPr>
              <a:t>09:</a:t>
            </a:r>
            <a:r>
              <a:rPr lang="en" sz="1600">
                <a:solidFill>
                  <a:srgbClr val="FFFFFF"/>
                </a:solidFill>
                <a:latin typeface="Roboto Mono"/>
                <a:ea typeface="Roboto Mono"/>
                <a:cs typeface="Roboto Mono"/>
                <a:sym typeface="Roboto Mono"/>
              </a:rPr>
              <a:t>15</a:t>
            </a:r>
            <a:r>
              <a:rPr b="0" i="0" lang="en" sz="1600" u="none" cap="none" strike="noStrike">
                <a:solidFill>
                  <a:srgbClr val="FFFFFF"/>
                </a:solidFill>
                <a:latin typeface="Roboto Mono"/>
                <a:ea typeface="Roboto Mono"/>
                <a:cs typeface="Roboto Mono"/>
                <a:sym typeface="Roboto Mono"/>
              </a:rPr>
              <a:t> – 09:</a:t>
            </a:r>
            <a:r>
              <a:rPr lang="en" sz="1600">
                <a:solidFill>
                  <a:srgbClr val="FFFFFF"/>
                </a:solidFill>
                <a:latin typeface="Roboto Mono"/>
                <a:ea typeface="Roboto Mono"/>
                <a:cs typeface="Roboto Mono"/>
                <a:sym typeface="Roboto Mono"/>
              </a:rPr>
              <a:t>30</a:t>
            </a:r>
            <a:endParaRPr b="0" i="0" sz="1600" u="none" cap="none" strike="noStrike">
              <a:latin typeface="Arial"/>
              <a:ea typeface="Arial"/>
              <a:cs typeface="Arial"/>
              <a:sym typeface="Arial"/>
            </a:endParaRPr>
          </a:p>
        </p:txBody>
      </p:sp>
      <p:pic>
        <p:nvPicPr>
          <p:cNvPr id="134" name="Google Shape;134;p29"/>
          <p:cNvPicPr preferRelativeResize="0"/>
          <p:nvPr/>
        </p:nvPicPr>
        <p:blipFill>
          <a:blip r:embed="rId4">
            <a:alphaModFix/>
          </a:blip>
          <a:stretch>
            <a:fillRect/>
          </a:stretch>
        </p:blipFill>
        <p:spPr>
          <a:xfrm>
            <a:off x="3048000" y="239201"/>
            <a:ext cx="5930250" cy="4751900"/>
          </a:xfrm>
          <a:prstGeom prst="rect">
            <a:avLst/>
          </a:prstGeom>
          <a:noFill/>
          <a:ln>
            <a:noFill/>
          </a:ln>
        </p:spPr>
      </p:pic>
      <p:sp>
        <p:nvSpPr>
          <p:cNvPr id="135" name="Google Shape;135;p29"/>
          <p:cNvSpPr txBox="1"/>
          <p:nvPr/>
        </p:nvSpPr>
        <p:spPr>
          <a:xfrm rot="-5400000">
            <a:off x="-848550" y="3952050"/>
            <a:ext cx="2106300" cy="400200"/>
          </a:xfrm>
          <a:prstGeom prst="rect">
            <a:avLst/>
          </a:prstGeom>
          <a:noFill/>
          <a:ln>
            <a:noFill/>
          </a:ln>
        </p:spPr>
        <p:txBody>
          <a:bodyPr anchorCtr="0" anchor="t" bIns="91425" lIns="91425" spcFirstLastPara="1" rIns="91425" wrap="square" tIns="91425">
            <a:spAutoFit/>
          </a:bodyPr>
          <a:lstStyle/>
          <a:p>
            <a:pPr indent="0" lvl="0" marL="0" rtl="0" algn="l">
              <a:lnSpc>
                <a:spcPct val="125035"/>
              </a:lnSpc>
              <a:spcBef>
                <a:spcPts val="0"/>
              </a:spcBef>
              <a:spcAft>
                <a:spcPts val="0"/>
              </a:spcAft>
              <a:buNone/>
            </a:pPr>
            <a:r>
              <a:rPr lang="en" u="sng">
                <a:solidFill>
                  <a:schemeClr val="hlink"/>
                </a:solidFill>
                <a:latin typeface="Open Sans Light"/>
                <a:ea typeface="Open Sans Light"/>
                <a:cs typeface="Open Sans Light"/>
                <a:sym typeface="Open Sans Light"/>
                <a:hlinkClick r:id="rId5"/>
              </a:rPr>
              <a:t>https://bit.ly/dslib-2023</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5"/>
          <p:cNvSpPr/>
          <p:nvPr/>
        </p:nvSpPr>
        <p:spPr>
          <a:xfrm>
            <a:off x="495360" y="359640"/>
            <a:ext cx="6689340" cy="533520"/>
          </a:xfrm>
          <a:prstGeom prst="rect">
            <a:avLst/>
          </a:prstGeom>
          <a:noFill/>
          <a:ln>
            <a:noFill/>
          </a:ln>
        </p:spPr>
        <p:txBody>
          <a:bodyPr anchorCtr="0" anchor="t" bIns="0" lIns="0" spcFirstLastPara="1" rIns="0" wrap="square" tIns="0">
            <a:noAutofit/>
          </a:bodyPr>
          <a:lstStyle/>
          <a:p>
            <a:pPr indent="0" lvl="0" marL="0" marR="0" rtl="0" algn="l">
              <a:lnSpc>
                <a:spcPct val="119985"/>
              </a:lnSpc>
              <a:spcBef>
                <a:spcPts val="0"/>
              </a:spcBef>
              <a:spcAft>
                <a:spcPts val="0"/>
              </a:spcAft>
              <a:buNone/>
            </a:pPr>
            <a:r>
              <a:rPr b="0" i="0" lang="en" sz="3500" u="none" cap="none" strike="noStrike">
                <a:solidFill>
                  <a:srgbClr val="000000"/>
                </a:solidFill>
                <a:latin typeface="Roboto Mono"/>
                <a:ea typeface="Roboto Mono"/>
                <a:cs typeface="Roboto Mono"/>
                <a:sym typeface="Roboto Mono"/>
              </a:rPr>
              <a:t>Landscape Analysis</a:t>
            </a:r>
            <a:endParaRPr b="0" i="0" sz="3500" u="none" cap="none" strike="noStrike">
              <a:latin typeface="Arial"/>
              <a:ea typeface="Arial"/>
              <a:cs typeface="Arial"/>
              <a:sym typeface="Arial"/>
            </a:endParaRPr>
          </a:p>
        </p:txBody>
      </p:sp>
      <p:sp>
        <p:nvSpPr>
          <p:cNvPr id="441" name="Google Shape;441;p65"/>
          <p:cNvSpPr/>
          <p:nvPr/>
        </p:nvSpPr>
        <p:spPr>
          <a:xfrm>
            <a:off x="739980" y="1697400"/>
            <a:ext cx="7413120" cy="222120"/>
          </a:xfrm>
          <a:prstGeom prst="rect">
            <a:avLst/>
          </a:prstGeom>
          <a:noFill/>
          <a:ln>
            <a:noFill/>
          </a:ln>
        </p:spPr>
        <p:txBody>
          <a:bodyPr anchorCtr="0" anchor="t" bIns="0" lIns="0" spcFirstLastPara="1" rIns="0" wrap="square" tIns="0">
            <a:noAutofit/>
          </a:bodyPr>
          <a:lstStyle/>
          <a:p>
            <a:pPr indent="0" lvl="0" marL="0" marR="0" rtl="0" algn="l">
              <a:lnSpc>
                <a:spcPct val="125035"/>
              </a:lnSpc>
              <a:spcBef>
                <a:spcPts val="0"/>
              </a:spcBef>
              <a:spcAft>
                <a:spcPts val="0"/>
              </a:spcAft>
              <a:buNone/>
            </a:pPr>
            <a:r>
              <a:rPr b="0" i="0" lang="en" sz="1400" u="none" cap="none" strike="noStrike">
                <a:solidFill>
                  <a:srgbClr val="333333"/>
                </a:solidFill>
                <a:latin typeface="Open Sans Light"/>
                <a:ea typeface="Open Sans Light"/>
                <a:cs typeface="Open Sans Light"/>
                <a:sym typeface="Open Sans Light"/>
              </a:rPr>
              <a:t>.</a:t>
            </a:r>
            <a:endParaRPr b="0" i="0" sz="1400" u="none" cap="none" strike="noStrike">
              <a:latin typeface="Arial"/>
              <a:ea typeface="Arial"/>
              <a:cs typeface="Arial"/>
              <a:sym typeface="Arial"/>
            </a:endParaRPr>
          </a:p>
        </p:txBody>
      </p:sp>
      <p:pic>
        <p:nvPicPr>
          <p:cNvPr id="442" name="Google Shape;442;p65"/>
          <p:cNvPicPr preferRelativeResize="0"/>
          <p:nvPr/>
        </p:nvPicPr>
        <p:blipFill rotWithShape="1">
          <a:blip r:embed="rId3">
            <a:alphaModFix/>
          </a:blip>
          <a:srcRect b="0" l="0" r="0" t="94541"/>
          <a:stretch/>
        </p:blipFill>
        <p:spPr>
          <a:xfrm>
            <a:off x="0" y="4857840"/>
            <a:ext cx="9143820" cy="279360"/>
          </a:xfrm>
          <a:prstGeom prst="rect">
            <a:avLst/>
          </a:prstGeom>
          <a:noFill/>
          <a:ln>
            <a:noFill/>
          </a:ln>
        </p:spPr>
      </p:pic>
      <p:sp>
        <p:nvSpPr>
          <p:cNvPr id="443" name="Google Shape;443;p65"/>
          <p:cNvSpPr/>
          <p:nvPr/>
        </p:nvSpPr>
        <p:spPr>
          <a:xfrm>
            <a:off x="4648140" y="1162080"/>
            <a:ext cx="4305060" cy="4713120"/>
          </a:xfrm>
          <a:prstGeom prst="rect">
            <a:avLst/>
          </a:prstGeom>
          <a:noFill/>
          <a:ln>
            <a:noFill/>
          </a:ln>
        </p:spPr>
        <p:txBody>
          <a:bodyPr anchorCtr="0" anchor="t" bIns="22500" lIns="45000" spcFirstLastPara="1" rIns="45000" wrap="square" tIns="22500">
            <a:noAutofit/>
          </a:bodyPr>
          <a:lstStyle/>
          <a:p>
            <a:pPr indent="0" lvl="0" marL="0" marR="0" rtl="0" algn="l">
              <a:lnSpc>
                <a:spcPct val="140040"/>
              </a:lnSpc>
              <a:spcBef>
                <a:spcPts val="0"/>
              </a:spcBef>
              <a:spcAft>
                <a:spcPts val="0"/>
              </a:spcAft>
              <a:buNone/>
            </a:pPr>
            <a:r>
              <a:rPr b="1" i="0" lang="en" sz="1300" u="none" cap="none" strike="noStrike">
                <a:solidFill>
                  <a:srgbClr val="333333"/>
                </a:solidFill>
                <a:latin typeface="Open Sans Light"/>
                <a:ea typeface="Open Sans Light"/>
                <a:cs typeface="Open Sans Light"/>
                <a:sym typeface="Open Sans Light"/>
              </a:rPr>
              <a:t>Some discussion/reflection prompts:</a:t>
            </a:r>
            <a:endParaRPr b="0" i="0" sz="1300" u="none" cap="none" strike="noStrike">
              <a:latin typeface="Arial"/>
              <a:ea typeface="Arial"/>
              <a:cs typeface="Arial"/>
              <a:sym typeface="Arial"/>
            </a:endParaRPr>
          </a:p>
          <a:p>
            <a:pPr indent="0" lvl="0" marL="0" marR="0" rtl="0" algn="l">
              <a:lnSpc>
                <a:spcPct val="140040"/>
              </a:lnSpc>
              <a:spcBef>
                <a:spcPts val="0"/>
              </a:spcBef>
              <a:spcAft>
                <a:spcPts val="0"/>
              </a:spcAft>
              <a:buNone/>
            </a:pPr>
            <a:r>
              <a:t/>
            </a:r>
            <a:endParaRPr b="0" i="0" sz="1300" u="none" cap="none" strike="noStrike">
              <a:latin typeface="Arial"/>
              <a:ea typeface="Arial"/>
              <a:cs typeface="Arial"/>
              <a:sym typeface="Arial"/>
            </a:endParaRPr>
          </a:p>
          <a:p>
            <a:pPr indent="-146050" lvl="0" marL="139700" marR="0" rtl="0" algn="l">
              <a:lnSpc>
                <a:spcPct val="140040"/>
              </a:lnSpc>
              <a:spcBef>
                <a:spcPts val="0"/>
              </a:spcBef>
              <a:spcAft>
                <a:spcPts val="0"/>
              </a:spcAft>
              <a:buClr>
                <a:srgbClr val="333333"/>
              </a:buClr>
              <a:buSzPts val="1300"/>
              <a:buFont typeface="Arial"/>
              <a:buChar char="•"/>
            </a:pPr>
            <a:r>
              <a:rPr b="0" i="0" lang="en" sz="1300" u="none" cap="none" strike="noStrike">
                <a:solidFill>
                  <a:srgbClr val="333333"/>
                </a:solidFill>
                <a:latin typeface="Open Sans Light"/>
                <a:ea typeface="Open Sans Light"/>
                <a:cs typeface="Open Sans Light"/>
                <a:sym typeface="Open Sans Light"/>
              </a:rPr>
              <a:t>What kind of data do you (wish to) work with?</a:t>
            </a:r>
            <a:br>
              <a:rPr b="0" i="0" lang="en" sz="900" u="none" cap="none" strike="noStrike">
                <a:latin typeface="Arial"/>
                <a:ea typeface="Arial"/>
                <a:cs typeface="Arial"/>
                <a:sym typeface="Arial"/>
              </a:rPr>
            </a:br>
            <a:r>
              <a:rPr b="0" i="0" lang="en" sz="1300" u="none" cap="none" strike="noStrike">
                <a:solidFill>
                  <a:srgbClr val="333333"/>
                </a:solidFill>
                <a:latin typeface="Open Sans Light"/>
                <a:ea typeface="Open Sans Light"/>
                <a:cs typeface="Open Sans Light"/>
                <a:sym typeface="Open Sans Light"/>
              </a:rPr>
              <a:t> </a:t>
            </a:r>
            <a:endParaRPr b="0" i="0" sz="1300" u="none" cap="none" strike="noStrike">
              <a:latin typeface="Arial"/>
              <a:ea typeface="Arial"/>
              <a:cs typeface="Arial"/>
              <a:sym typeface="Arial"/>
            </a:endParaRPr>
          </a:p>
          <a:p>
            <a:pPr indent="-146050" lvl="0" marL="139700" marR="0" rtl="0" algn="l">
              <a:lnSpc>
                <a:spcPct val="140040"/>
              </a:lnSpc>
              <a:spcBef>
                <a:spcPts val="0"/>
              </a:spcBef>
              <a:spcAft>
                <a:spcPts val="0"/>
              </a:spcAft>
              <a:buClr>
                <a:srgbClr val="333333"/>
              </a:buClr>
              <a:buSzPts val="1300"/>
              <a:buFont typeface="Arial"/>
              <a:buChar char="•"/>
            </a:pPr>
            <a:r>
              <a:rPr b="0" i="0" lang="en" sz="1300" u="none" cap="none" strike="noStrike">
                <a:solidFill>
                  <a:srgbClr val="333333"/>
                </a:solidFill>
                <a:latin typeface="Open Sans Light"/>
                <a:ea typeface="Open Sans Light"/>
                <a:cs typeface="Open Sans Light"/>
                <a:sym typeface="Open Sans Light"/>
              </a:rPr>
              <a:t>What are the opportunities and challenges with respect to carrying out data science in libraries?</a:t>
            </a:r>
            <a:br>
              <a:rPr b="0" i="0" lang="en" sz="900" u="none" cap="none" strike="noStrike">
                <a:latin typeface="Arial"/>
                <a:ea typeface="Arial"/>
                <a:cs typeface="Arial"/>
                <a:sym typeface="Arial"/>
              </a:rPr>
            </a:br>
            <a:r>
              <a:rPr b="0" i="0" lang="en" sz="1300" u="none" cap="none" strike="noStrike">
                <a:solidFill>
                  <a:srgbClr val="333333"/>
                </a:solidFill>
                <a:latin typeface="Open Sans Light"/>
                <a:ea typeface="Open Sans Light"/>
                <a:cs typeface="Open Sans Light"/>
                <a:sym typeface="Open Sans Light"/>
              </a:rPr>
              <a:t> </a:t>
            </a:r>
            <a:endParaRPr b="0" i="0" sz="1300" u="none" cap="none" strike="noStrike">
              <a:latin typeface="Arial"/>
              <a:ea typeface="Arial"/>
              <a:cs typeface="Arial"/>
              <a:sym typeface="Arial"/>
            </a:endParaRPr>
          </a:p>
          <a:p>
            <a:pPr indent="-146050" lvl="0" marL="139700" marR="0" rtl="0" algn="l">
              <a:lnSpc>
                <a:spcPct val="140040"/>
              </a:lnSpc>
              <a:spcBef>
                <a:spcPts val="0"/>
              </a:spcBef>
              <a:spcAft>
                <a:spcPts val="0"/>
              </a:spcAft>
              <a:buClr>
                <a:srgbClr val="000000"/>
              </a:buClr>
              <a:buSzPts val="1300"/>
              <a:buFont typeface="Arial"/>
              <a:buChar char="•"/>
            </a:pPr>
            <a:r>
              <a:rPr b="0" i="0" lang="en" sz="1300" u="none" cap="none" strike="noStrike">
                <a:solidFill>
                  <a:srgbClr val="000000"/>
                </a:solidFill>
                <a:latin typeface="Open Sans Light"/>
                <a:ea typeface="Open Sans Light"/>
                <a:cs typeface="Open Sans Light"/>
                <a:sym typeface="Open Sans Light"/>
              </a:rPr>
              <a:t>If the WG works on a </a:t>
            </a:r>
            <a:r>
              <a:rPr b="1" i="0" lang="en" sz="1300" u="none" cap="none" strike="noStrike">
                <a:solidFill>
                  <a:srgbClr val="000000"/>
                </a:solidFill>
                <a:latin typeface="Open Sans Light"/>
                <a:ea typeface="Open Sans Light"/>
                <a:cs typeface="Open Sans Light"/>
                <a:sym typeface="Open Sans Light"/>
              </a:rPr>
              <a:t>landscape analysis</a:t>
            </a:r>
            <a:r>
              <a:rPr b="0" i="0" lang="en" sz="1300" u="none" cap="none" strike="noStrike">
                <a:solidFill>
                  <a:srgbClr val="000000"/>
                </a:solidFill>
                <a:latin typeface="Open Sans Light"/>
                <a:ea typeface="Open Sans Light"/>
                <a:cs typeface="Open Sans Light"/>
                <a:sym typeface="Open Sans Light"/>
              </a:rPr>
              <a:t>/report/advice/recommendation:</a:t>
            </a:r>
            <a:endParaRPr b="0" i="0" sz="1300" u="none" cap="none" strike="noStrike">
              <a:latin typeface="Arial"/>
              <a:ea typeface="Arial"/>
              <a:cs typeface="Arial"/>
              <a:sym typeface="Arial"/>
            </a:endParaRPr>
          </a:p>
          <a:p>
            <a:pPr indent="-146050" lvl="1" marL="368300" marR="0" rtl="0" algn="l">
              <a:lnSpc>
                <a:spcPct val="140040"/>
              </a:lnSpc>
              <a:spcBef>
                <a:spcPts val="0"/>
              </a:spcBef>
              <a:spcAft>
                <a:spcPts val="0"/>
              </a:spcAft>
              <a:buClr>
                <a:srgbClr val="000000"/>
              </a:buClr>
              <a:buSzPts val="1300"/>
              <a:buFont typeface="Arial"/>
              <a:buChar char="•"/>
            </a:pPr>
            <a:r>
              <a:rPr b="0" i="1" lang="en" sz="1300" u="none" cap="none" strike="noStrike">
                <a:solidFill>
                  <a:srgbClr val="000000"/>
                </a:solidFill>
                <a:latin typeface="Open Sans Light"/>
                <a:ea typeface="Open Sans Light"/>
                <a:cs typeface="Open Sans Light"/>
                <a:sym typeface="Open Sans Light"/>
              </a:rPr>
              <a:t>What kind of information would you like to see?</a:t>
            </a:r>
            <a:endParaRPr b="0" i="0" sz="1300" u="none" cap="none" strike="noStrike">
              <a:latin typeface="Arial"/>
              <a:ea typeface="Arial"/>
              <a:cs typeface="Arial"/>
              <a:sym typeface="Arial"/>
            </a:endParaRPr>
          </a:p>
          <a:p>
            <a:pPr indent="-146050" lvl="1" marL="368300" marR="0" rtl="0" algn="l">
              <a:lnSpc>
                <a:spcPct val="140040"/>
              </a:lnSpc>
              <a:spcBef>
                <a:spcPts val="0"/>
              </a:spcBef>
              <a:spcAft>
                <a:spcPts val="0"/>
              </a:spcAft>
              <a:buClr>
                <a:srgbClr val="000000"/>
              </a:buClr>
              <a:buSzPts val="1300"/>
              <a:buFont typeface="Arial"/>
              <a:buChar char="•"/>
            </a:pPr>
            <a:r>
              <a:rPr b="0" i="1" lang="en" sz="1300" u="none" cap="none" strike="noStrike">
                <a:solidFill>
                  <a:srgbClr val="000000"/>
                </a:solidFill>
                <a:latin typeface="Open Sans Light"/>
                <a:ea typeface="Open Sans Light"/>
                <a:cs typeface="Open Sans Light"/>
                <a:sym typeface="Open Sans Light"/>
              </a:rPr>
              <a:t>What kind of information do you think all libraries would benefit from?</a:t>
            </a:r>
            <a:br>
              <a:rPr b="0" i="0" lang="en" sz="900" u="none" cap="none" strike="noStrike">
                <a:latin typeface="Arial"/>
                <a:ea typeface="Arial"/>
                <a:cs typeface="Arial"/>
                <a:sym typeface="Arial"/>
              </a:rPr>
            </a:br>
            <a:r>
              <a:rPr b="0" i="0" lang="en" sz="1300" u="none" cap="none" strike="noStrike">
                <a:solidFill>
                  <a:srgbClr val="333333"/>
                </a:solidFill>
                <a:latin typeface="Open Sans Light"/>
                <a:ea typeface="Open Sans Light"/>
                <a:cs typeface="Open Sans Light"/>
                <a:sym typeface="Open Sans Light"/>
              </a:rPr>
              <a:t> </a:t>
            </a:r>
            <a:endParaRPr b="0" i="0" sz="1300" u="none" cap="none" strike="noStrike">
              <a:latin typeface="Arial"/>
              <a:ea typeface="Arial"/>
              <a:cs typeface="Arial"/>
              <a:sym typeface="Arial"/>
            </a:endParaRPr>
          </a:p>
          <a:p>
            <a:pPr indent="-146050" lvl="0" marL="139700" marR="0" rtl="0" algn="l">
              <a:lnSpc>
                <a:spcPct val="140040"/>
              </a:lnSpc>
              <a:spcBef>
                <a:spcPts val="0"/>
              </a:spcBef>
              <a:spcAft>
                <a:spcPts val="0"/>
              </a:spcAft>
              <a:buClr>
                <a:srgbClr val="333333"/>
              </a:buClr>
              <a:buSzPts val="1300"/>
              <a:buFont typeface="Arial"/>
              <a:buChar char="•"/>
            </a:pPr>
            <a:r>
              <a:rPr b="0" i="0" lang="en" sz="1300" u="none" cap="none" strike="noStrike">
                <a:solidFill>
                  <a:srgbClr val="333333"/>
                </a:solidFill>
                <a:latin typeface="Open Sans Light"/>
                <a:ea typeface="Open Sans Light"/>
                <a:cs typeface="Open Sans Light"/>
                <a:sym typeface="Open Sans Light"/>
              </a:rPr>
              <a:t>What else would you want out of our WG’s activities? Where can we provide the most valuable input?</a:t>
            </a:r>
            <a:endParaRPr b="0" i="0" sz="1300" u="none" cap="none" strike="noStrike">
              <a:latin typeface="Arial"/>
              <a:ea typeface="Arial"/>
              <a:cs typeface="Arial"/>
              <a:sym typeface="Arial"/>
            </a:endParaRPr>
          </a:p>
          <a:p>
            <a:pPr indent="0" lvl="0" marL="0" marR="0" rtl="0" algn="l">
              <a:lnSpc>
                <a:spcPct val="140040"/>
              </a:lnSpc>
              <a:spcBef>
                <a:spcPts val="0"/>
              </a:spcBef>
              <a:spcAft>
                <a:spcPts val="0"/>
              </a:spcAft>
              <a:buNone/>
            </a:pPr>
            <a:r>
              <a:t/>
            </a:r>
            <a:endParaRPr b="0" i="0" sz="1300" u="none" cap="none" strike="noStrike">
              <a:latin typeface="Arial"/>
              <a:ea typeface="Arial"/>
              <a:cs typeface="Arial"/>
              <a:sym typeface="Arial"/>
            </a:endParaRPr>
          </a:p>
          <a:p>
            <a:pPr indent="0" lvl="0" marL="0" marR="0" rtl="0" algn="l">
              <a:lnSpc>
                <a:spcPct val="140040"/>
              </a:lnSpc>
              <a:spcBef>
                <a:spcPts val="0"/>
              </a:spcBef>
              <a:spcAft>
                <a:spcPts val="0"/>
              </a:spcAft>
              <a:buNone/>
            </a:pPr>
            <a:r>
              <a:t/>
            </a:r>
            <a:endParaRPr b="0" i="0" sz="1300" u="none" cap="none" strike="noStrike">
              <a:latin typeface="Arial"/>
              <a:ea typeface="Arial"/>
              <a:cs typeface="Arial"/>
              <a:sym typeface="Arial"/>
            </a:endParaRPr>
          </a:p>
          <a:p>
            <a:pPr indent="0" lvl="0" marL="0" marR="0" rtl="0" algn="l">
              <a:lnSpc>
                <a:spcPct val="140040"/>
              </a:lnSpc>
              <a:spcBef>
                <a:spcPts val="0"/>
              </a:spcBef>
              <a:spcAft>
                <a:spcPts val="0"/>
              </a:spcAft>
              <a:buNone/>
            </a:pPr>
            <a:r>
              <a:t/>
            </a:r>
            <a:endParaRPr b="0" i="0" sz="1300" u="none" cap="none" strike="noStrike">
              <a:latin typeface="Arial"/>
              <a:ea typeface="Arial"/>
              <a:cs typeface="Arial"/>
              <a:sym typeface="Arial"/>
            </a:endParaRPr>
          </a:p>
          <a:p>
            <a:pPr indent="0" lvl="0" marL="0" marR="0" rtl="0" algn="l">
              <a:lnSpc>
                <a:spcPct val="140040"/>
              </a:lnSpc>
              <a:spcBef>
                <a:spcPts val="0"/>
              </a:spcBef>
              <a:spcAft>
                <a:spcPts val="0"/>
              </a:spcAft>
              <a:buNone/>
            </a:pPr>
            <a:r>
              <a:t/>
            </a:r>
            <a:endParaRPr b="0" i="0" sz="1300" u="none" cap="none" strike="noStrike">
              <a:latin typeface="Arial"/>
              <a:ea typeface="Arial"/>
              <a:cs typeface="Arial"/>
              <a:sym typeface="Arial"/>
            </a:endParaRPr>
          </a:p>
          <a:p>
            <a:pPr indent="0" lvl="0" marL="0" marR="0" rtl="0" algn="l">
              <a:lnSpc>
                <a:spcPct val="140040"/>
              </a:lnSpc>
              <a:spcBef>
                <a:spcPts val="0"/>
              </a:spcBef>
              <a:spcAft>
                <a:spcPts val="0"/>
              </a:spcAft>
              <a:buNone/>
            </a:pPr>
            <a:r>
              <a:t/>
            </a:r>
            <a:endParaRPr b="0" i="0" sz="1300" u="none" cap="none" strike="noStrike">
              <a:latin typeface="Arial"/>
              <a:ea typeface="Arial"/>
              <a:cs typeface="Arial"/>
              <a:sym typeface="Arial"/>
            </a:endParaRPr>
          </a:p>
        </p:txBody>
      </p:sp>
      <p:sp>
        <p:nvSpPr>
          <p:cNvPr id="444" name="Google Shape;444;p65"/>
          <p:cNvSpPr/>
          <p:nvPr/>
        </p:nvSpPr>
        <p:spPr>
          <a:xfrm>
            <a:off x="473400" y="1162080"/>
            <a:ext cx="4022280" cy="3379680"/>
          </a:xfrm>
          <a:prstGeom prst="rect">
            <a:avLst/>
          </a:prstGeom>
          <a:noFill/>
          <a:ln>
            <a:noFill/>
          </a:ln>
        </p:spPr>
        <p:txBody>
          <a:bodyPr anchorCtr="0" anchor="t" bIns="22500" lIns="45000" spcFirstLastPara="1" rIns="45000" wrap="square" tIns="22500">
            <a:noAutofit/>
          </a:bodyPr>
          <a:lstStyle/>
          <a:p>
            <a:pPr indent="0" lvl="0" marL="0" marR="0" rtl="0" algn="l">
              <a:lnSpc>
                <a:spcPct val="140040"/>
              </a:lnSpc>
              <a:spcBef>
                <a:spcPts val="0"/>
              </a:spcBef>
              <a:spcAft>
                <a:spcPts val="0"/>
              </a:spcAft>
              <a:buNone/>
            </a:pPr>
            <a:r>
              <a:rPr b="0" i="0" lang="en" sz="1300" u="none" cap="none" strike="noStrike">
                <a:solidFill>
                  <a:srgbClr val="000000"/>
                </a:solidFill>
                <a:latin typeface="Roboto Mono"/>
                <a:ea typeface="Roboto Mono"/>
                <a:cs typeface="Roboto Mono"/>
                <a:sym typeface="Roboto Mono"/>
              </a:rPr>
              <a:t>The WG needs your input to develop the landscape analysis!</a:t>
            </a:r>
            <a:endParaRPr b="0" i="0" sz="1300" u="none" cap="none" strike="noStrike">
              <a:latin typeface="Arial"/>
              <a:ea typeface="Arial"/>
              <a:cs typeface="Arial"/>
              <a:sym typeface="Arial"/>
            </a:endParaRPr>
          </a:p>
          <a:p>
            <a:pPr indent="0" lvl="0" marL="0" marR="0" rtl="0" algn="l">
              <a:lnSpc>
                <a:spcPct val="140040"/>
              </a:lnSpc>
              <a:spcBef>
                <a:spcPts val="0"/>
              </a:spcBef>
              <a:spcAft>
                <a:spcPts val="0"/>
              </a:spcAft>
              <a:buNone/>
            </a:pPr>
            <a:r>
              <a:t/>
            </a:r>
            <a:endParaRPr b="0" i="0" sz="1300" u="none" cap="none" strike="noStrike">
              <a:latin typeface="Arial"/>
              <a:ea typeface="Arial"/>
              <a:cs typeface="Arial"/>
              <a:sym typeface="Arial"/>
            </a:endParaRPr>
          </a:p>
          <a:p>
            <a:pPr indent="0" lvl="0" marL="0" marR="0" rtl="0" algn="l">
              <a:lnSpc>
                <a:spcPct val="140040"/>
              </a:lnSpc>
              <a:spcBef>
                <a:spcPts val="0"/>
              </a:spcBef>
              <a:spcAft>
                <a:spcPts val="0"/>
              </a:spcAft>
              <a:buNone/>
            </a:pPr>
            <a:r>
              <a:rPr b="0" i="0" lang="en" sz="1300" u="none" cap="none" strike="noStrike">
                <a:solidFill>
                  <a:srgbClr val="000000"/>
                </a:solidFill>
                <a:latin typeface="Open Sans Light"/>
                <a:ea typeface="Open Sans Light"/>
                <a:cs typeface="Open Sans Light"/>
                <a:sym typeface="Open Sans Light"/>
              </a:rPr>
              <a:t>✏ Write out your thoughts and ideas in your subgroup’s collaborative document.</a:t>
            </a:r>
            <a:endParaRPr b="0" i="0" sz="1300" u="none" cap="none" strike="noStrike">
              <a:latin typeface="Arial"/>
              <a:ea typeface="Arial"/>
              <a:cs typeface="Arial"/>
              <a:sym typeface="Arial"/>
            </a:endParaRPr>
          </a:p>
          <a:p>
            <a:pPr indent="0" lvl="0" marL="0" marR="0" rtl="0" algn="l">
              <a:lnSpc>
                <a:spcPct val="140040"/>
              </a:lnSpc>
              <a:spcBef>
                <a:spcPts val="0"/>
              </a:spcBef>
              <a:spcAft>
                <a:spcPts val="0"/>
              </a:spcAft>
              <a:buNone/>
            </a:pPr>
            <a:r>
              <a:t/>
            </a:r>
            <a:endParaRPr b="0" i="0" sz="1300" u="none" cap="none" strike="noStrike">
              <a:latin typeface="Arial"/>
              <a:ea typeface="Arial"/>
              <a:cs typeface="Arial"/>
              <a:sym typeface="Arial"/>
            </a:endParaRPr>
          </a:p>
          <a:p>
            <a:pPr indent="0" lvl="0" marL="0" marR="0" rtl="0" algn="l">
              <a:lnSpc>
                <a:spcPct val="140040"/>
              </a:lnSpc>
              <a:spcBef>
                <a:spcPts val="0"/>
              </a:spcBef>
              <a:spcAft>
                <a:spcPts val="0"/>
              </a:spcAft>
              <a:buNone/>
            </a:pPr>
            <a:r>
              <a:rPr b="0" i="0" lang="en" sz="1300" u="none" cap="none" strike="noStrike">
                <a:solidFill>
                  <a:srgbClr val="000000"/>
                </a:solidFill>
                <a:latin typeface="Open Sans Light"/>
                <a:ea typeface="Open Sans Light"/>
                <a:cs typeface="Open Sans Light"/>
                <a:sym typeface="Open Sans Light"/>
              </a:rPr>
              <a:t>🗨 Discuss with your subgroup as you go. </a:t>
            </a:r>
            <a:endParaRPr b="0" i="0" sz="1300" u="none" cap="none" strike="noStrike">
              <a:latin typeface="Arial"/>
              <a:ea typeface="Arial"/>
              <a:cs typeface="Arial"/>
              <a:sym typeface="Arial"/>
            </a:endParaRPr>
          </a:p>
          <a:p>
            <a:pPr indent="0" lvl="0" marL="0" marR="0" rtl="0" algn="l">
              <a:lnSpc>
                <a:spcPct val="140040"/>
              </a:lnSpc>
              <a:spcBef>
                <a:spcPts val="0"/>
              </a:spcBef>
              <a:spcAft>
                <a:spcPts val="0"/>
              </a:spcAft>
              <a:buNone/>
            </a:pPr>
            <a:r>
              <a:rPr b="0" i="0" lang="en" sz="1300" u="none" cap="none" strike="noStrike">
                <a:solidFill>
                  <a:srgbClr val="000000"/>
                </a:solidFill>
                <a:latin typeface="Open Sans Light"/>
                <a:ea typeface="Open Sans Light"/>
                <a:cs typeface="Open Sans Light"/>
                <a:sym typeface="Open Sans Light"/>
              </a:rPr>
              <a:t> </a:t>
            </a:r>
            <a:endParaRPr b="0" i="0" sz="1300" u="none" cap="none" strike="noStrike">
              <a:latin typeface="Arial"/>
              <a:ea typeface="Arial"/>
              <a:cs typeface="Arial"/>
              <a:sym typeface="Arial"/>
            </a:endParaRPr>
          </a:p>
          <a:p>
            <a:pPr indent="0" lvl="0" marL="0" marR="0" rtl="0" algn="l">
              <a:lnSpc>
                <a:spcPct val="140040"/>
              </a:lnSpc>
              <a:spcBef>
                <a:spcPts val="0"/>
              </a:spcBef>
              <a:spcAft>
                <a:spcPts val="0"/>
              </a:spcAft>
              <a:buNone/>
            </a:pPr>
            <a:r>
              <a:rPr b="0" i="0" lang="en" sz="1300" u="none" cap="none" strike="noStrike">
                <a:solidFill>
                  <a:srgbClr val="000000"/>
                </a:solidFill>
                <a:latin typeface="Open Sans Light"/>
                <a:ea typeface="Open Sans Light"/>
                <a:cs typeface="Open Sans Light"/>
                <a:sym typeface="Open Sans Light"/>
              </a:rPr>
              <a:t>📃 Provide a summary in the Google Doc and report back to the whole group</a:t>
            </a:r>
            <a:r>
              <a:rPr b="0" i="0" lang="en" sz="1300" u="none" cap="none" strike="noStrike">
                <a:solidFill>
                  <a:srgbClr val="000000"/>
                </a:solidFill>
                <a:latin typeface="Roboto Mono"/>
                <a:ea typeface="Roboto Mono"/>
                <a:cs typeface="Roboto Mono"/>
                <a:sym typeface="Roboto Mono"/>
              </a:rPr>
              <a:t>.</a:t>
            </a:r>
            <a:endParaRPr b="0" i="0" sz="1300" u="none" cap="none" strike="noStrike">
              <a:latin typeface="Arial"/>
              <a:ea typeface="Arial"/>
              <a:cs typeface="Arial"/>
              <a:sym typeface="Arial"/>
            </a:endParaRPr>
          </a:p>
          <a:p>
            <a:pPr indent="0" lvl="0" marL="0" marR="0" rtl="0" algn="l">
              <a:lnSpc>
                <a:spcPct val="140040"/>
              </a:lnSpc>
              <a:spcBef>
                <a:spcPts val="0"/>
              </a:spcBef>
              <a:spcAft>
                <a:spcPts val="0"/>
              </a:spcAft>
              <a:buNone/>
            </a:pPr>
            <a:r>
              <a:t/>
            </a:r>
            <a:endParaRPr b="0" i="0" sz="1300" u="none" cap="none" strike="noStrike">
              <a:latin typeface="Arial"/>
              <a:ea typeface="Arial"/>
              <a:cs typeface="Arial"/>
              <a:sym typeface="Arial"/>
            </a:endParaRPr>
          </a:p>
          <a:p>
            <a:pPr indent="0" lvl="0" marL="0" marR="0" rtl="0" algn="l">
              <a:lnSpc>
                <a:spcPct val="140040"/>
              </a:lnSpc>
              <a:spcBef>
                <a:spcPts val="0"/>
              </a:spcBef>
              <a:spcAft>
                <a:spcPts val="0"/>
              </a:spcAft>
              <a:buNone/>
            </a:pPr>
            <a:r>
              <a:t/>
            </a:r>
            <a:endParaRPr b="0" i="0" sz="1300" u="none" cap="none" strike="noStrike">
              <a:latin typeface="Arial"/>
              <a:ea typeface="Arial"/>
              <a:cs typeface="Arial"/>
              <a:sym typeface="Arial"/>
            </a:endParaRPr>
          </a:p>
          <a:p>
            <a:pPr indent="0" lvl="0" marL="0" marR="0" rtl="0" algn="l">
              <a:lnSpc>
                <a:spcPct val="140040"/>
              </a:lnSpc>
              <a:spcBef>
                <a:spcPts val="0"/>
              </a:spcBef>
              <a:spcAft>
                <a:spcPts val="0"/>
              </a:spcAft>
              <a:buNone/>
            </a:pPr>
            <a:r>
              <a:t/>
            </a:r>
            <a:endParaRPr b="0" i="0" sz="1300" u="none" cap="none" strike="noStrike">
              <a:latin typeface="Arial"/>
              <a:ea typeface="Arial"/>
              <a:cs typeface="Arial"/>
              <a:sym typeface="Arial"/>
            </a:endParaRPr>
          </a:p>
          <a:p>
            <a:pPr indent="0" lvl="0" marL="0" marR="0" rtl="0" algn="l">
              <a:lnSpc>
                <a:spcPct val="140040"/>
              </a:lnSpc>
              <a:spcBef>
                <a:spcPts val="0"/>
              </a:spcBef>
              <a:spcAft>
                <a:spcPts val="0"/>
              </a:spcAft>
              <a:buNone/>
            </a:pPr>
            <a:r>
              <a:t/>
            </a:r>
            <a:endParaRPr b="0" i="0" sz="1300" u="none" cap="none" strike="noStrike">
              <a:latin typeface="Arial"/>
              <a:ea typeface="Arial"/>
              <a:cs typeface="Arial"/>
              <a:sym typeface="Arial"/>
            </a:endParaRPr>
          </a:p>
          <a:p>
            <a:pPr indent="0" lvl="0" marL="0" marR="0" rtl="0" algn="l">
              <a:lnSpc>
                <a:spcPct val="140040"/>
              </a:lnSpc>
              <a:spcBef>
                <a:spcPts val="0"/>
              </a:spcBef>
              <a:spcAft>
                <a:spcPts val="0"/>
              </a:spcAft>
              <a:buNone/>
            </a:pPr>
            <a:r>
              <a:t/>
            </a:r>
            <a:endParaRPr b="0" i="0" sz="1300" u="none" cap="none" strike="noStrike">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pic>
        <p:nvPicPr>
          <p:cNvPr id="449" name="Google Shape;449;p66"/>
          <p:cNvPicPr preferRelativeResize="0"/>
          <p:nvPr/>
        </p:nvPicPr>
        <p:blipFill rotWithShape="1">
          <a:blip r:embed="rId3">
            <a:alphaModFix/>
          </a:blip>
          <a:srcRect b="0" l="927" r="43457" t="0"/>
          <a:stretch/>
        </p:blipFill>
        <p:spPr>
          <a:xfrm>
            <a:off x="0" y="0"/>
            <a:ext cx="4284900" cy="5137020"/>
          </a:xfrm>
          <a:prstGeom prst="rect">
            <a:avLst/>
          </a:prstGeom>
          <a:noFill/>
          <a:ln>
            <a:noFill/>
          </a:ln>
        </p:spPr>
      </p:pic>
      <p:sp>
        <p:nvSpPr>
          <p:cNvPr id="450" name="Google Shape;450;p66"/>
          <p:cNvSpPr/>
          <p:nvPr/>
        </p:nvSpPr>
        <p:spPr>
          <a:xfrm>
            <a:off x="5010480" y="514440"/>
            <a:ext cx="3619080" cy="533160"/>
          </a:xfrm>
          <a:prstGeom prst="rect">
            <a:avLst/>
          </a:prstGeom>
          <a:noFill/>
          <a:ln>
            <a:noFill/>
          </a:ln>
        </p:spPr>
        <p:txBody>
          <a:bodyPr anchorCtr="0" anchor="t" bIns="0" lIns="0" spcFirstLastPara="1" rIns="0" wrap="square" tIns="0">
            <a:noAutofit/>
          </a:bodyPr>
          <a:lstStyle/>
          <a:p>
            <a:pPr indent="0" lvl="0" marL="0" marR="0" rtl="0" algn="l">
              <a:lnSpc>
                <a:spcPct val="119985"/>
              </a:lnSpc>
              <a:spcBef>
                <a:spcPts val="0"/>
              </a:spcBef>
              <a:spcAft>
                <a:spcPts val="0"/>
              </a:spcAft>
              <a:buNone/>
            </a:pPr>
            <a:r>
              <a:rPr b="0" i="0" lang="en" sz="3500" u="none" cap="none" strike="noStrike">
                <a:solidFill>
                  <a:srgbClr val="000000"/>
                </a:solidFill>
                <a:latin typeface="Roboto Mono"/>
                <a:ea typeface="Roboto Mono"/>
                <a:cs typeface="Roboto Mono"/>
                <a:sym typeface="Roboto Mono"/>
              </a:rPr>
              <a:t>DSLib Survey</a:t>
            </a:r>
            <a:endParaRPr b="0" i="0" sz="3500" u="none" cap="none" strike="noStrike">
              <a:latin typeface="Arial"/>
              <a:ea typeface="Arial"/>
              <a:cs typeface="Arial"/>
              <a:sym typeface="Arial"/>
            </a:endParaRPr>
          </a:p>
        </p:txBody>
      </p:sp>
      <p:sp>
        <p:nvSpPr>
          <p:cNvPr id="451" name="Google Shape;451;p66"/>
          <p:cNvSpPr/>
          <p:nvPr/>
        </p:nvSpPr>
        <p:spPr>
          <a:xfrm>
            <a:off x="5010480" y="1390680"/>
            <a:ext cx="3828600" cy="3599460"/>
          </a:xfrm>
          <a:prstGeom prst="rect">
            <a:avLst/>
          </a:prstGeom>
          <a:noFill/>
          <a:ln>
            <a:noFill/>
          </a:ln>
        </p:spPr>
        <p:txBody>
          <a:bodyPr anchorCtr="0" anchor="t" bIns="0" lIns="0" spcFirstLastPara="1" rIns="0" wrap="square" tIns="0">
            <a:noAutofit/>
          </a:bodyPr>
          <a:lstStyle/>
          <a:p>
            <a:pPr indent="0" lvl="0" marL="0" marR="0" rtl="0" algn="l">
              <a:lnSpc>
                <a:spcPct val="109406"/>
              </a:lnSpc>
              <a:spcBef>
                <a:spcPts val="0"/>
              </a:spcBef>
              <a:spcAft>
                <a:spcPts val="0"/>
              </a:spcAft>
              <a:buNone/>
            </a:pPr>
            <a:r>
              <a:t/>
            </a:r>
            <a:endParaRPr b="0" i="0" sz="1600" u="none" cap="none" strike="noStrike">
              <a:latin typeface="Arial"/>
              <a:ea typeface="Arial"/>
              <a:cs typeface="Arial"/>
              <a:sym typeface="Arial"/>
            </a:endParaRPr>
          </a:p>
          <a:p>
            <a:pPr indent="0" lvl="0" marL="0" marR="0" rtl="0" algn="l">
              <a:lnSpc>
                <a:spcPct val="109406"/>
              </a:lnSpc>
              <a:spcBef>
                <a:spcPts val="0"/>
              </a:spcBef>
              <a:spcAft>
                <a:spcPts val="0"/>
              </a:spcAft>
              <a:buNone/>
            </a:pPr>
            <a:r>
              <a:rPr b="0" i="0" lang="en" sz="1600" u="none" cap="none" strike="noStrike">
                <a:solidFill>
                  <a:srgbClr val="000000"/>
                </a:solidFill>
                <a:latin typeface="Open Sans Light"/>
                <a:ea typeface="Open Sans Light"/>
                <a:cs typeface="Open Sans Light"/>
                <a:sym typeface="Open Sans Light"/>
              </a:rPr>
              <a:t>👁‍🗨 Skim through the survey and imagine filling it out yourself/for your library. </a:t>
            </a:r>
            <a:endParaRPr b="0" i="0" sz="1600" u="none" cap="none" strike="noStrike">
              <a:latin typeface="Arial"/>
              <a:ea typeface="Arial"/>
              <a:cs typeface="Arial"/>
              <a:sym typeface="Arial"/>
            </a:endParaRPr>
          </a:p>
          <a:p>
            <a:pPr indent="0" lvl="0" marL="0" marR="0" rtl="0" algn="l">
              <a:lnSpc>
                <a:spcPct val="109406"/>
              </a:lnSpc>
              <a:spcBef>
                <a:spcPts val="0"/>
              </a:spcBef>
              <a:spcAft>
                <a:spcPts val="0"/>
              </a:spcAft>
              <a:buNone/>
            </a:pPr>
            <a:r>
              <a:t/>
            </a:r>
            <a:endParaRPr b="0" i="0" sz="1600" u="none" cap="none" strike="noStrike">
              <a:latin typeface="Arial"/>
              <a:ea typeface="Arial"/>
              <a:cs typeface="Arial"/>
              <a:sym typeface="Arial"/>
            </a:endParaRPr>
          </a:p>
          <a:p>
            <a:pPr indent="0" lvl="0" marL="0" marR="0" rtl="0" algn="l">
              <a:lnSpc>
                <a:spcPct val="109406"/>
              </a:lnSpc>
              <a:spcBef>
                <a:spcPts val="0"/>
              </a:spcBef>
              <a:spcAft>
                <a:spcPts val="0"/>
              </a:spcAft>
              <a:buNone/>
            </a:pPr>
            <a:r>
              <a:rPr b="0" i="1" lang="en" sz="1600" u="none" cap="none" strike="noStrike">
                <a:solidFill>
                  <a:srgbClr val="000000"/>
                </a:solidFill>
                <a:latin typeface="Open Sans Light"/>
                <a:ea typeface="Open Sans Light"/>
                <a:cs typeface="Open Sans Light"/>
                <a:sym typeface="Open Sans Light"/>
              </a:rPr>
              <a:t>What are points for improvement? What is missing?</a:t>
            </a:r>
            <a:endParaRPr b="0" i="0" sz="1600" u="none" cap="none" strike="noStrike">
              <a:latin typeface="Arial"/>
              <a:ea typeface="Arial"/>
              <a:cs typeface="Arial"/>
              <a:sym typeface="Arial"/>
            </a:endParaRPr>
          </a:p>
          <a:p>
            <a:pPr indent="0" lvl="0" marL="0" marR="0" rtl="0" algn="l">
              <a:lnSpc>
                <a:spcPct val="109406"/>
              </a:lnSpc>
              <a:spcBef>
                <a:spcPts val="0"/>
              </a:spcBef>
              <a:spcAft>
                <a:spcPts val="0"/>
              </a:spcAft>
              <a:buNone/>
            </a:pPr>
            <a:r>
              <a:t/>
            </a:r>
            <a:endParaRPr b="0" i="0" sz="1600" u="none" cap="none" strike="noStrike">
              <a:latin typeface="Arial"/>
              <a:ea typeface="Arial"/>
              <a:cs typeface="Arial"/>
              <a:sym typeface="Arial"/>
            </a:endParaRPr>
          </a:p>
          <a:p>
            <a:pPr indent="0" lvl="0" marL="0" marR="0" rtl="0" algn="l">
              <a:lnSpc>
                <a:spcPct val="109406"/>
              </a:lnSpc>
              <a:spcBef>
                <a:spcPts val="0"/>
              </a:spcBef>
              <a:spcAft>
                <a:spcPts val="0"/>
              </a:spcAft>
              <a:buNone/>
            </a:pPr>
            <a:r>
              <a:rPr b="0" i="0" lang="en" sz="1600" u="none" cap="none" strike="noStrike">
                <a:solidFill>
                  <a:srgbClr val="000000"/>
                </a:solidFill>
                <a:latin typeface="Open Sans Light"/>
                <a:ea typeface="Open Sans Light"/>
                <a:cs typeface="Open Sans Light"/>
                <a:sym typeface="Open Sans Light"/>
              </a:rPr>
              <a:t>🗨 Discuss with your subgroup as you go.</a:t>
            </a:r>
            <a:endParaRPr b="0" i="0" sz="1600" u="none" cap="none" strike="noStrike">
              <a:solidFill>
                <a:srgbClr val="000000"/>
              </a:solidFill>
              <a:latin typeface="Open Sans Light"/>
              <a:ea typeface="Open Sans Light"/>
              <a:cs typeface="Open Sans Light"/>
              <a:sym typeface="Open Sans Light"/>
            </a:endParaRPr>
          </a:p>
          <a:p>
            <a:pPr indent="0" lvl="0" marL="0" marR="0" rtl="0" algn="l">
              <a:lnSpc>
                <a:spcPct val="109406"/>
              </a:lnSpc>
              <a:spcBef>
                <a:spcPts val="0"/>
              </a:spcBef>
              <a:spcAft>
                <a:spcPts val="0"/>
              </a:spcAft>
              <a:buNone/>
            </a:pPr>
            <a:r>
              <a:t/>
            </a:r>
            <a:endParaRPr sz="1600">
              <a:latin typeface="Open Sans Light"/>
              <a:ea typeface="Open Sans Light"/>
              <a:cs typeface="Open Sans Light"/>
              <a:sym typeface="Open Sans Light"/>
            </a:endParaRPr>
          </a:p>
          <a:p>
            <a:pPr indent="0" lvl="0" marL="0" marR="0" rtl="0" algn="l">
              <a:lnSpc>
                <a:spcPct val="109406"/>
              </a:lnSpc>
              <a:spcBef>
                <a:spcPts val="0"/>
              </a:spcBef>
              <a:spcAft>
                <a:spcPts val="0"/>
              </a:spcAft>
              <a:buNone/>
            </a:pPr>
            <a:r>
              <a:rPr lang="en" sz="1600" u="sng">
                <a:solidFill>
                  <a:schemeClr val="hlink"/>
                </a:solidFill>
                <a:latin typeface="Open Sans Light"/>
                <a:ea typeface="Open Sans Light"/>
                <a:cs typeface="Open Sans Light"/>
                <a:sym typeface="Open Sans Light"/>
                <a:hlinkClick r:id="rId4"/>
              </a:rPr>
              <a:t>https://survey.uu.nl/jfe/form/SV_eswlDMEJuaf9nGS</a:t>
            </a:r>
            <a:endParaRPr sz="1600">
              <a:latin typeface="Open Sans Light"/>
              <a:ea typeface="Open Sans Light"/>
              <a:cs typeface="Open Sans Light"/>
              <a:sym typeface="Open Sans Light"/>
            </a:endParaRPr>
          </a:p>
        </p:txBody>
      </p:sp>
      <p:pic>
        <p:nvPicPr>
          <p:cNvPr id="452" name="Google Shape;452;p66"/>
          <p:cNvPicPr preferRelativeResize="0"/>
          <p:nvPr/>
        </p:nvPicPr>
        <p:blipFill rotWithShape="1">
          <a:blip r:embed="rId5">
            <a:alphaModFix/>
          </a:blip>
          <a:srcRect b="0" l="0" r="97136" t="0"/>
          <a:stretch/>
        </p:blipFill>
        <p:spPr>
          <a:xfrm rot="10800000">
            <a:off x="180" y="180"/>
            <a:ext cx="260640" cy="514332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0"/>
          <p:cNvSpPr/>
          <p:nvPr/>
        </p:nvSpPr>
        <p:spPr>
          <a:xfrm>
            <a:off x="739980" y="717840"/>
            <a:ext cx="6689400" cy="533400"/>
          </a:xfrm>
          <a:prstGeom prst="rect">
            <a:avLst/>
          </a:prstGeom>
          <a:noFill/>
          <a:ln>
            <a:noFill/>
          </a:ln>
        </p:spPr>
        <p:txBody>
          <a:bodyPr anchorCtr="0" anchor="t" bIns="0" lIns="0" spcFirstLastPara="1" rIns="0" wrap="square" tIns="0">
            <a:noAutofit/>
          </a:bodyPr>
          <a:lstStyle/>
          <a:p>
            <a:pPr indent="0" lvl="0" marL="0" marR="0" rtl="0" algn="l">
              <a:lnSpc>
                <a:spcPct val="119985"/>
              </a:lnSpc>
              <a:spcBef>
                <a:spcPts val="0"/>
              </a:spcBef>
              <a:spcAft>
                <a:spcPts val="0"/>
              </a:spcAft>
              <a:buNone/>
            </a:pPr>
            <a:r>
              <a:rPr lang="en" sz="3500">
                <a:latin typeface="Roboto Mono"/>
                <a:ea typeface="Roboto Mono"/>
                <a:cs typeface="Roboto Mono"/>
                <a:sym typeface="Roboto Mono"/>
              </a:rPr>
              <a:t>about us</a:t>
            </a:r>
            <a:endParaRPr b="0" i="0" sz="3500" u="none" cap="none" strike="noStrike">
              <a:latin typeface="Arial"/>
              <a:ea typeface="Arial"/>
              <a:cs typeface="Arial"/>
              <a:sym typeface="Arial"/>
            </a:endParaRPr>
          </a:p>
        </p:txBody>
      </p:sp>
      <p:sp>
        <p:nvSpPr>
          <p:cNvPr id="141" name="Google Shape;141;p30"/>
          <p:cNvSpPr/>
          <p:nvPr/>
        </p:nvSpPr>
        <p:spPr>
          <a:xfrm>
            <a:off x="739980" y="1517940"/>
            <a:ext cx="7413000" cy="3334200"/>
          </a:xfrm>
          <a:prstGeom prst="rect">
            <a:avLst/>
          </a:prstGeom>
          <a:noFill/>
          <a:ln>
            <a:noFill/>
          </a:ln>
        </p:spPr>
        <p:txBody>
          <a:bodyPr anchorCtr="0" anchor="t" bIns="0" lIns="0" spcFirstLastPara="1" rIns="0" wrap="square" tIns="0">
            <a:noAutofit/>
          </a:bodyPr>
          <a:lstStyle/>
          <a:p>
            <a:pPr indent="-317500" lvl="0" marL="457200" marR="0" rtl="0" algn="l">
              <a:lnSpc>
                <a:spcPct val="125035"/>
              </a:lnSpc>
              <a:spcBef>
                <a:spcPts val="0"/>
              </a:spcBef>
              <a:spcAft>
                <a:spcPts val="0"/>
              </a:spcAft>
              <a:buClr>
                <a:srgbClr val="333333"/>
              </a:buClr>
              <a:buSzPts val="1400"/>
              <a:buFont typeface="Open Sans Light"/>
              <a:buChar char="★"/>
            </a:pPr>
            <a:r>
              <a:rPr lang="en" u="sng">
                <a:solidFill>
                  <a:schemeClr val="hlink"/>
                </a:solidFill>
                <a:latin typeface="Open Sans Light"/>
                <a:ea typeface="Open Sans Light"/>
                <a:cs typeface="Open Sans Light"/>
                <a:sym typeface="Open Sans Light"/>
                <a:hlinkClick r:id="rId3"/>
              </a:rPr>
              <a:t>https://libereurope.eu/working-group/liber-data-science-in-libraries-working-group/</a:t>
            </a:r>
            <a:endParaRPr>
              <a:solidFill>
                <a:srgbClr val="333333"/>
              </a:solidFill>
              <a:latin typeface="Open Sans Light"/>
              <a:ea typeface="Open Sans Light"/>
              <a:cs typeface="Open Sans Light"/>
              <a:sym typeface="Open Sans Light"/>
            </a:endParaRPr>
          </a:p>
          <a:p>
            <a:pPr indent="-317500" lvl="0" marL="457200" rtl="0" algn="l">
              <a:lnSpc>
                <a:spcPct val="125035"/>
              </a:lnSpc>
              <a:spcBef>
                <a:spcPts val="0"/>
              </a:spcBef>
              <a:spcAft>
                <a:spcPts val="0"/>
              </a:spcAft>
              <a:buClr>
                <a:srgbClr val="333333"/>
              </a:buClr>
              <a:buSzPts val="1400"/>
              <a:buFont typeface="Open Sans Light"/>
              <a:buChar char="★"/>
            </a:pPr>
            <a:r>
              <a:rPr lang="en">
                <a:solidFill>
                  <a:srgbClr val="333333"/>
                </a:solidFill>
                <a:latin typeface="Open Sans Light"/>
                <a:ea typeface="Open Sans Light"/>
                <a:cs typeface="Open Sans Light"/>
                <a:sym typeface="Open Sans Light"/>
              </a:rPr>
              <a:t>founded: 2021 spring</a:t>
            </a:r>
            <a:endParaRPr>
              <a:solidFill>
                <a:srgbClr val="333333"/>
              </a:solidFill>
              <a:latin typeface="Open Sans Light"/>
              <a:ea typeface="Open Sans Light"/>
              <a:cs typeface="Open Sans Light"/>
              <a:sym typeface="Open Sans Light"/>
            </a:endParaRPr>
          </a:p>
          <a:p>
            <a:pPr indent="-317500" lvl="0" marL="457200" marR="0" rtl="0" algn="l">
              <a:lnSpc>
                <a:spcPct val="125035"/>
              </a:lnSpc>
              <a:spcBef>
                <a:spcPts val="0"/>
              </a:spcBef>
              <a:spcAft>
                <a:spcPts val="0"/>
              </a:spcAft>
              <a:buClr>
                <a:srgbClr val="333333"/>
              </a:buClr>
              <a:buSzPts val="1400"/>
              <a:buFont typeface="Open Sans Light"/>
              <a:buChar char="★"/>
            </a:pPr>
            <a:r>
              <a:rPr lang="en">
                <a:solidFill>
                  <a:srgbClr val="333333"/>
                </a:solidFill>
                <a:latin typeface="Open Sans Light"/>
                <a:ea typeface="Open Sans Light"/>
                <a:cs typeface="Open Sans Light"/>
                <a:sym typeface="Open Sans Light"/>
              </a:rPr>
              <a:t>15 members</a:t>
            </a:r>
            <a:endParaRPr>
              <a:solidFill>
                <a:srgbClr val="333333"/>
              </a:solidFill>
              <a:latin typeface="Open Sans Light"/>
              <a:ea typeface="Open Sans Light"/>
              <a:cs typeface="Open Sans Light"/>
              <a:sym typeface="Open Sans Light"/>
            </a:endParaRPr>
          </a:p>
          <a:p>
            <a:pPr indent="-317500" lvl="0" marL="457200" marR="0" rtl="0" algn="l">
              <a:lnSpc>
                <a:spcPct val="125035"/>
              </a:lnSpc>
              <a:spcBef>
                <a:spcPts val="0"/>
              </a:spcBef>
              <a:spcAft>
                <a:spcPts val="0"/>
              </a:spcAft>
              <a:buClr>
                <a:srgbClr val="333333"/>
              </a:buClr>
              <a:buSzPts val="1400"/>
              <a:buFont typeface="Open Sans Light"/>
              <a:buChar char="★"/>
            </a:pPr>
            <a:r>
              <a:rPr lang="en">
                <a:solidFill>
                  <a:srgbClr val="333333"/>
                </a:solidFill>
                <a:latin typeface="Open Sans Light"/>
                <a:ea typeface="Open Sans Light"/>
                <a:cs typeface="Open Sans Light"/>
                <a:sym typeface="Open Sans Light"/>
              </a:rPr>
              <a:t>aiming: survey and landscape analysis</a:t>
            </a:r>
            <a:endParaRPr b="0" i="0" sz="1400" u="none" cap="none" strike="noStrike">
              <a:solidFill>
                <a:srgbClr val="333333"/>
              </a:solidFill>
              <a:latin typeface="Open Sans Light"/>
              <a:ea typeface="Open Sans Light"/>
              <a:cs typeface="Open Sans Light"/>
              <a:sym typeface="Open Sans Light"/>
            </a:endParaRPr>
          </a:p>
          <a:p>
            <a:pPr indent="-317500" lvl="0" marL="457200" rtl="0" algn="l">
              <a:lnSpc>
                <a:spcPct val="125035"/>
              </a:lnSpc>
              <a:spcBef>
                <a:spcPts val="0"/>
              </a:spcBef>
              <a:spcAft>
                <a:spcPts val="0"/>
              </a:spcAft>
              <a:buClr>
                <a:srgbClr val="333333"/>
              </a:buClr>
              <a:buSzPts val="1400"/>
              <a:buFont typeface="Open Sans Light"/>
              <a:buChar char="★"/>
            </a:pPr>
            <a:r>
              <a:rPr lang="en">
                <a:solidFill>
                  <a:srgbClr val="333333"/>
                </a:solidFill>
                <a:latin typeface="Open Sans Light"/>
                <a:ea typeface="Open Sans Light"/>
                <a:cs typeface="Open Sans Light"/>
                <a:sym typeface="Open Sans Light"/>
              </a:rPr>
              <a:t>monthly meetings</a:t>
            </a:r>
            <a:endParaRPr>
              <a:solidFill>
                <a:srgbClr val="333333"/>
              </a:solidFill>
              <a:latin typeface="Open Sans Light"/>
              <a:ea typeface="Open Sans Light"/>
              <a:cs typeface="Open Sans Light"/>
              <a:sym typeface="Open Sans Light"/>
            </a:endParaRPr>
          </a:p>
          <a:p>
            <a:pPr indent="-317500" lvl="1" marL="914400" marR="0" rtl="0" algn="l">
              <a:lnSpc>
                <a:spcPct val="125035"/>
              </a:lnSpc>
              <a:spcBef>
                <a:spcPts val="0"/>
              </a:spcBef>
              <a:spcAft>
                <a:spcPts val="0"/>
              </a:spcAft>
              <a:buClr>
                <a:srgbClr val="333333"/>
              </a:buClr>
              <a:buSzPts val="1400"/>
              <a:buFont typeface="Open Sans Light"/>
              <a:buChar char="○"/>
            </a:pPr>
            <a:r>
              <a:rPr lang="en">
                <a:solidFill>
                  <a:srgbClr val="333333"/>
                </a:solidFill>
                <a:latin typeface="Open Sans Light"/>
                <a:ea typeface="Open Sans Light"/>
                <a:cs typeface="Open Sans Light"/>
                <a:sym typeface="Open Sans Light"/>
              </a:rPr>
              <a:t>forming definitions</a:t>
            </a:r>
            <a:endParaRPr>
              <a:solidFill>
                <a:srgbClr val="333333"/>
              </a:solidFill>
              <a:latin typeface="Open Sans Light"/>
              <a:ea typeface="Open Sans Light"/>
              <a:cs typeface="Open Sans Light"/>
              <a:sym typeface="Open Sans Light"/>
            </a:endParaRPr>
          </a:p>
          <a:p>
            <a:pPr indent="-317500" lvl="1" marL="914400" marR="0" rtl="0" algn="l">
              <a:lnSpc>
                <a:spcPct val="125035"/>
              </a:lnSpc>
              <a:spcBef>
                <a:spcPts val="0"/>
              </a:spcBef>
              <a:spcAft>
                <a:spcPts val="0"/>
              </a:spcAft>
              <a:buClr>
                <a:srgbClr val="333333"/>
              </a:buClr>
              <a:buSzPts val="1400"/>
              <a:buFont typeface="Open Sans Light"/>
              <a:buChar char="○"/>
            </a:pPr>
            <a:r>
              <a:rPr lang="en">
                <a:solidFill>
                  <a:srgbClr val="333333"/>
                </a:solidFill>
                <a:latin typeface="Open Sans Light"/>
                <a:ea typeface="Open Sans Light"/>
                <a:cs typeface="Open Sans Light"/>
                <a:sym typeface="Open Sans Light"/>
              </a:rPr>
              <a:t>show cases</a:t>
            </a:r>
            <a:endParaRPr>
              <a:solidFill>
                <a:srgbClr val="333333"/>
              </a:solidFill>
              <a:latin typeface="Open Sans Light"/>
              <a:ea typeface="Open Sans Light"/>
              <a:cs typeface="Open Sans Light"/>
              <a:sym typeface="Open Sans Light"/>
            </a:endParaRPr>
          </a:p>
          <a:p>
            <a:pPr indent="-317500" lvl="1" marL="914400" marR="0" rtl="0" algn="l">
              <a:lnSpc>
                <a:spcPct val="125035"/>
              </a:lnSpc>
              <a:spcBef>
                <a:spcPts val="0"/>
              </a:spcBef>
              <a:spcAft>
                <a:spcPts val="0"/>
              </a:spcAft>
              <a:buSzPts val="1400"/>
              <a:buChar char="○"/>
            </a:pPr>
            <a:r>
              <a:rPr lang="en">
                <a:solidFill>
                  <a:srgbClr val="333333"/>
                </a:solidFill>
                <a:latin typeface="Open Sans Light"/>
                <a:ea typeface="Open Sans Light"/>
                <a:cs typeface="Open Sans Light"/>
                <a:sym typeface="Open Sans Light"/>
              </a:rPr>
              <a:t>reading papers</a:t>
            </a:r>
            <a:endParaRPr>
              <a:solidFill>
                <a:srgbClr val="333333"/>
              </a:solidFill>
              <a:latin typeface="Open Sans Light"/>
              <a:ea typeface="Open Sans Light"/>
              <a:cs typeface="Open Sans Light"/>
              <a:sym typeface="Open Sans Light"/>
            </a:endParaRPr>
          </a:p>
          <a:p>
            <a:pPr indent="-317500" lvl="1" marL="914400" marR="0" rtl="0" algn="l">
              <a:lnSpc>
                <a:spcPct val="125035"/>
              </a:lnSpc>
              <a:spcBef>
                <a:spcPts val="0"/>
              </a:spcBef>
              <a:spcAft>
                <a:spcPts val="0"/>
              </a:spcAft>
              <a:buClr>
                <a:srgbClr val="333333"/>
              </a:buClr>
              <a:buSzPts val="1400"/>
              <a:buFont typeface="Open Sans Light"/>
              <a:buChar char="○"/>
            </a:pPr>
            <a:r>
              <a:rPr lang="en">
                <a:solidFill>
                  <a:srgbClr val="333333"/>
                </a:solidFill>
                <a:latin typeface="Open Sans Light"/>
                <a:ea typeface="Open Sans Light"/>
                <a:cs typeface="Open Sans Light"/>
                <a:sym typeface="Open Sans Light"/>
              </a:rPr>
              <a:t>information exchange</a:t>
            </a:r>
            <a:endParaRPr>
              <a:solidFill>
                <a:srgbClr val="333333"/>
              </a:solidFill>
              <a:latin typeface="Open Sans Light"/>
              <a:ea typeface="Open Sans Light"/>
              <a:cs typeface="Open Sans Light"/>
              <a:sym typeface="Open Sans Light"/>
            </a:endParaRPr>
          </a:p>
          <a:p>
            <a:pPr indent="-317500" lvl="1" marL="914400" marR="0" rtl="0" algn="l">
              <a:lnSpc>
                <a:spcPct val="125035"/>
              </a:lnSpc>
              <a:spcBef>
                <a:spcPts val="0"/>
              </a:spcBef>
              <a:spcAft>
                <a:spcPts val="0"/>
              </a:spcAft>
              <a:buClr>
                <a:srgbClr val="333333"/>
              </a:buClr>
              <a:buSzPts val="1400"/>
              <a:buFont typeface="Open Sans Light"/>
              <a:buChar char="○"/>
            </a:pPr>
            <a:r>
              <a:rPr lang="en">
                <a:solidFill>
                  <a:srgbClr val="333333"/>
                </a:solidFill>
                <a:latin typeface="Open Sans Light"/>
                <a:ea typeface="Open Sans Light"/>
                <a:cs typeface="Open Sans Light"/>
                <a:sym typeface="Open Sans Light"/>
              </a:rPr>
              <a:t>guests</a:t>
            </a:r>
            <a:endParaRPr>
              <a:solidFill>
                <a:srgbClr val="333333"/>
              </a:solidFill>
              <a:latin typeface="Open Sans Light"/>
              <a:ea typeface="Open Sans Light"/>
              <a:cs typeface="Open Sans Light"/>
              <a:sym typeface="Open Sans Light"/>
            </a:endParaRPr>
          </a:p>
          <a:p>
            <a:pPr indent="-317500" lvl="0" marL="457200" marR="0" rtl="0" algn="l">
              <a:lnSpc>
                <a:spcPct val="125035"/>
              </a:lnSpc>
              <a:spcBef>
                <a:spcPts val="0"/>
              </a:spcBef>
              <a:spcAft>
                <a:spcPts val="0"/>
              </a:spcAft>
              <a:buClr>
                <a:srgbClr val="333333"/>
              </a:buClr>
              <a:buSzPts val="1400"/>
              <a:buFont typeface="Open Sans Light"/>
              <a:buChar char="★"/>
            </a:pPr>
            <a:r>
              <a:rPr lang="en">
                <a:solidFill>
                  <a:srgbClr val="333333"/>
                </a:solidFill>
                <a:latin typeface="Open Sans Light"/>
                <a:ea typeface="Open Sans Light"/>
                <a:cs typeface="Open Sans Light"/>
                <a:sym typeface="Open Sans Light"/>
              </a:rPr>
              <a:t>looking for chair(s)</a:t>
            </a:r>
            <a:endParaRPr>
              <a:solidFill>
                <a:srgbClr val="333333"/>
              </a:solidFill>
              <a:latin typeface="Open Sans Light"/>
              <a:ea typeface="Open Sans Light"/>
              <a:cs typeface="Open Sans Light"/>
              <a:sym typeface="Open Sans Light"/>
            </a:endParaRPr>
          </a:p>
          <a:p>
            <a:pPr indent="0" lvl="0" marL="0" marR="0" rtl="0" algn="l">
              <a:lnSpc>
                <a:spcPct val="125035"/>
              </a:lnSpc>
              <a:spcBef>
                <a:spcPts val="0"/>
              </a:spcBef>
              <a:spcAft>
                <a:spcPts val="0"/>
              </a:spcAft>
              <a:buNone/>
            </a:pPr>
            <a:r>
              <a:t/>
            </a:r>
            <a:endParaRPr>
              <a:solidFill>
                <a:srgbClr val="333333"/>
              </a:solidFill>
              <a:latin typeface="Open Sans Light"/>
              <a:ea typeface="Open Sans Light"/>
              <a:cs typeface="Open Sans Light"/>
              <a:sym typeface="Open Sans Light"/>
            </a:endParaRPr>
          </a:p>
          <a:p>
            <a:pPr indent="0" lvl="0" marL="0" marR="0" rtl="0" algn="l">
              <a:lnSpc>
                <a:spcPct val="125035"/>
              </a:lnSpc>
              <a:spcBef>
                <a:spcPts val="0"/>
              </a:spcBef>
              <a:spcAft>
                <a:spcPts val="0"/>
              </a:spcAft>
              <a:buNone/>
            </a:pPr>
            <a:r>
              <a:t/>
            </a:r>
            <a:endParaRPr b="0" i="0" sz="1400" u="none" cap="none" strike="noStrike">
              <a:latin typeface="Arial"/>
              <a:ea typeface="Arial"/>
              <a:cs typeface="Arial"/>
              <a:sym typeface="Arial"/>
            </a:endParaRPr>
          </a:p>
        </p:txBody>
      </p:sp>
      <p:pic>
        <p:nvPicPr>
          <p:cNvPr id="142" name="Google Shape;142;p30"/>
          <p:cNvPicPr preferRelativeResize="0"/>
          <p:nvPr/>
        </p:nvPicPr>
        <p:blipFill rotWithShape="1">
          <a:blip r:embed="rId4">
            <a:alphaModFix/>
          </a:blip>
          <a:srcRect b="0" l="0" r="0" t="94541"/>
          <a:stretch/>
        </p:blipFill>
        <p:spPr>
          <a:xfrm>
            <a:off x="0" y="4857840"/>
            <a:ext cx="9143820" cy="279360"/>
          </a:xfrm>
          <a:prstGeom prst="rect">
            <a:avLst/>
          </a:prstGeom>
          <a:noFill/>
          <a:ln>
            <a:noFill/>
          </a:ln>
        </p:spPr>
      </p:pic>
      <p:sp>
        <p:nvSpPr>
          <p:cNvPr id="143" name="Google Shape;143;p30"/>
          <p:cNvSpPr txBox="1"/>
          <p:nvPr/>
        </p:nvSpPr>
        <p:spPr>
          <a:xfrm rot="-5400000">
            <a:off x="-848550" y="3647250"/>
            <a:ext cx="2106300" cy="400200"/>
          </a:xfrm>
          <a:prstGeom prst="rect">
            <a:avLst/>
          </a:prstGeom>
          <a:noFill/>
          <a:ln>
            <a:noFill/>
          </a:ln>
        </p:spPr>
        <p:txBody>
          <a:bodyPr anchorCtr="0" anchor="t" bIns="91425" lIns="91425" spcFirstLastPara="1" rIns="91425" wrap="square" tIns="91425">
            <a:spAutoFit/>
          </a:bodyPr>
          <a:lstStyle/>
          <a:p>
            <a:pPr indent="0" lvl="0" marL="0" rtl="0" algn="l">
              <a:lnSpc>
                <a:spcPct val="125035"/>
              </a:lnSpc>
              <a:spcBef>
                <a:spcPts val="0"/>
              </a:spcBef>
              <a:spcAft>
                <a:spcPts val="0"/>
              </a:spcAft>
              <a:buNone/>
            </a:pPr>
            <a:r>
              <a:rPr lang="en" u="sng">
                <a:solidFill>
                  <a:schemeClr val="hlink"/>
                </a:solidFill>
                <a:latin typeface="Open Sans Light"/>
                <a:ea typeface="Open Sans Light"/>
                <a:cs typeface="Open Sans Light"/>
                <a:sym typeface="Open Sans Light"/>
                <a:hlinkClick r:id="rId5"/>
              </a:rPr>
              <a:t>https://bit.ly/dslib-2023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1"/>
          <p:cNvSpPr/>
          <p:nvPr/>
        </p:nvSpPr>
        <p:spPr>
          <a:xfrm>
            <a:off x="739980" y="717840"/>
            <a:ext cx="6689400" cy="533400"/>
          </a:xfrm>
          <a:prstGeom prst="rect">
            <a:avLst/>
          </a:prstGeom>
          <a:noFill/>
          <a:ln>
            <a:noFill/>
          </a:ln>
        </p:spPr>
        <p:txBody>
          <a:bodyPr anchorCtr="0" anchor="t" bIns="0" lIns="0" spcFirstLastPara="1" rIns="0" wrap="square" tIns="0">
            <a:noAutofit/>
          </a:bodyPr>
          <a:lstStyle/>
          <a:p>
            <a:pPr indent="0" lvl="0" marL="0" marR="0" rtl="0" algn="l">
              <a:lnSpc>
                <a:spcPct val="119985"/>
              </a:lnSpc>
              <a:spcBef>
                <a:spcPts val="0"/>
              </a:spcBef>
              <a:spcAft>
                <a:spcPts val="0"/>
              </a:spcAft>
              <a:buNone/>
            </a:pPr>
            <a:r>
              <a:rPr b="0" i="0" lang="en" sz="3500" u="none" cap="none" strike="noStrike">
                <a:solidFill>
                  <a:srgbClr val="000000"/>
                </a:solidFill>
                <a:latin typeface="Roboto Mono"/>
                <a:ea typeface="Roboto Mono"/>
                <a:cs typeface="Roboto Mono"/>
                <a:sym typeface="Roboto Mono"/>
              </a:rPr>
              <a:t>DSLib </a:t>
            </a:r>
            <a:r>
              <a:rPr lang="en" sz="3500">
                <a:latin typeface="Roboto Mono"/>
                <a:ea typeface="Roboto Mono"/>
                <a:cs typeface="Roboto Mono"/>
                <a:sym typeface="Roboto Mono"/>
              </a:rPr>
              <a:t>d</a:t>
            </a:r>
            <a:r>
              <a:rPr b="0" i="0" lang="en" sz="3500" u="none" cap="none" strike="noStrike">
                <a:solidFill>
                  <a:srgbClr val="000000"/>
                </a:solidFill>
                <a:latin typeface="Roboto Mono"/>
                <a:ea typeface="Roboto Mono"/>
                <a:cs typeface="Roboto Mono"/>
                <a:sym typeface="Roboto Mono"/>
              </a:rPr>
              <a:t>efinition(s)</a:t>
            </a:r>
            <a:endParaRPr b="0" i="0" sz="3500" u="none" cap="none" strike="noStrike">
              <a:latin typeface="Arial"/>
              <a:ea typeface="Arial"/>
              <a:cs typeface="Arial"/>
              <a:sym typeface="Arial"/>
            </a:endParaRPr>
          </a:p>
        </p:txBody>
      </p:sp>
      <p:sp>
        <p:nvSpPr>
          <p:cNvPr id="149" name="Google Shape;149;p31"/>
          <p:cNvSpPr/>
          <p:nvPr/>
        </p:nvSpPr>
        <p:spPr>
          <a:xfrm>
            <a:off x="739975" y="4457447"/>
            <a:ext cx="7413000" cy="279300"/>
          </a:xfrm>
          <a:prstGeom prst="rect">
            <a:avLst/>
          </a:prstGeom>
          <a:noFill/>
          <a:ln>
            <a:noFill/>
          </a:ln>
        </p:spPr>
        <p:txBody>
          <a:bodyPr anchorCtr="0" anchor="t" bIns="0" lIns="0" spcFirstLastPara="1" rIns="0" wrap="square" tIns="0">
            <a:noAutofit/>
          </a:bodyPr>
          <a:lstStyle/>
          <a:p>
            <a:pPr indent="0" lvl="0" marL="0" marR="0" rtl="0" algn="ctr">
              <a:lnSpc>
                <a:spcPct val="109406"/>
              </a:lnSpc>
              <a:spcBef>
                <a:spcPts val="0"/>
              </a:spcBef>
              <a:spcAft>
                <a:spcPts val="0"/>
              </a:spcAft>
              <a:buNone/>
            </a:pPr>
            <a:r>
              <a:rPr b="1" i="0" lang="en" sz="1600" u="none" cap="none" strike="noStrike">
                <a:solidFill>
                  <a:srgbClr val="333333"/>
                </a:solidFill>
                <a:latin typeface="Open Sans Light"/>
                <a:ea typeface="Open Sans Light"/>
                <a:cs typeface="Open Sans Light"/>
                <a:sym typeface="Open Sans Light"/>
              </a:rPr>
              <a:t>What is </a:t>
            </a:r>
            <a:r>
              <a:rPr b="1" i="1" lang="en" sz="1600" u="none" cap="none" strike="noStrike">
                <a:solidFill>
                  <a:srgbClr val="333333"/>
                </a:solidFill>
                <a:latin typeface="Open Sans Light"/>
                <a:ea typeface="Open Sans Light"/>
                <a:cs typeface="Open Sans Light"/>
                <a:sym typeface="Open Sans Light"/>
              </a:rPr>
              <a:t>your </a:t>
            </a:r>
            <a:r>
              <a:rPr b="1" i="0" lang="en" sz="1600" u="none" cap="none" strike="noStrike">
                <a:solidFill>
                  <a:srgbClr val="333333"/>
                </a:solidFill>
                <a:latin typeface="Open Sans Light"/>
                <a:ea typeface="Open Sans Light"/>
                <a:cs typeface="Open Sans Light"/>
                <a:sym typeface="Open Sans Light"/>
              </a:rPr>
              <a:t>definition/idea of data science in libraries?</a:t>
            </a:r>
            <a:endParaRPr b="0" i="0" sz="1600" u="none" cap="none" strike="noStrike">
              <a:latin typeface="Arial"/>
              <a:ea typeface="Arial"/>
              <a:cs typeface="Arial"/>
              <a:sym typeface="Arial"/>
            </a:endParaRPr>
          </a:p>
        </p:txBody>
      </p:sp>
      <p:pic>
        <p:nvPicPr>
          <p:cNvPr id="150" name="Google Shape;150;p31"/>
          <p:cNvPicPr preferRelativeResize="0"/>
          <p:nvPr/>
        </p:nvPicPr>
        <p:blipFill rotWithShape="1">
          <a:blip r:embed="rId3">
            <a:alphaModFix/>
          </a:blip>
          <a:srcRect b="0" l="0" r="0" t="94541"/>
          <a:stretch/>
        </p:blipFill>
        <p:spPr>
          <a:xfrm>
            <a:off x="0" y="4857840"/>
            <a:ext cx="9143820" cy="279360"/>
          </a:xfrm>
          <a:prstGeom prst="rect">
            <a:avLst/>
          </a:prstGeom>
          <a:noFill/>
          <a:ln>
            <a:noFill/>
          </a:ln>
        </p:spPr>
      </p:pic>
      <p:sp>
        <p:nvSpPr>
          <p:cNvPr id="151" name="Google Shape;151;p31"/>
          <p:cNvSpPr txBox="1"/>
          <p:nvPr/>
        </p:nvSpPr>
        <p:spPr>
          <a:xfrm rot="-5400000">
            <a:off x="-848550" y="3647250"/>
            <a:ext cx="2106300" cy="400200"/>
          </a:xfrm>
          <a:prstGeom prst="rect">
            <a:avLst/>
          </a:prstGeom>
          <a:noFill/>
          <a:ln>
            <a:noFill/>
          </a:ln>
        </p:spPr>
        <p:txBody>
          <a:bodyPr anchorCtr="0" anchor="t" bIns="91425" lIns="91425" spcFirstLastPara="1" rIns="91425" wrap="square" tIns="91425">
            <a:spAutoFit/>
          </a:bodyPr>
          <a:lstStyle/>
          <a:p>
            <a:pPr indent="0" lvl="0" marL="0" rtl="0" algn="l">
              <a:lnSpc>
                <a:spcPct val="125035"/>
              </a:lnSpc>
              <a:spcBef>
                <a:spcPts val="0"/>
              </a:spcBef>
              <a:spcAft>
                <a:spcPts val="0"/>
              </a:spcAft>
              <a:buNone/>
            </a:pPr>
            <a:r>
              <a:rPr lang="en" u="sng">
                <a:solidFill>
                  <a:schemeClr val="hlink"/>
                </a:solidFill>
                <a:latin typeface="Open Sans Light"/>
                <a:ea typeface="Open Sans Light"/>
                <a:cs typeface="Open Sans Light"/>
                <a:sym typeface="Open Sans Light"/>
                <a:hlinkClick r:id="rId4"/>
              </a:rPr>
              <a:t>https://bit.ly/dslib-2023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2"/>
          <p:cNvSpPr/>
          <p:nvPr/>
        </p:nvSpPr>
        <p:spPr>
          <a:xfrm>
            <a:off x="739980" y="717840"/>
            <a:ext cx="6689340" cy="533520"/>
          </a:xfrm>
          <a:prstGeom prst="rect">
            <a:avLst/>
          </a:prstGeom>
          <a:noFill/>
          <a:ln>
            <a:noFill/>
          </a:ln>
        </p:spPr>
        <p:txBody>
          <a:bodyPr anchorCtr="0" anchor="t" bIns="0" lIns="0" spcFirstLastPara="1" rIns="0" wrap="square" tIns="0">
            <a:noAutofit/>
          </a:bodyPr>
          <a:lstStyle/>
          <a:p>
            <a:pPr indent="0" lvl="0" marL="0" marR="0" rtl="0" algn="l">
              <a:lnSpc>
                <a:spcPct val="119985"/>
              </a:lnSpc>
              <a:spcBef>
                <a:spcPts val="0"/>
              </a:spcBef>
              <a:spcAft>
                <a:spcPts val="0"/>
              </a:spcAft>
              <a:buNone/>
            </a:pPr>
            <a:r>
              <a:rPr lang="en" sz="3500">
                <a:latin typeface="Roboto Mono"/>
                <a:ea typeface="Roboto Mono"/>
                <a:cs typeface="Roboto Mono"/>
                <a:sym typeface="Roboto Mono"/>
              </a:rPr>
              <a:t>data science</a:t>
            </a:r>
            <a:endParaRPr b="0" i="0" sz="3500" u="none" cap="none" strike="noStrike">
              <a:latin typeface="Arial"/>
              <a:ea typeface="Arial"/>
              <a:cs typeface="Arial"/>
              <a:sym typeface="Arial"/>
            </a:endParaRPr>
          </a:p>
        </p:txBody>
      </p:sp>
      <p:sp>
        <p:nvSpPr>
          <p:cNvPr id="157" name="Google Shape;157;p32"/>
          <p:cNvSpPr/>
          <p:nvPr/>
        </p:nvSpPr>
        <p:spPr>
          <a:xfrm>
            <a:off x="739980" y="1517940"/>
            <a:ext cx="7413120" cy="3334320"/>
          </a:xfrm>
          <a:prstGeom prst="rect">
            <a:avLst/>
          </a:prstGeom>
          <a:noFill/>
          <a:ln>
            <a:noFill/>
          </a:ln>
        </p:spPr>
        <p:txBody>
          <a:bodyPr anchorCtr="0" anchor="t" bIns="0" lIns="0" spcFirstLastPara="1" rIns="0" wrap="square" tIns="0">
            <a:noAutofit/>
          </a:bodyPr>
          <a:lstStyle/>
          <a:p>
            <a:pPr indent="0" lvl="0" marL="0" marR="0" rtl="0" algn="l">
              <a:lnSpc>
                <a:spcPct val="125035"/>
              </a:lnSpc>
              <a:spcBef>
                <a:spcPts val="0"/>
              </a:spcBef>
              <a:spcAft>
                <a:spcPts val="0"/>
              </a:spcAft>
              <a:buNone/>
            </a:pPr>
            <a:r>
              <a:rPr b="0" i="0" lang="en" sz="1400" u="none" cap="none" strike="noStrike">
                <a:solidFill>
                  <a:srgbClr val="333333"/>
                </a:solidFill>
                <a:latin typeface="Open Sans Light"/>
                <a:ea typeface="Open Sans Light"/>
                <a:cs typeface="Open Sans Light"/>
                <a:sym typeface="Open Sans Light"/>
              </a:rPr>
              <a:t>is a set of computational methods for the identification of novel and actionable insights from data</a:t>
            </a:r>
            <a:endParaRPr b="0" i="0" sz="1400" u="none" cap="none" strike="noStrike">
              <a:latin typeface="Arial"/>
              <a:ea typeface="Arial"/>
              <a:cs typeface="Arial"/>
              <a:sym typeface="Arial"/>
            </a:endParaRPr>
          </a:p>
        </p:txBody>
      </p:sp>
      <p:pic>
        <p:nvPicPr>
          <p:cNvPr id="158" name="Google Shape;158;p32"/>
          <p:cNvPicPr preferRelativeResize="0"/>
          <p:nvPr/>
        </p:nvPicPr>
        <p:blipFill rotWithShape="1">
          <a:blip r:embed="rId3">
            <a:alphaModFix/>
          </a:blip>
          <a:srcRect b="0" l="0" r="0" t="94541"/>
          <a:stretch/>
        </p:blipFill>
        <p:spPr>
          <a:xfrm>
            <a:off x="0" y="4857840"/>
            <a:ext cx="9143820" cy="279360"/>
          </a:xfrm>
          <a:prstGeom prst="rect">
            <a:avLst/>
          </a:prstGeom>
          <a:noFill/>
          <a:ln>
            <a:noFill/>
          </a:ln>
        </p:spPr>
      </p:pic>
      <p:pic>
        <p:nvPicPr>
          <p:cNvPr id="159" name="Google Shape;159;p32"/>
          <p:cNvPicPr preferRelativeResize="0"/>
          <p:nvPr/>
        </p:nvPicPr>
        <p:blipFill rotWithShape="1">
          <a:blip r:embed="rId4">
            <a:alphaModFix/>
          </a:blip>
          <a:srcRect b="8491" l="0" r="27415" t="0"/>
          <a:stretch/>
        </p:blipFill>
        <p:spPr>
          <a:xfrm>
            <a:off x="1828800" y="2089450"/>
            <a:ext cx="3744026" cy="2655050"/>
          </a:xfrm>
          <a:prstGeom prst="rect">
            <a:avLst/>
          </a:prstGeom>
          <a:noFill/>
          <a:ln>
            <a:noFill/>
          </a:ln>
        </p:spPr>
      </p:pic>
      <p:sp>
        <p:nvSpPr>
          <p:cNvPr id="160" name="Google Shape;160;p32"/>
          <p:cNvSpPr/>
          <p:nvPr/>
        </p:nvSpPr>
        <p:spPr>
          <a:xfrm>
            <a:off x="1877250" y="2134000"/>
            <a:ext cx="1203900" cy="597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2"/>
          <p:cNvSpPr txBox="1"/>
          <p:nvPr/>
        </p:nvSpPr>
        <p:spPr>
          <a:xfrm rot="-5400000">
            <a:off x="-848550" y="3647250"/>
            <a:ext cx="2106300" cy="400200"/>
          </a:xfrm>
          <a:prstGeom prst="rect">
            <a:avLst/>
          </a:prstGeom>
          <a:noFill/>
          <a:ln>
            <a:noFill/>
          </a:ln>
        </p:spPr>
        <p:txBody>
          <a:bodyPr anchorCtr="0" anchor="t" bIns="91425" lIns="91425" spcFirstLastPara="1" rIns="91425" wrap="square" tIns="91425">
            <a:spAutoFit/>
          </a:bodyPr>
          <a:lstStyle/>
          <a:p>
            <a:pPr indent="0" lvl="0" marL="0" rtl="0" algn="l">
              <a:lnSpc>
                <a:spcPct val="125035"/>
              </a:lnSpc>
              <a:spcBef>
                <a:spcPts val="0"/>
              </a:spcBef>
              <a:spcAft>
                <a:spcPts val="0"/>
              </a:spcAft>
              <a:buNone/>
            </a:pPr>
            <a:r>
              <a:rPr lang="en" u="sng">
                <a:solidFill>
                  <a:schemeClr val="hlink"/>
                </a:solidFill>
                <a:latin typeface="Open Sans Light"/>
                <a:ea typeface="Open Sans Light"/>
                <a:cs typeface="Open Sans Light"/>
                <a:sym typeface="Open Sans Light"/>
                <a:hlinkClick r:id="rId5"/>
              </a:rPr>
              <a:t>https://bit.ly/dslib-2023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3"/>
          <p:cNvSpPr/>
          <p:nvPr/>
        </p:nvSpPr>
        <p:spPr>
          <a:xfrm>
            <a:off x="739980" y="717840"/>
            <a:ext cx="6689400" cy="533400"/>
          </a:xfrm>
          <a:prstGeom prst="rect">
            <a:avLst/>
          </a:prstGeom>
          <a:noFill/>
          <a:ln>
            <a:noFill/>
          </a:ln>
        </p:spPr>
        <p:txBody>
          <a:bodyPr anchorCtr="0" anchor="t" bIns="0" lIns="0" spcFirstLastPara="1" rIns="0" wrap="square" tIns="0">
            <a:noAutofit/>
          </a:bodyPr>
          <a:lstStyle/>
          <a:p>
            <a:pPr indent="0" lvl="0" marL="0" marR="0" rtl="0" algn="l">
              <a:lnSpc>
                <a:spcPct val="119985"/>
              </a:lnSpc>
              <a:spcBef>
                <a:spcPts val="0"/>
              </a:spcBef>
              <a:spcAft>
                <a:spcPts val="0"/>
              </a:spcAft>
              <a:buNone/>
            </a:pPr>
            <a:r>
              <a:rPr lang="en" sz="3500">
                <a:latin typeface="Roboto Mono"/>
                <a:ea typeface="Roboto Mono"/>
                <a:cs typeface="Roboto Mono"/>
                <a:sym typeface="Roboto Mono"/>
              </a:rPr>
              <a:t>computational methods</a:t>
            </a:r>
            <a:endParaRPr b="0" i="0" sz="3500" u="none" cap="none" strike="noStrike">
              <a:latin typeface="Arial"/>
              <a:ea typeface="Arial"/>
              <a:cs typeface="Arial"/>
              <a:sym typeface="Arial"/>
            </a:endParaRPr>
          </a:p>
        </p:txBody>
      </p:sp>
      <p:sp>
        <p:nvSpPr>
          <p:cNvPr id="167" name="Google Shape;167;p33"/>
          <p:cNvSpPr/>
          <p:nvPr/>
        </p:nvSpPr>
        <p:spPr>
          <a:xfrm>
            <a:off x="739980" y="1517940"/>
            <a:ext cx="7413000" cy="3334200"/>
          </a:xfrm>
          <a:prstGeom prst="rect">
            <a:avLst/>
          </a:prstGeom>
          <a:noFill/>
          <a:ln>
            <a:noFill/>
          </a:ln>
        </p:spPr>
        <p:txBody>
          <a:bodyPr anchorCtr="0" anchor="t" bIns="0" lIns="0" spcFirstLastPara="1" rIns="0" wrap="square" tIns="0">
            <a:noAutofit/>
          </a:bodyPr>
          <a:lstStyle/>
          <a:p>
            <a:pPr indent="0" lvl="0" marL="0" marR="0" rtl="0" algn="l">
              <a:lnSpc>
                <a:spcPct val="125035"/>
              </a:lnSpc>
              <a:spcBef>
                <a:spcPts val="0"/>
              </a:spcBef>
              <a:spcAft>
                <a:spcPts val="0"/>
              </a:spcAft>
              <a:buNone/>
            </a:pPr>
            <a:r>
              <a:rPr b="0" i="0" lang="en" sz="1400" u="none" cap="none" strike="noStrike">
                <a:solidFill>
                  <a:srgbClr val="333333"/>
                </a:solidFill>
                <a:latin typeface="Open Sans Light"/>
                <a:ea typeface="Open Sans Light"/>
                <a:cs typeface="Open Sans Light"/>
                <a:sym typeface="Open Sans Light"/>
              </a:rPr>
              <a:t>include (but are not limited to)</a:t>
            </a:r>
            <a:endParaRPr b="0" i="0" sz="1400" u="none" cap="none" strike="noStrike">
              <a:latin typeface="Arial"/>
              <a:ea typeface="Arial"/>
              <a:cs typeface="Arial"/>
              <a:sym typeface="Arial"/>
            </a:endParaRPr>
          </a:p>
          <a:p>
            <a:pPr indent="-317500" lvl="0" marL="457200" marR="0" rtl="0" algn="l">
              <a:lnSpc>
                <a:spcPct val="125035"/>
              </a:lnSpc>
              <a:spcBef>
                <a:spcPts val="0"/>
              </a:spcBef>
              <a:spcAft>
                <a:spcPts val="0"/>
              </a:spcAft>
              <a:buClr>
                <a:srgbClr val="333333"/>
              </a:buClr>
              <a:buSzPts val="1400"/>
              <a:buFont typeface="Open Sans Light"/>
              <a:buChar char="★"/>
            </a:pPr>
            <a:r>
              <a:rPr b="0" i="0" lang="en" sz="1400" u="none" cap="none" strike="noStrike">
                <a:solidFill>
                  <a:srgbClr val="333333"/>
                </a:solidFill>
                <a:latin typeface="Open Sans Light"/>
                <a:ea typeface="Open Sans Light"/>
                <a:cs typeface="Open Sans Light"/>
                <a:sym typeface="Open Sans Light"/>
              </a:rPr>
              <a:t>descriptive and inferential statistics</a:t>
            </a:r>
            <a:endParaRPr b="0" i="0" sz="1400" u="none" cap="none" strike="noStrike">
              <a:solidFill>
                <a:srgbClr val="333333"/>
              </a:solidFill>
              <a:latin typeface="Open Sans Light"/>
              <a:ea typeface="Open Sans Light"/>
              <a:cs typeface="Open Sans Light"/>
              <a:sym typeface="Open Sans Light"/>
            </a:endParaRPr>
          </a:p>
          <a:p>
            <a:pPr indent="-317500" lvl="0" marL="457200" marR="0" rtl="0" algn="l">
              <a:lnSpc>
                <a:spcPct val="125035"/>
              </a:lnSpc>
              <a:spcBef>
                <a:spcPts val="0"/>
              </a:spcBef>
              <a:spcAft>
                <a:spcPts val="0"/>
              </a:spcAft>
              <a:buClr>
                <a:srgbClr val="333333"/>
              </a:buClr>
              <a:buSzPts val="1400"/>
              <a:buFont typeface="Open Sans Light"/>
              <a:buChar char="★"/>
            </a:pPr>
            <a:r>
              <a:rPr b="0" i="0" lang="en" sz="1400" u="none" cap="none" strike="noStrike">
                <a:solidFill>
                  <a:srgbClr val="333333"/>
                </a:solidFill>
                <a:latin typeface="Open Sans Light"/>
                <a:ea typeface="Open Sans Light"/>
                <a:cs typeface="Open Sans Light"/>
                <a:sym typeface="Open Sans Light"/>
              </a:rPr>
              <a:t>visualization</a:t>
            </a:r>
            <a:endParaRPr b="0" i="0" sz="1400" u="none" cap="none" strike="noStrike">
              <a:solidFill>
                <a:srgbClr val="333333"/>
              </a:solidFill>
              <a:latin typeface="Open Sans Light"/>
              <a:ea typeface="Open Sans Light"/>
              <a:cs typeface="Open Sans Light"/>
              <a:sym typeface="Open Sans Light"/>
            </a:endParaRPr>
          </a:p>
          <a:p>
            <a:pPr indent="-317500" lvl="0" marL="457200" marR="0" rtl="0" algn="l">
              <a:lnSpc>
                <a:spcPct val="125035"/>
              </a:lnSpc>
              <a:spcBef>
                <a:spcPts val="0"/>
              </a:spcBef>
              <a:spcAft>
                <a:spcPts val="0"/>
              </a:spcAft>
              <a:buClr>
                <a:srgbClr val="333333"/>
              </a:buClr>
              <a:buSzPts val="1400"/>
              <a:buFont typeface="Open Sans Light"/>
              <a:buChar char="★"/>
            </a:pPr>
            <a:r>
              <a:rPr b="0" i="0" lang="en" sz="1400" u="none" cap="none" strike="noStrike">
                <a:solidFill>
                  <a:srgbClr val="333333"/>
                </a:solidFill>
                <a:latin typeface="Open Sans Light"/>
                <a:ea typeface="Open Sans Light"/>
                <a:cs typeface="Open Sans Light"/>
                <a:sym typeface="Open Sans Light"/>
              </a:rPr>
              <a:t>text mining</a:t>
            </a:r>
            <a:endParaRPr b="0" i="0" sz="1400" u="none" cap="none" strike="noStrike">
              <a:solidFill>
                <a:srgbClr val="333333"/>
              </a:solidFill>
              <a:latin typeface="Open Sans Light"/>
              <a:ea typeface="Open Sans Light"/>
              <a:cs typeface="Open Sans Light"/>
              <a:sym typeface="Open Sans Light"/>
            </a:endParaRPr>
          </a:p>
          <a:p>
            <a:pPr indent="-317500" lvl="0" marL="457200" marR="0" rtl="0" algn="l">
              <a:lnSpc>
                <a:spcPct val="125035"/>
              </a:lnSpc>
              <a:spcBef>
                <a:spcPts val="0"/>
              </a:spcBef>
              <a:spcAft>
                <a:spcPts val="0"/>
              </a:spcAft>
              <a:buClr>
                <a:srgbClr val="333333"/>
              </a:buClr>
              <a:buSzPts val="1400"/>
              <a:buFont typeface="Open Sans Light"/>
              <a:buChar char="★"/>
            </a:pPr>
            <a:r>
              <a:rPr b="0" i="0" lang="en" sz="1400" u="none" cap="none" strike="noStrike">
                <a:solidFill>
                  <a:srgbClr val="333333"/>
                </a:solidFill>
                <a:latin typeface="Open Sans Light"/>
                <a:ea typeface="Open Sans Light"/>
                <a:cs typeface="Open Sans Light"/>
                <a:sym typeface="Open Sans Light"/>
              </a:rPr>
              <a:t>image processing and computer vision</a:t>
            </a:r>
            <a:endParaRPr b="0" i="0" sz="1400" u="none" cap="none" strike="noStrike">
              <a:solidFill>
                <a:srgbClr val="333333"/>
              </a:solidFill>
              <a:latin typeface="Open Sans Light"/>
              <a:ea typeface="Open Sans Light"/>
              <a:cs typeface="Open Sans Light"/>
              <a:sym typeface="Open Sans Light"/>
            </a:endParaRPr>
          </a:p>
          <a:p>
            <a:pPr indent="-317500" lvl="0" marL="457200" marR="0" rtl="0" algn="l">
              <a:lnSpc>
                <a:spcPct val="125035"/>
              </a:lnSpc>
              <a:spcBef>
                <a:spcPts val="0"/>
              </a:spcBef>
              <a:spcAft>
                <a:spcPts val="0"/>
              </a:spcAft>
              <a:buClr>
                <a:srgbClr val="333333"/>
              </a:buClr>
              <a:buSzPts val="1400"/>
              <a:buFont typeface="Open Sans Light"/>
              <a:buChar char="★"/>
            </a:pPr>
            <a:r>
              <a:rPr b="0" i="0" lang="en" sz="1400" u="none" cap="none" strike="noStrike">
                <a:solidFill>
                  <a:srgbClr val="333333"/>
                </a:solidFill>
                <a:latin typeface="Open Sans Light"/>
                <a:ea typeface="Open Sans Light"/>
                <a:cs typeface="Open Sans Light"/>
                <a:sym typeface="Open Sans Light"/>
              </a:rPr>
              <a:t>machine learning</a:t>
            </a:r>
            <a:endParaRPr>
              <a:solidFill>
                <a:srgbClr val="333333"/>
              </a:solidFill>
              <a:latin typeface="Open Sans Light"/>
              <a:ea typeface="Open Sans Light"/>
              <a:cs typeface="Open Sans Light"/>
              <a:sym typeface="Open Sans Light"/>
            </a:endParaRPr>
          </a:p>
          <a:p>
            <a:pPr indent="-317500" lvl="0" marL="457200" marR="0" rtl="0" algn="l">
              <a:lnSpc>
                <a:spcPct val="125035"/>
              </a:lnSpc>
              <a:spcBef>
                <a:spcPts val="0"/>
              </a:spcBef>
              <a:spcAft>
                <a:spcPts val="0"/>
              </a:spcAft>
              <a:buSzPts val="1400"/>
              <a:buChar char="★"/>
            </a:pPr>
            <a:r>
              <a:rPr b="0" i="0" lang="en" sz="1400" u="none" cap="none" strike="noStrike">
                <a:solidFill>
                  <a:srgbClr val="333333"/>
                </a:solidFill>
                <a:latin typeface="Open Sans Light"/>
                <a:ea typeface="Open Sans Light"/>
                <a:cs typeface="Open Sans Light"/>
                <a:sym typeface="Open Sans Light"/>
              </a:rPr>
              <a:t>data engineering</a:t>
            </a:r>
            <a:endParaRPr sz="900"/>
          </a:p>
          <a:p>
            <a:pPr indent="0" lvl="0" marL="0" marR="0" rtl="0" algn="l">
              <a:lnSpc>
                <a:spcPct val="125035"/>
              </a:lnSpc>
              <a:spcBef>
                <a:spcPts val="0"/>
              </a:spcBef>
              <a:spcAft>
                <a:spcPts val="0"/>
              </a:spcAft>
              <a:buNone/>
            </a:pPr>
            <a:r>
              <a:t/>
            </a:r>
            <a:endParaRPr b="0" i="0" sz="1400" u="none" cap="none" strike="noStrike">
              <a:latin typeface="Arial"/>
              <a:ea typeface="Arial"/>
              <a:cs typeface="Arial"/>
              <a:sym typeface="Arial"/>
            </a:endParaRPr>
          </a:p>
        </p:txBody>
      </p:sp>
      <p:pic>
        <p:nvPicPr>
          <p:cNvPr id="168" name="Google Shape;168;p33"/>
          <p:cNvPicPr preferRelativeResize="0"/>
          <p:nvPr/>
        </p:nvPicPr>
        <p:blipFill rotWithShape="1">
          <a:blip r:embed="rId3">
            <a:alphaModFix/>
          </a:blip>
          <a:srcRect b="0" l="0" r="0" t="94541"/>
          <a:stretch/>
        </p:blipFill>
        <p:spPr>
          <a:xfrm>
            <a:off x="0" y="4857840"/>
            <a:ext cx="9143820" cy="279360"/>
          </a:xfrm>
          <a:prstGeom prst="rect">
            <a:avLst/>
          </a:prstGeom>
          <a:noFill/>
          <a:ln>
            <a:noFill/>
          </a:ln>
        </p:spPr>
      </p:pic>
      <p:sp>
        <p:nvSpPr>
          <p:cNvPr id="169" name="Google Shape;169;p33"/>
          <p:cNvSpPr txBox="1"/>
          <p:nvPr/>
        </p:nvSpPr>
        <p:spPr>
          <a:xfrm rot="-5400000">
            <a:off x="-848550" y="3647250"/>
            <a:ext cx="2106300" cy="400200"/>
          </a:xfrm>
          <a:prstGeom prst="rect">
            <a:avLst/>
          </a:prstGeom>
          <a:noFill/>
          <a:ln>
            <a:noFill/>
          </a:ln>
        </p:spPr>
        <p:txBody>
          <a:bodyPr anchorCtr="0" anchor="t" bIns="91425" lIns="91425" spcFirstLastPara="1" rIns="91425" wrap="square" tIns="91425">
            <a:spAutoFit/>
          </a:bodyPr>
          <a:lstStyle/>
          <a:p>
            <a:pPr indent="0" lvl="0" marL="0" rtl="0" algn="l">
              <a:lnSpc>
                <a:spcPct val="125035"/>
              </a:lnSpc>
              <a:spcBef>
                <a:spcPts val="0"/>
              </a:spcBef>
              <a:spcAft>
                <a:spcPts val="0"/>
              </a:spcAft>
              <a:buNone/>
            </a:pPr>
            <a:r>
              <a:rPr lang="en" u="sng">
                <a:solidFill>
                  <a:schemeClr val="hlink"/>
                </a:solidFill>
                <a:latin typeface="Open Sans Light"/>
                <a:ea typeface="Open Sans Light"/>
                <a:cs typeface="Open Sans Light"/>
                <a:sym typeface="Open Sans Light"/>
                <a:hlinkClick r:id="rId4"/>
              </a:rPr>
              <a:t>https://bit.ly/dslib-2023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4"/>
          <p:cNvSpPr/>
          <p:nvPr/>
        </p:nvSpPr>
        <p:spPr>
          <a:xfrm>
            <a:off x="739980" y="717840"/>
            <a:ext cx="6689400" cy="533400"/>
          </a:xfrm>
          <a:prstGeom prst="rect">
            <a:avLst/>
          </a:prstGeom>
          <a:noFill/>
          <a:ln>
            <a:noFill/>
          </a:ln>
        </p:spPr>
        <p:txBody>
          <a:bodyPr anchorCtr="0" anchor="t" bIns="0" lIns="0" spcFirstLastPara="1" rIns="0" wrap="square" tIns="0">
            <a:noAutofit/>
          </a:bodyPr>
          <a:lstStyle/>
          <a:p>
            <a:pPr indent="0" lvl="0" marL="0" marR="0" rtl="0" algn="l">
              <a:lnSpc>
                <a:spcPct val="119985"/>
              </a:lnSpc>
              <a:spcBef>
                <a:spcPts val="0"/>
              </a:spcBef>
              <a:spcAft>
                <a:spcPts val="0"/>
              </a:spcAft>
              <a:buNone/>
            </a:pPr>
            <a:r>
              <a:rPr lang="en" sz="3500">
                <a:latin typeface="Roboto Mono"/>
                <a:ea typeface="Roboto Mono"/>
                <a:cs typeface="Roboto Mono"/>
                <a:sym typeface="Roboto Mono"/>
              </a:rPr>
              <a:t>data science in libraries</a:t>
            </a:r>
            <a:endParaRPr b="0" i="0" sz="3500" u="none" cap="none" strike="noStrike">
              <a:latin typeface="Arial"/>
              <a:ea typeface="Arial"/>
              <a:cs typeface="Arial"/>
              <a:sym typeface="Arial"/>
            </a:endParaRPr>
          </a:p>
        </p:txBody>
      </p:sp>
      <p:sp>
        <p:nvSpPr>
          <p:cNvPr id="175" name="Google Shape;175;p34"/>
          <p:cNvSpPr/>
          <p:nvPr/>
        </p:nvSpPr>
        <p:spPr>
          <a:xfrm>
            <a:off x="739980" y="1517940"/>
            <a:ext cx="7413000" cy="3334200"/>
          </a:xfrm>
          <a:prstGeom prst="rect">
            <a:avLst/>
          </a:prstGeom>
          <a:noFill/>
          <a:ln>
            <a:noFill/>
          </a:ln>
        </p:spPr>
        <p:txBody>
          <a:bodyPr anchorCtr="0" anchor="t" bIns="0" lIns="0" spcFirstLastPara="1" rIns="0" wrap="square" tIns="0">
            <a:noAutofit/>
          </a:bodyPr>
          <a:lstStyle/>
          <a:p>
            <a:pPr indent="0" lvl="0" marL="0" marR="0" rtl="0" algn="l">
              <a:lnSpc>
                <a:spcPct val="125035"/>
              </a:lnSpc>
              <a:spcBef>
                <a:spcPts val="0"/>
              </a:spcBef>
              <a:spcAft>
                <a:spcPts val="0"/>
              </a:spcAft>
              <a:buNone/>
            </a:pPr>
            <a:r>
              <a:rPr b="0" i="0" lang="en" sz="1400" u="none" cap="none" strike="noStrike">
                <a:solidFill>
                  <a:srgbClr val="333333"/>
                </a:solidFill>
                <a:latin typeface="Open Sans Light"/>
                <a:ea typeface="Open Sans Light"/>
                <a:cs typeface="Open Sans Light"/>
                <a:sym typeface="Open Sans Light"/>
              </a:rPr>
              <a:t>is the use of these methods in the delivery and/or improvement of library services and the delivery of data science training or services.</a:t>
            </a:r>
            <a:endParaRPr b="0" i="0" sz="1400" u="none" cap="none" strike="noStrike">
              <a:latin typeface="Arial"/>
              <a:ea typeface="Arial"/>
              <a:cs typeface="Arial"/>
              <a:sym typeface="Arial"/>
            </a:endParaRPr>
          </a:p>
        </p:txBody>
      </p:sp>
      <p:pic>
        <p:nvPicPr>
          <p:cNvPr id="176" name="Google Shape;176;p34"/>
          <p:cNvPicPr preferRelativeResize="0"/>
          <p:nvPr/>
        </p:nvPicPr>
        <p:blipFill rotWithShape="1">
          <a:blip r:embed="rId3">
            <a:alphaModFix/>
          </a:blip>
          <a:srcRect b="0" l="0" r="0" t="94541"/>
          <a:stretch/>
        </p:blipFill>
        <p:spPr>
          <a:xfrm>
            <a:off x="0" y="4857840"/>
            <a:ext cx="9143820" cy="279360"/>
          </a:xfrm>
          <a:prstGeom prst="rect">
            <a:avLst/>
          </a:prstGeom>
          <a:noFill/>
          <a:ln>
            <a:noFill/>
          </a:ln>
        </p:spPr>
      </p:pic>
      <p:sp>
        <p:nvSpPr>
          <p:cNvPr id="177" name="Google Shape;177;p34"/>
          <p:cNvSpPr txBox="1"/>
          <p:nvPr/>
        </p:nvSpPr>
        <p:spPr>
          <a:xfrm rot="-5400000">
            <a:off x="-848550" y="3647250"/>
            <a:ext cx="2106300" cy="400200"/>
          </a:xfrm>
          <a:prstGeom prst="rect">
            <a:avLst/>
          </a:prstGeom>
          <a:noFill/>
          <a:ln>
            <a:noFill/>
          </a:ln>
        </p:spPr>
        <p:txBody>
          <a:bodyPr anchorCtr="0" anchor="t" bIns="91425" lIns="91425" spcFirstLastPara="1" rIns="91425" wrap="square" tIns="91425">
            <a:spAutoFit/>
          </a:bodyPr>
          <a:lstStyle/>
          <a:p>
            <a:pPr indent="0" lvl="0" marL="0" rtl="0" algn="l">
              <a:lnSpc>
                <a:spcPct val="125035"/>
              </a:lnSpc>
              <a:spcBef>
                <a:spcPts val="0"/>
              </a:spcBef>
              <a:spcAft>
                <a:spcPts val="0"/>
              </a:spcAft>
              <a:buNone/>
            </a:pPr>
            <a:r>
              <a:rPr lang="en" u="sng">
                <a:solidFill>
                  <a:schemeClr val="hlink"/>
                </a:solidFill>
                <a:latin typeface="Open Sans Light"/>
                <a:ea typeface="Open Sans Light"/>
                <a:cs typeface="Open Sans Light"/>
                <a:sym typeface="Open Sans Light"/>
                <a:hlinkClick r:id="rId4"/>
              </a:rPr>
              <a:t>https://bit.ly/dslib-2023</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