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No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toSans-bold.fntdata"/><Relationship Id="rId25" Type="http://schemas.openxmlformats.org/officeDocument/2006/relationships/font" Target="fonts/NotoSans-regular.fntdata"/><Relationship Id="rId28" Type="http://schemas.openxmlformats.org/officeDocument/2006/relationships/font" Target="fonts/NotoSans-boldItalic.fntdata"/><Relationship Id="rId27" Type="http://schemas.openxmlformats.org/officeDocument/2006/relationships/font" Target="fonts/No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4a5e638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a4a5e638c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4a40d6621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a4a40d6621_2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4a40d6621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a4a40d6621_2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4a40d6621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a4a40d6621_2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4a40d6621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a4a40d6621_2_3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4a40d662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a4a40d6621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4a40d6621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4a40d6621_2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4a40d6621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a4a40d6621_2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9.png"/><Relationship Id="rId11" Type="http://schemas.openxmlformats.org/officeDocument/2006/relationships/image" Target="../media/image55.png"/><Relationship Id="rId22" Type="http://schemas.openxmlformats.org/officeDocument/2006/relationships/image" Target="../media/image34.png"/><Relationship Id="rId10" Type="http://schemas.openxmlformats.org/officeDocument/2006/relationships/image" Target="../media/image54.png"/><Relationship Id="rId21" Type="http://schemas.openxmlformats.org/officeDocument/2006/relationships/image" Target="../media/image37.png"/><Relationship Id="rId13" Type="http://schemas.openxmlformats.org/officeDocument/2006/relationships/image" Target="../media/image56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Relationship Id="rId15" Type="http://schemas.openxmlformats.org/officeDocument/2006/relationships/image" Target="../media/image49.png"/><Relationship Id="rId14" Type="http://schemas.openxmlformats.org/officeDocument/2006/relationships/image" Target="../media/image44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5" Type="http://schemas.openxmlformats.org/officeDocument/2006/relationships/image" Target="../media/image51.png"/><Relationship Id="rId19" Type="http://schemas.openxmlformats.org/officeDocument/2006/relationships/image" Target="../media/image61.png"/><Relationship Id="rId6" Type="http://schemas.openxmlformats.org/officeDocument/2006/relationships/image" Target="../media/image45.png"/><Relationship Id="rId18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6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8.png"/><Relationship Id="rId4" Type="http://schemas.openxmlformats.org/officeDocument/2006/relationships/image" Target="../media/image78.png"/><Relationship Id="rId5" Type="http://schemas.openxmlformats.org/officeDocument/2006/relationships/image" Target="../media/image65.png"/><Relationship Id="rId6" Type="http://schemas.openxmlformats.org/officeDocument/2006/relationships/image" Target="../media/image6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Relationship Id="rId4" Type="http://schemas.openxmlformats.org/officeDocument/2006/relationships/image" Target="../media/image62.png"/><Relationship Id="rId5" Type="http://schemas.openxmlformats.org/officeDocument/2006/relationships/image" Target="../media/image7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8.png"/><Relationship Id="rId4" Type="http://schemas.openxmlformats.org/officeDocument/2006/relationships/image" Target="../media/image62.png"/><Relationship Id="rId5" Type="http://schemas.openxmlformats.org/officeDocument/2006/relationships/image" Target="../media/image7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8.png"/><Relationship Id="rId4" Type="http://schemas.openxmlformats.org/officeDocument/2006/relationships/image" Target="../media/image78.png"/><Relationship Id="rId5" Type="http://schemas.openxmlformats.org/officeDocument/2006/relationships/image" Target="../media/image9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Relationship Id="rId4" Type="http://schemas.openxmlformats.org/officeDocument/2006/relationships/image" Target="../media/image77.png"/><Relationship Id="rId5" Type="http://schemas.openxmlformats.org/officeDocument/2006/relationships/image" Target="../media/image9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6.png"/><Relationship Id="rId4" Type="http://schemas.openxmlformats.org/officeDocument/2006/relationships/image" Target="../media/image69.png"/><Relationship Id="rId5" Type="http://schemas.openxmlformats.org/officeDocument/2006/relationships/image" Target="../media/image67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png"/><Relationship Id="rId10" Type="http://schemas.openxmlformats.org/officeDocument/2006/relationships/image" Target="../media/image70.png"/><Relationship Id="rId13" Type="http://schemas.openxmlformats.org/officeDocument/2006/relationships/image" Target="../media/image34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4.png"/><Relationship Id="rId4" Type="http://schemas.openxmlformats.org/officeDocument/2006/relationships/image" Target="../media/image73.png"/><Relationship Id="rId9" Type="http://schemas.openxmlformats.org/officeDocument/2006/relationships/image" Target="../media/image74.png"/><Relationship Id="rId14" Type="http://schemas.openxmlformats.org/officeDocument/2006/relationships/image" Target="../media/image89.png"/><Relationship Id="rId5" Type="http://schemas.openxmlformats.org/officeDocument/2006/relationships/image" Target="../media/image75.png"/><Relationship Id="rId6" Type="http://schemas.openxmlformats.org/officeDocument/2006/relationships/image" Target="../media/image84.png"/><Relationship Id="rId7" Type="http://schemas.openxmlformats.org/officeDocument/2006/relationships/image" Target="../media/image87.png"/><Relationship Id="rId8" Type="http://schemas.openxmlformats.org/officeDocument/2006/relationships/image" Target="../media/image6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5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82.png"/><Relationship Id="rId7" Type="http://schemas.openxmlformats.org/officeDocument/2006/relationships/image" Target="../media/image8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1" Type="http://schemas.openxmlformats.org/officeDocument/2006/relationships/image" Target="../media/image29.png"/><Relationship Id="rId10" Type="http://schemas.openxmlformats.org/officeDocument/2006/relationships/image" Target="../media/image22.png"/><Relationship Id="rId12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Relationship Id="rId10" Type="http://schemas.openxmlformats.org/officeDocument/2006/relationships/image" Target="../media/image33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558800" y="8636000"/>
            <a:ext cx="20193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168900" y="2209800"/>
            <a:ext cx="115443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900">
                <a:solidFill>
                  <a:srgbClr val="4C50BB"/>
                </a:solidFill>
              </a:rPr>
              <a:t>SPORTS</a:t>
            </a:r>
            <a:endParaRPr sz="100"/>
          </a:p>
        </p:txBody>
      </p:sp>
      <p:sp>
        <p:nvSpPr>
          <p:cNvPr id="86" name="Google Shape;86;p13"/>
          <p:cNvSpPr txBox="1"/>
          <p:nvPr/>
        </p:nvSpPr>
        <p:spPr>
          <a:xfrm>
            <a:off x="3632200" y="5029200"/>
            <a:ext cx="1308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900">
                <a:solidFill>
                  <a:srgbClr val="4C4747"/>
                </a:solidFill>
              </a:rPr>
              <a:t>STACKING</a:t>
            </a:r>
            <a:endParaRPr sz="10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1200" y="2133600"/>
            <a:ext cx="6350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 amt="12000"/>
          </a:blip>
          <a:srcRect b="0" l="0" r="0" t="0"/>
          <a:stretch/>
        </p:blipFill>
        <p:spPr>
          <a:xfrm>
            <a:off x="-1054100" y="-1549400"/>
            <a:ext cx="5588000" cy="5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 amt="12000"/>
          </a:blip>
          <a:srcRect b="0" l="0" r="0" t="0"/>
          <a:stretch/>
        </p:blipFill>
        <p:spPr>
          <a:xfrm>
            <a:off x="13665200" y="6616700"/>
            <a:ext cx="4826000" cy="47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7">
            <a:alphaModFix amt="21000"/>
          </a:blip>
          <a:srcRect b="0" l="0" r="0" t="0"/>
          <a:stretch/>
        </p:blipFill>
        <p:spPr>
          <a:xfrm>
            <a:off x="4508500" y="2768600"/>
            <a:ext cx="35941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000" y="3822700"/>
            <a:ext cx="2362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1836400" y="1651000"/>
            <a:ext cx="48641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ROKEY BOOT CAMP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841500" y="8496300"/>
            <a:ext cx="3594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2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창문 이용료 징수단</a:t>
            </a:r>
            <a:endParaRPr b="1"/>
          </a:p>
        </p:txBody>
      </p:sp>
      <p:sp>
        <p:nvSpPr>
          <p:cNvPr id="94" name="Google Shape;94;p13"/>
          <p:cNvSpPr txBox="1"/>
          <p:nvPr/>
        </p:nvSpPr>
        <p:spPr>
          <a:xfrm>
            <a:off x="2705100" y="8534400"/>
            <a:ext cx="3771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841500" y="9004300"/>
            <a:ext cx="3594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2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이상우 양준혁 김주원 류재준 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705100" y="9042400"/>
            <a:ext cx="3771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841500" y="9550400"/>
            <a:ext cx="838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2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705100" y="9575800"/>
            <a:ext cx="3771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2700000">
            <a:off x="2273300" y="1028700"/>
            <a:ext cx="4254500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448300" y="3873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6235700" y="368300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6883400" y="41656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5168900" y="35941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4927600" y="398780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4508500" y="419100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5969000" y="35941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 rotWithShape="1">
          <a:blip r:embed="rId10">
            <a:alphaModFix amt="35000"/>
          </a:blip>
          <a:srcRect b="0" l="0" r="0" t="0"/>
          <a:stretch/>
        </p:blipFill>
        <p:spPr>
          <a:xfrm>
            <a:off x="5054600" y="59309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 rotWithShape="1">
          <a:blip r:embed="rId11">
            <a:alphaModFix amt="35000"/>
          </a:blip>
          <a:srcRect b="0" l="0" r="0" t="0"/>
          <a:stretch/>
        </p:blipFill>
        <p:spPr>
          <a:xfrm>
            <a:off x="6007100" y="61976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12">
            <a:alphaModFix amt="35000"/>
          </a:blip>
          <a:srcRect b="0" l="0" r="0" t="0"/>
          <a:stretch/>
        </p:blipFill>
        <p:spPr>
          <a:xfrm>
            <a:off x="4622800" y="58420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13">
            <a:alphaModFix amt="35000"/>
          </a:blip>
          <a:srcRect b="0" l="0" r="0" t="0"/>
          <a:stretch/>
        </p:blipFill>
        <p:spPr>
          <a:xfrm>
            <a:off x="6489700" y="588010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14">
            <a:alphaModFix amt="35000"/>
          </a:blip>
          <a:srcRect b="0" l="0" r="0" t="0"/>
          <a:stretch/>
        </p:blipFill>
        <p:spPr>
          <a:xfrm>
            <a:off x="5689600" y="59309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15">
            <a:alphaModFix amt="35000"/>
          </a:blip>
          <a:srcRect b="0" l="0" r="0" t="0"/>
          <a:stretch/>
        </p:blipFill>
        <p:spPr>
          <a:xfrm>
            <a:off x="6883400" y="59309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 rotWithShape="1">
          <a:blip r:embed="rId16">
            <a:alphaModFix amt="50000"/>
          </a:blip>
          <a:srcRect b="0" l="0" r="0" t="0"/>
          <a:stretch/>
        </p:blipFill>
        <p:spPr>
          <a:xfrm rot="10800000">
            <a:off x="2298702" y="7175500"/>
            <a:ext cx="13703298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414000" y="3060700"/>
            <a:ext cx="3835400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4813300" y="4686300"/>
            <a:ext cx="215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4914900" y="5080000"/>
            <a:ext cx="1879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One-by-One</a:t>
            </a:r>
            <a:endParaRPr b="1" sz="1600"/>
          </a:p>
        </p:txBody>
      </p:sp>
      <p:sp>
        <p:nvSpPr>
          <p:cNvPr id="262" name="Google Shape;262;p22"/>
          <p:cNvSpPr txBox="1"/>
          <p:nvPr/>
        </p:nvSpPr>
        <p:spPr>
          <a:xfrm>
            <a:off x="14744700" y="495300"/>
            <a:ext cx="2425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17043400" y="381000"/>
            <a:ext cx="66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1701800" y="1511300"/>
            <a:ext cx="6756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한 번에</a:t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18">
            <a:alphaModFix amt="50000"/>
          </a:blip>
          <a:srcRect b="0" l="0" r="0" t="0"/>
          <a:stretch/>
        </p:blipFill>
        <p:spPr>
          <a:xfrm rot="-5400000">
            <a:off x="8458200" y="8255000"/>
            <a:ext cx="13589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/>
        </p:nvSpPr>
        <p:spPr>
          <a:xfrm>
            <a:off x="10985500" y="4533900"/>
            <a:ext cx="27051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11099800" y="5029200"/>
            <a:ext cx="23495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All at Once</a:t>
            </a:r>
            <a:endParaRPr b="1" sz="1600"/>
          </a:p>
        </p:txBody>
      </p:sp>
      <p:sp>
        <p:nvSpPr>
          <p:cNvPr id="268" name="Google Shape;268;p22"/>
          <p:cNvSpPr txBox="1"/>
          <p:nvPr/>
        </p:nvSpPr>
        <p:spPr>
          <a:xfrm>
            <a:off x="3606800" y="7620000"/>
            <a:ext cx="486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수직 방향의 그리퍼</a:t>
            </a:r>
            <a:endParaRPr/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0800000">
            <a:off x="3302000" y="7747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10800000">
            <a:off x="8890000" y="4787900"/>
            <a:ext cx="2921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20">
            <a:alphaModFix amt="65000"/>
          </a:blip>
          <a:srcRect b="0" l="0" r="0" t="0"/>
          <a:stretch/>
        </p:blipFill>
        <p:spPr>
          <a:xfrm rot="10800000">
            <a:off x="8674100" y="4787900"/>
            <a:ext cx="2921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 rotWithShape="1">
          <a:blip r:embed="rId20">
            <a:alphaModFix amt="40000"/>
          </a:blip>
          <a:srcRect b="0" l="0" r="0" t="0"/>
          <a:stretch/>
        </p:blipFill>
        <p:spPr>
          <a:xfrm rot="10800000">
            <a:off x="8458200" y="4787900"/>
            <a:ext cx="2921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 rotWithShape="1">
          <a:blip r:embed="rId21">
            <a:alphaModFix amt="8000"/>
          </a:blip>
          <a:srcRect b="0" l="0" r="0" t="0"/>
          <a:stretch/>
        </p:blipFill>
        <p:spPr>
          <a:xfrm>
            <a:off x="15659100" y="1917700"/>
            <a:ext cx="34671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22">
            <a:alphaModFix amt="8000"/>
          </a:blip>
          <a:srcRect b="0" l="0" r="0" t="0"/>
          <a:stretch/>
        </p:blipFill>
        <p:spPr>
          <a:xfrm>
            <a:off x="-1079500" y="7442200"/>
            <a:ext cx="346710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3606800" y="8089900"/>
            <a:ext cx="486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안정적인 힘제어</a:t>
            </a:r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0800000">
            <a:off x="3302000" y="82169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/>
        </p:nvSpPr>
        <p:spPr>
          <a:xfrm>
            <a:off x="3606800" y="8559800"/>
            <a:ext cx="486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grip : 50mm, 40N</a:t>
            </a:r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0800000">
            <a:off x="3302000" y="86868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 txBox="1"/>
          <p:nvPr/>
        </p:nvSpPr>
        <p:spPr>
          <a:xfrm>
            <a:off x="10629900" y="7620000"/>
            <a:ext cx="4864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사선 방향의 그리퍼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0800000">
            <a:off x="10325100" y="7747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10629900" y="8089900"/>
            <a:ext cx="4864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빠른 속도</a:t>
            </a:r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0800000">
            <a:off x="10325100" y="82169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 txBox="1"/>
          <p:nvPr/>
        </p:nvSpPr>
        <p:spPr>
          <a:xfrm>
            <a:off x="10629900" y="8559800"/>
            <a:ext cx="4864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grip : 76mm, 8N</a:t>
            </a:r>
            <a:endParaRPr/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0800000">
            <a:off x="10325100" y="86868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3866150" y="1765300"/>
            <a:ext cx="9180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목표를 달성하기 위한 최적값 탐색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3060700"/>
            <a:ext cx="3835400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1701800" y="1511300"/>
            <a:ext cx="6756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한 번에</a:t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10985500" y="4533900"/>
            <a:ext cx="27051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295" name="Google Shape;295;p23"/>
          <p:cNvSpPr txBox="1"/>
          <p:nvPr/>
        </p:nvSpPr>
        <p:spPr>
          <a:xfrm>
            <a:off x="11099800" y="5029200"/>
            <a:ext cx="234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All at Once</a:t>
            </a:r>
            <a:endParaRPr b="1" sz="1600"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4">
            <a:alphaModFix amt="8000"/>
          </a:blip>
          <a:srcRect b="0" l="0" r="0" t="0"/>
          <a:stretch/>
        </p:blipFill>
        <p:spPr>
          <a:xfrm>
            <a:off x="15659100" y="1917700"/>
            <a:ext cx="34671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5">
            <a:alphaModFix amt="8000"/>
          </a:blip>
          <a:srcRect b="0" l="0" r="0" t="0"/>
          <a:stretch/>
        </p:blipFill>
        <p:spPr>
          <a:xfrm>
            <a:off x="-1079500" y="7442200"/>
            <a:ext cx="346710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10629900" y="7620000"/>
            <a:ext cx="486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사선 방향의 그리퍼</a:t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0325100" y="7747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10629900" y="8089900"/>
            <a:ext cx="486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빠른 속도</a:t>
            </a:r>
            <a:endParaRPr/>
          </a:p>
        </p:txBody>
      </p:sp>
      <p:pic>
        <p:nvPicPr>
          <p:cNvPr id="301" name="Google Shape;30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0325100" y="82169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10629900" y="8559800"/>
            <a:ext cx="486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grip : 76mm, 8N</a:t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0325100" y="86868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3866150" y="1765300"/>
            <a:ext cx="9180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목표를 달성하기 위한 최적값 탐색</a:t>
            </a:r>
            <a:endParaRPr/>
          </a:p>
        </p:txBody>
      </p:sp>
      <p:grpSp>
        <p:nvGrpSpPr>
          <p:cNvPr id="305" name="Google Shape;305;p23"/>
          <p:cNvGrpSpPr/>
          <p:nvPr/>
        </p:nvGrpSpPr>
        <p:grpSpPr>
          <a:xfrm>
            <a:off x="1506392" y="7099705"/>
            <a:ext cx="2148239" cy="2223245"/>
            <a:chOff x="8413650" y="3501500"/>
            <a:chExt cx="2349600" cy="2431636"/>
          </a:xfrm>
        </p:grpSpPr>
        <p:sp>
          <p:nvSpPr>
            <p:cNvPr id="306" name="Google Shape;306;p23"/>
            <p:cNvSpPr/>
            <p:nvPr/>
          </p:nvSpPr>
          <p:spPr>
            <a:xfrm>
              <a:off x="8413650" y="3663336"/>
              <a:ext cx="2349600" cy="2269800"/>
            </a:xfrm>
            <a:prstGeom prst="trapezoid">
              <a:avLst>
                <a:gd fmla="val 14927" name="adj"/>
              </a:avLst>
            </a:prstGeom>
            <a:solidFill>
              <a:srgbClr val="4C5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8858550" y="3501500"/>
              <a:ext cx="1459800" cy="248400"/>
            </a:xfrm>
            <a:prstGeom prst="rect">
              <a:avLst/>
            </a:prstGeom>
            <a:solidFill>
              <a:srgbClr val="4C5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3"/>
          <p:cNvGrpSpPr/>
          <p:nvPr/>
        </p:nvGrpSpPr>
        <p:grpSpPr>
          <a:xfrm rot="1799850">
            <a:off x="7107193" y="7099439"/>
            <a:ext cx="2148166" cy="2223169"/>
            <a:chOff x="8413650" y="3501500"/>
            <a:chExt cx="2349600" cy="2431636"/>
          </a:xfrm>
        </p:grpSpPr>
        <p:sp>
          <p:nvSpPr>
            <p:cNvPr id="309" name="Google Shape;309;p23"/>
            <p:cNvSpPr/>
            <p:nvPr/>
          </p:nvSpPr>
          <p:spPr>
            <a:xfrm>
              <a:off x="8413650" y="3663336"/>
              <a:ext cx="2349600" cy="2269800"/>
            </a:xfrm>
            <a:prstGeom prst="trapezoid">
              <a:avLst>
                <a:gd fmla="val 14927" name="adj"/>
              </a:avLst>
            </a:prstGeom>
            <a:solidFill>
              <a:srgbClr val="4C5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8858550" y="3501500"/>
              <a:ext cx="1459800" cy="248400"/>
            </a:xfrm>
            <a:prstGeom prst="rect">
              <a:avLst/>
            </a:prstGeom>
            <a:solidFill>
              <a:srgbClr val="4C5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1" name="Google Shape;311;p23"/>
          <p:cNvCxnSpPr/>
          <p:nvPr/>
        </p:nvCxnSpPr>
        <p:spPr>
          <a:xfrm>
            <a:off x="4427453" y="8175913"/>
            <a:ext cx="1469700" cy="0"/>
          </a:xfrm>
          <a:prstGeom prst="straightConnector1">
            <a:avLst/>
          </a:prstGeom>
          <a:noFill/>
          <a:ln cap="flat" cmpd="sng" w="76200">
            <a:solidFill>
              <a:srgbClr val="4C50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3"/>
          <p:cNvSpPr/>
          <p:nvPr/>
        </p:nvSpPr>
        <p:spPr>
          <a:xfrm>
            <a:off x="3487463" y="5016202"/>
            <a:ext cx="1101900" cy="1101900"/>
          </a:xfrm>
          <a:prstGeom prst="ellipse">
            <a:avLst/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4652753" y="5016202"/>
            <a:ext cx="1101900" cy="1101900"/>
          </a:xfrm>
          <a:prstGeom prst="ellipse">
            <a:avLst/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5818044" y="5016202"/>
            <a:ext cx="1101900" cy="1101900"/>
          </a:xfrm>
          <a:prstGeom prst="ellipse">
            <a:avLst/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4070108" y="3979416"/>
            <a:ext cx="1101900" cy="1101900"/>
          </a:xfrm>
          <a:prstGeom prst="ellipse">
            <a:avLst/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5235399" y="3979416"/>
            <a:ext cx="1101900" cy="1101900"/>
          </a:xfrm>
          <a:prstGeom prst="ellipse">
            <a:avLst/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652744" y="2930463"/>
            <a:ext cx="1101900" cy="1101900"/>
          </a:xfrm>
          <a:prstGeom prst="ellipse">
            <a:avLst/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3"/>
          <p:cNvCxnSpPr/>
          <p:nvPr/>
        </p:nvCxnSpPr>
        <p:spPr>
          <a:xfrm flipH="1">
            <a:off x="6618650" y="3810000"/>
            <a:ext cx="1101300" cy="396900"/>
          </a:xfrm>
          <a:prstGeom prst="straightConnector1">
            <a:avLst/>
          </a:prstGeom>
          <a:noFill/>
          <a:ln cap="flat" cmpd="sng" w="76200">
            <a:solidFill>
              <a:srgbClr val="4C50B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 리뷰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1663700" y="1511300"/>
            <a:ext cx="6896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유연하게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1663700" y="2463800"/>
            <a:ext cx="5219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목표와 규격에 따른 연산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9296400" y="5384800"/>
            <a:ext cx="1587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8877300" y="4940300"/>
            <a:ext cx="201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12941300" y="5080000"/>
            <a:ext cx="2146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12573000" y="4521200"/>
            <a:ext cx="288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12484100" y="5791200"/>
            <a:ext cx="304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사진을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넣어도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좋습니다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12484100" y="6934200"/>
            <a:ext cx="3048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키워드에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부가적인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설명을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9156700" y="6324600"/>
            <a:ext cx="1714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추가사항을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lnSpc>
                <a:spcPct val="114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5245100"/>
            <a:ext cx="1397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 rotWithShape="1">
          <a:blip r:embed="rId4">
            <a:alphaModFix amt="9000"/>
          </a:blip>
          <a:srcRect b="0" l="0" r="0" t="0"/>
          <a:stretch/>
        </p:blipFill>
        <p:spPr>
          <a:xfrm>
            <a:off x="14020800" y="6172200"/>
            <a:ext cx="35941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 txBox="1"/>
          <p:nvPr/>
        </p:nvSpPr>
        <p:spPr>
          <a:xfrm>
            <a:off x="2070100" y="5067300"/>
            <a:ext cx="62991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컵의 반지름(r) : 38mm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컵의 높이(h) : 95mm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여유 공간(padding) : 3mm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시작점(base) : [707, 112.5, 5]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목표 층 수(N) : 3</a:t>
            </a:r>
            <a:endParaRPr/>
          </a:p>
          <a:p>
            <a:pPr indent="0" lvl="0" marL="0" marR="0" rtl="0" algn="l">
              <a:lnSpc>
                <a:spcPct val="159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그 외 적재 방향(x-y), 뿔 형태(3, 4, 5, …)</a:t>
            </a:r>
            <a:endParaRPr/>
          </a:p>
        </p:txBody>
      </p:sp>
      <p:pic>
        <p:nvPicPr>
          <p:cNvPr id="337" name="Google Shape;3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3968" y="0"/>
            <a:ext cx="5864032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1150" y="6501851"/>
            <a:ext cx="11946851" cy="37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/>
        </p:nvSpPr>
        <p:spPr>
          <a:xfrm>
            <a:off x="14744700" y="495300"/>
            <a:ext cx="2425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1663700" y="1511300"/>
            <a:ext cx="6896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유연하게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1663700" y="2463800"/>
            <a:ext cx="52197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목표와 규격에 따른 연산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9296400" y="5384800"/>
            <a:ext cx="15875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8877300" y="4940300"/>
            <a:ext cx="2019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12941300" y="5080000"/>
            <a:ext cx="214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12573000" y="4521200"/>
            <a:ext cx="288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12484100" y="5791200"/>
            <a:ext cx="304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사진을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넣어도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좋습니다</a:t>
            </a:r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17043400" y="381000"/>
            <a:ext cx="66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12484100" y="6934200"/>
            <a:ext cx="3048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키워드에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부가적인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설명을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9156700" y="6324600"/>
            <a:ext cx="1714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추가사항을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lnSpc>
                <a:spcPct val="114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5245100"/>
            <a:ext cx="1397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648" y="952500"/>
            <a:ext cx="9837153" cy="73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 rotWithShape="1">
          <a:blip r:embed="rId5">
            <a:alphaModFix amt="9000"/>
          </a:blip>
          <a:srcRect b="0" l="0" r="0" t="0"/>
          <a:stretch/>
        </p:blipFill>
        <p:spPr>
          <a:xfrm>
            <a:off x="14020800" y="6172200"/>
            <a:ext cx="35941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2070100" y="5067300"/>
            <a:ext cx="6299200" cy="3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컵의 반지름(r) : 38mm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컵의 높이(h) : 95mm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여유 공간(padding) : 6mm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시작점(base) : [707, 112.5, 5]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목표 층 수(N) : 3</a:t>
            </a:r>
            <a:endParaRPr/>
          </a:p>
          <a:p>
            <a:pPr indent="0" lvl="0" marL="0" marR="0" rtl="0" algn="l">
              <a:lnSpc>
                <a:spcPct val="159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그 외 적재 방향(x-y), 뿔 형태(3, 4, 5, …)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</a:t>
            </a: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험</a:t>
            </a: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 리뷰</a:t>
            </a:r>
            <a:endParaRPr/>
          </a:p>
        </p:txBody>
      </p:sp>
      <p:sp>
        <p:nvSpPr>
          <p:cNvPr id="363" name="Google Shape;363;p26"/>
          <p:cNvSpPr txBox="1"/>
          <p:nvPr/>
        </p:nvSpPr>
        <p:spPr>
          <a:xfrm>
            <a:off x="9913350" y="1511300"/>
            <a:ext cx="6896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빠르게</a:t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>
            <a:off x="11589750" y="2463800"/>
            <a:ext cx="5219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좀 더 효율적인 동선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9296400" y="5384800"/>
            <a:ext cx="1587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8877300" y="4940300"/>
            <a:ext cx="201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67" name="Google Shape;367;p26"/>
          <p:cNvSpPr txBox="1"/>
          <p:nvPr/>
        </p:nvSpPr>
        <p:spPr>
          <a:xfrm>
            <a:off x="12941300" y="5080000"/>
            <a:ext cx="2146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12573000" y="4521200"/>
            <a:ext cx="288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12484100" y="5791200"/>
            <a:ext cx="304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사진을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넣어도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좋습니다</a:t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12484100" y="6934200"/>
            <a:ext cx="3048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키워드에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부가적인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설명을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9156700" y="6324600"/>
            <a:ext cx="1714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추가사항을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lnSpc>
                <a:spcPct val="114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3950" y="4940300"/>
            <a:ext cx="1397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73" y="1695450"/>
            <a:ext cx="9837153" cy="73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5">
            <a:alphaModFix amt="9000"/>
          </a:blip>
          <a:srcRect b="0" l="0" r="0" t="0"/>
          <a:stretch/>
        </p:blipFill>
        <p:spPr>
          <a:xfrm>
            <a:off x="14020800" y="6172200"/>
            <a:ext cx="35941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6"/>
          <p:cNvSpPr txBox="1"/>
          <p:nvPr/>
        </p:nvSpPr>
        <p:spPr>
          <a:xfrm>
            <a:off x="10510350" y="5067300"/>
            <a:ext cx="87573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x축 이동 : 3 * sqrt(r + padding)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y축 이동 : 2 * (r + padding)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홀수 줄 : (line - 1) * x축 이동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짝수 줄 : -1 * (line - 1) * x축 이동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기준점 이동 : (layer - 2) * x축 이동/2 </a:t>
            </a:r>
            <a:b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(layer - 2) * y축 이동 + y축 이동/2</a:t>
            </a:r>
            <a:endParaRPr/>
          </a:p>
          <a:p>
            <a:pPr indent="0" lvl="0" marL="0" marR="0" rtl="0" algn="l">
              <a:lnSpc>
                <a:spcPct val="159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77" name="Google Shape;377;p26"/>
          <p:cNvCxnSpPr/>
          <p:nvPr/>
        </p:nvCxnSpPr>
        <p:spPr>
          <a:xfrm rot="10800000">
            <a:off x="3521800" y="3493800"/>
            <a:ext cx="0" cy="28908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6"/>
          <p:cNvCxnSpPr/>
          <p:nvPr/>
        </p:nvCxnSpPr>
        <p:spPr>
          <a:xfrm>
            <a:off x="3526475" y="4914225"/>
            <a:ext cx="25377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6"/>
          <p:cNvSpPr/>
          <p:nvPr/>
        </p:nvSpPr>
        <p:spPr>
          <a:xfrm>
            <a:off x="9677450" y="7874200"/>
            <a:ext cx="992700" cy="7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26"/>
          <p:cNvCxnSpPr/>
          <p:nvPr/>
        </p:nvCxnSpPr>
        <p:spPr>
          <a:xfrm rot="10800000">
            <a:off x="4353800" y="4917850"/>
            <a:ext cx="4034700" cy="1457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</a:t>
            </a: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험</a:t>
            </a: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 리뷰</a:t>
            </a:r>
            <a:endParaRPr/>
          </a:p>
        </p:txBody>
      </p:sp>
      <p:sp>
        <p:nvSpPr>
          <p:cNvPr id="386" name="Google Shape;386;p27"/>
          <p:cNvSpPr txBox="1"/>
          <p:nvPr/>
        </p:nvSpPr>
        <p:spPr>
          <a:xfrm>
            <a:off x="9913350" y="1511300"/>
            <a:ext cx="6896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빠르게</a:t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11589750" y="2463800"/>
            <a:ext cx="5219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좀 더 효율적인 동선</a:t>
            </a:r>
            <a:endParaRPr/>
          </a:p>
        </p:txBody>
      </p:sp>
      <p:sp>
        <p:nvSpPr>
          <p:cNvPr id="388" name="Google Shape;388;p27"/>
          <p:cNvSpPr txBox="1"/>
          <p:nvPr/>
        </p:nvSpPr>
        <p:spPr>
          <a:xfrm>
            <a:off x="12941300" y="5080000"/>
            <a:ext cx="2146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단어</a:t>
            </a:r>
            <a:endParaRPr/>
          </a:p>
        </p:txBody>
      </p:sp>
      <p:sp>
        <p:nvSpPr>
          <p:cNvPr id="389" name="Google Shape;389;p27"/>
          <p:cNvSpPr txBox="1"/>
          <p:nvPr/>
        </p:nvSpPr>
        <p:spPr>
          <a:xfrm>
            <a:off x="12573000" y="4521200"/>
            <a:ext cx="288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12484100" y="5791200"/>
            <a:ext cx="304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사진을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넣어도</a:t>
            </a:r>
            <a:r>
              <a:rPr b="0" i="0" lang="ko-K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좋습니다</a:t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392" name="Google Shape;392;p27"/>
          <p:cNvSpPr txBox="1"/>
          <p:nvPr/>
        </p:nvSpPr>
        <p:spPr>
          <a:xfrm>
            <a:off x="12484100" y="6934200"/>
            <a:ext cx="3048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키워드에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부가적인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설명을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입력해주세요</a:t>
            </a:r>
            <a:endParaRPr/>
          </a:p>
        </p:txBody>
      </p:sp>
      <p:pic>
        <p:nvPicPr>
          <p:cNvPr id="393" name="Google Shape;3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3950" y="4940300"/>
            <a:ext cx="1397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7"/>
          <p:cNvPicPr preferRelativeResize="0"/>
          <p:nvPr/>
        </p:nvPicPr>
        <p:blipFill rotWithShape="1">
          <a:blip r:embed="rId4">
            <a:alphaModFix amt="9000"/>
          </a:blip>
          <a:srcRect b="0" l="0" r="0" t="0"/>
          <a:stretch/>
        </p:blipFill>
        <p:spPr>
          <a:xfrm>
            <a:off x="14020800" y="6172200"/>
            <a:ext cx="35941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7"/>
          <p:cNvSpPr txBox="1"/>
          <p:nvPr/>
        </p:nvSpPr>
        <p:spPr>
          <a:xfrm>
            <a:off x="10510350" y="5067300"/>
            <a:ext cx="87573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x축 이동 : 3 * sqrt(r + padding)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y축 이동 : 2 * (r + padding)</a:t>
            </a:r>
            <a:endParaRPr/>
          </a:p>
          <a:p>
            <a:pPr indent="0" lvl="0" marL="0" marR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홀수 줄 : (line - 1) * x축 이동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짝수 줄 : -1 * (line - 1) * x축 이동</a:t>
            </a:r>
            <a:endParaRPr/>
          </a:p>
          <a:p>
            <a:pPr indent="0" lvl="0" marL="0" rtl="0" algn="l">
              <a:lnSpc>
                <a:spcPct val="1557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기준점 이동 : (layer - 2) * x축 이동/2 </a:t>
            </a:r>
            <a:b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				(layer - 2) * y축 이동 + y축 이동/2</a:t>
            </a:r>
            <a:endParaRPr/>
          </a:p>
          <a:p>
            <a:pPr indent="0" lvl="0" marL="0" marR="0" rtl="0" algn="l">
              <a:lnSpc>
                <a:spcPct val="159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9677450" y="7874200"/>
            <a:ext cx="992700" cy="7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5" y="0"/>
            <a:ext cx="907301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/>
        </p:nvSpPr>
        <p:spPr>
          <a:xfrm>
            <a:off x="1701800" y="2775225"/>
            <a:ext cx="47880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5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안정적으로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1701800" y="4191100"/>
            <a:ext cx="4864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바닥면과 컵 방향 고려</a:t>
            </a:r>
            <a:endParaRPr/>
          </a:p>
        </p:txBody>
      </p:sp>
      <p:pic>
        <p:nvPicPr>
          <p:cNvPr id="404" name="Google Shape;404;p28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206500" y="7734300"/>
            <a:ext cx="39243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8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2700000">
            <a:off x="-1485900" y="-3009900"/>
            <a:ext cx="5219701" cy="52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8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pic>
        <p:nvPicPr>
          <p:cNvPr id="408" name="Google Shape;4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0850" y="2099750"/>
            <a:ext cx="10452500" cy="78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8"/>
          <p:cNvSpPr/>
          <p:nvPr/>
        </p:nvSpPr>
        <p:spPr>
          <a:xfrm>
            <a:off x="15755775" y="5525275"/>
            <a:ext cx="423000" cy="42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691" y="2703636"/>
            <a:ext cx="5789108" cy="325576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 txBox="1"/>
          <p:nvPr/>
        </p:nvSpPr>
        <p:spPr>
          <a:xfrm>
            <a:off x="1765300" y="7454900"/>
            <a:ext cx="53595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Gripper Setting</a:t>
            </a:r>
            <a:endParaRPr b="1"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그리퍼의 I/O가 한정적이기 때문에 여러가지 그리퍼 세팅을 혼합하기 힘듦. 더 많은 단자가 주어진다면 더 향상된 작업이 가능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4">
            <a:alphaModFix amt="19000"/>
          </a:blip>
          <a:srcRect b="0" l="0" r="0" t="0"/>
          <a:stretch/>
        </p:blipFill>
        <p:spPr>
          <a:xfrm rot="-2700000">
            <a:off x="11277600" y="8699500"/>
            <a:ext cx="4775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1701800" y="3911600"/>
            <a:ext cx="10287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000" u="none" cap="none" strike="noStrike">
                <a:solidFill>
                  <a:srgbClr val="1B219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18" name="Google Shape;418;p29"/>
          <p:cNvSpPr txBox="1"/>
          <p:nvPr/>
        </p:nvSpPr>
        <p:spPr>
          <a:xfrm>
            <a:off x="1765300" y="4876800"/>
            <a:ext cx="53594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Force control release</a:t>
            </a:r>
            <a:endParaRPr b="1"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release가 종료되지 않은 상태에서 다음 움직임이 주어지면 로봇이 작동을 정지함.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8001000" y="3911600"/>
            <a:ext cx="10287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0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8064500" y="4876800"/>
            <a:ext cx="53594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작업 동선 문제</a:t>
            </a:r>
            <a:endParaRPr b="1"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ra = DR_MV_RA_DUPLICATE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이전에 주어진 움직임과 blending 할 수 있는 옵션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1701800" y="6502400"/>
            <a:ext cx="10287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0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 rotWithShape="1">
          <a:blip r:embed="rId5">
            <a:alphaModFix amt="9000"/>
          </a:blip>
          <a:srcRect b="0" l="0" r="0" t="0"/>
          <a:stretch/>
        </p:blipFill>
        <p:spPr>
          <a:xfrm>
            <a:off x="-520700" y="-1193800"/>
            <a:ext cx="34671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/>
        </p:nvSpPr>
        <p:spPr>
          <a:xfrm>
            <a:off x="14744700" y="495300"/>
            <a:ext cx="2425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17043400" y="381000"/>
            <a:ext cx="66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425" name="Google Shape;425;p29"/>
          <p:cNvSpPr txBox="1"/>
          <p:nvPr/>
        </p:nvSpPr>
        <p:spPr>
          <a:xfrm>
            <a:off x="1701800" y="1511300"/>
            <a:ext cx="6756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문제점과 해결 방식</a:t>
            </a:r>
            <a:endParaRPr/>
          </a:p>
        </p:txBody>
      </p:sp>
      <p:sp>
        <p:nvSpPr>
          <p:cNvPr id="426" name="Google Shape;426;p29"/>
          <p:cNvSpPr txBox="1"/>
          <p:nvPr/>
        </p:nvSpPr>
        <p:spPr>
          <a:xfrm>
            <a:off x="6931900" y="1765300"/>
            <a:ext cx="7451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코딩과 실험 중 발생한 문제점과 솔루션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/>
        </p:nvSpPr>
        <p:spPr>
          <a:xfrm>
            <a:off x="5765800" y="1689100"/>
            <a:ext cx="6756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비교 분석</a:t>
            </a:r>
            <a:endParaRPr/>
          </a:p>
        </p:txBody>
      </p:sp>
      <p:pic>
        <p:nvPicPr>
          <p:cNvPr id="432" name="Google Shape;4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800" y="2794000"/>
            <a:ext cx="95250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/>
        </p:nvSpPr>
        <p:spPr>
          <a:xfrm>
            <a:off x="3937000" y="3924300"/>
            <a:ext cx="2324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6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One-by-One</a:t>
            </a:r>
            <a:endParaRPr/>
          </a:p>
        </p:txBody>
      </p:sp>
      <p:pic>
        <p:nvPicPr>
          <p:cNvPr id="434" name="Google Shape;434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3848100" y="44577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44577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0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6819900" y="44577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5600" y="4737100"/>
            <a:ext cx="3810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3400" y="4775200"/>
            <a:ext cx="4445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99300" y="472440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4577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1600" y="4749800"/>
            <a:ext cx="4445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0"/>
          <p:cNvSpPr txBox="1"/>
          <p:nvPr/>
        </p:nvSpPr>
        <p:spPr>
          <a:xfrm>
            <a:off x="12623800" y="3911650"/>
            <a:ext cx="228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All at Once</a:t>
            </a:r>
            <a:endParaRPr/>
          </a:p>
        </p:txBody>
      </p:sp>
      <p:pic>
        <p:nvPicPr>
          <p:cNvPr id="443" name="Google Shape;443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00000" y="2711450"/>
            <a:ext cx="1257300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0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pic>
        <p:nvPicPr>
          <p:cNvPr id="446" name="Google Shape;446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2540000" y="59944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0"/>
          <p:cNvSpPr txBox="1"/>
          <p:nvPr/>
        </p:nvSpPr>
        <p:spPr>
          <a:xfrm>
            <a:off x="2857500" y="58674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종이컵을 하나씩 집어서 옮기기 때문에 그리퍼 세팅을 미세하게 할 필요가 없음.</a:t>
            </a:r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2540000" y="6858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0"/>
          <p:cNvSpPr txBox="1"/>
          <p:nvPr/>
        </p:nvSpPr>
        <p:spPr>
          <a:xfrm>
            <a:off x="2857500" y="67183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상대적인 시간 소요가 크지만 정확하게 작업을 성공시킬 수 있음.</a:t>
            </a:r>
            <a:endParaRPr/>
          </a:p>
        </p:txBody>
      </p:sp>
      <p:sp>
        <p:nvSpPr>
          <p:cNvPr id="450" name="Google Shape;450;p30"/>
          <p:cNvSpPr txBox="1"/>
          <p:nvPr/>
        </p:nvSpPr>
        <p:spPr>
          <a:xfrm>
            <a:off x="2857500" y="75819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2857500" y="84455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0"/>
          <p:cNvPicPr preferRelativeResize="0"/>
          <p:nvPr/>
        </p:nvPicPr>
        <p:blipFill rotWithShape="1">
          <a:blip r:embed="rId12">
            <a:alphaModFix amt="50000"/>
          </a:blip>
          <a:srcRect b="0" l="0" r="0" t="0"/>
          <a:stretch/>
        </p:blipFill>
        <p:spPr>
          <a:xfrm rot="-5400000">
            <a:off x="6388100" y="6375400"/>
            <a:ext cx="5499101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11925300" y="44704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23900" y="44704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0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14909800" y="44704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42800" y="4749800"/>
            <a:ext cx="3810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03300" y="4775200"/>
            <a:ext cx="4445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76500" y="473710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9400" y="44704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31500" y="4762500"/>
            <a:ext cx="4445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10629900" y="6007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/>
          <p:nvPr/>
        </p:nvSpPr>
        <p:spPr>
          <a:xfrm>
            <a:off x="10947400" y="58674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종이컵을 한 번에 옮기기 때문에 종이컵을 집는 위치, 힘, 그리퍼의 너비 등을 미세하게 조정해야 함.</a:t>
            </a:r>
            <a:endParaRPr/>
          </a:p>
        </p:txBody>
      </p:sp>
      <p:pic>
        <p:nvPicPr>
          <p:cNvPr id="463" name="Google Shape;463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10629900" y="6858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/>
          <p:nvPr/>
        </p:nvSpPr>
        <p:spPr>
          <a:xfrm>
            <a:off x="10947400" y="67310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시간은 빠르지만 한 번에 옮기는 작업으로 인해 작업을 성공하지 못하는 경우도 발생함</a:t>
            </a:r>
            <a:endParaRPr/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10629900" y="77216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10947400" y="75946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하드웨어의 한계점이 보완될 경우 빠른 시간 내에 작업을 성공시킬 수 있음.</a:t>
            </a:r>
            <a:endParaRPr/>
          </a:p>
        </p:txBody>
      </p:sp>
      <p:sp>
        <p:nvSpPr>
          <p:cNvPr id="467" name="Google Shape;467;p30"/>
          <p:cNvSpPr txBox="1"/>
          <p:nvPr/>
        </p:nvSpPr>
        <p:spPr>
          <a:xfrm>
            <a:off x="10947400" y="8445500"/>
            <a:ext cx="4851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8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30"/>
          <p:cNvPicPr preferRelativeResize="0"/>
          <p:nvPr/>
        </p:nvPicPr>
        <p:blipFill rotWithShape="1">
          <a:blip r:embed="rId13">
            <a:alphaModFix amt="9000"/>
          </a:blip>
          <a:srcRect b="0" l="0" r="0" t="0"/>
          <a:stretch/>
        </p:blipFill>
        <p:spPr>
          <a:xfrm>
            <a:off x="-520700" y="-165100"/>
            <a:ext cx="3467100" cy="3060700"/>
          </a:xfrm>
          <a:prstGeom prst="rect">
            <a:avLst/>
          </a:prstGeom>
          <a:noFill/>
          <a:ln>
            <a:noFill/>
          </a:ln>
          <a:effectLst>
            <a:outerShdw blurRad="93230" dir="2700000" dist="282425">
              <a:srgbClr val="000000">
                <a:alpha val="49800"/>
              </a:srgbClr>
            </a:outerShdw>
          </a:effectLst>
        </p:spPr>
      </p:pic>
      <p:pic>
        <p:nvPicPr>
          <p:cNvPr id="469" name="Google Shape;469;p30"/>
          <p:cNvPicPr preferRelativeResize="0"/>
          <p:nvPr/>
        </p:nvPicPr>
        <p:blipFill rotWithShape="1">
          <a:blip r:embed="rId14">
            <a:alphaModFix amt="8000"/>
          </a:blip>
          <a:srcRect b="0" l="0" r="0" t="0"/>
          <a:stretch/>
        </p:blipFill>
        <p:spPr>
          <a:xfrm>
            <a:off x="16484600" y="6629400"/>
            <a:ext cx="3048000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0BB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8800" y="8293100"/>
            <a:ext cx="2146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165100" y="2133600"/>
            <a:ext cx="61214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1"/>
          <p:cNvSpPr txBox="1"/>
          <p:nvPr/>
        </p:nvSpPr>
        <p:spPr>
          <a:xfrm>
            <a:off x="1803400" y="2082800"/>
            <a:ext cx="11239500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2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9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/>
          </a:p>
          <a:p>
            <a:pPr indent="0" lvl="0" marL="0" marR="0" rtl="0" algn="l">
              <a:lnSpc>
                <a:spcPct val="982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9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pic>
        <p:nvPicPr>
          <p:cNvPr id="477" name="Google Shape;477;p31"/>
          <p:cNvPicPr preferRelativeResize="0"/>
          <p:nvPr/>
        </p:nvPicPr>
        <p:blipFill rotWithShape="1">
          <a:blip r:embed="rId5">
            <a:alphaModFix amt="5000"/>
          </a:blip>
          <a:srcRect b="0" l="0" r="0" t="0"/>
          <a:stretch/>
        </p:blipFill>
        <p:spPr>
          <a:xfrm>
            <a:off x="14198600" y="-787400"/>
            <a:ext cx="5016500" cy="49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1"/>
          <p:cNvPicPr preferRelativeResize="0"/>
          <p:nvPr/>
        </p:nvPicPr>
        <p:blipFill rotWithShape="1">
          <a:blip r:embed="rId6">
            <a:alphaModFix amt="8000"/>
          </a:blip>
          <a:srcRect b="0" l="0" r="0" t="0"/>
          <a:stretch/>
        </p:blipFill>
        <p:spPr>
          <a:xfrm>
            <a:off x="1498600" y="6159500"/>
            <a:ext cx="35941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1"/>
          <p:cNvPicPr preferRelativeResize="0"/>
          <p:nvPr/>
        </p:nvPicPr>
        <p:blipFill rotWithShape="1">
          <a:blip r:embed="rId7">
            <a:alphaModFix amt="8000"/>
          </a:blip>
          <a:srcRect b="0" l="0" r="0" t="0"/>
          <a:stretch/>
        </p:blipFill>
        <p:spPr>
          <a:xfrm rot="2700000">
            <a:off x="-1485900" y="7200900"/>
            <a:ext cx="4254500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1"/>
          <p:cNvSpPr txBox="1"/>
          <p:nvPr/>
        </p:nvSpPr>
        <p:spPr>
          <a:xfrm>
            <a:off x="660400" y="1549400"/>
            <a:ext cx="48641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>
                <a:solidFill>
                  <a:srgbClr val="FFFFFF"/>
                </a:solidFill>
              </a:rPr>
              <a:t>ROKEY BOOT CAMP</a:t>
            </a:r>
            <a:endParaRPr/>
          </a:p>
        </p:txBody>
      </p:sp>
      <p:sp>
        <p:nvSpPr>
          <p:cNvPr id="481" name="Google Shape;481;p31"/>
          <p:cNvSpPr txBox="1"/>
          <p:nvPr/>
        </p:nvSpPr>
        <p:spPr>
          <a:xfrm>
            <a:off x="13042900" y="8674100"/>
            <a:ext cx="3657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이상우 양준혁 김주원 류재준</a:t>
            </a:r>
            <a:endParaRPr/>
          </a:p>
        </p:txBody>
      </p:sp>
      <p:sp>
        <p:nvSpPr>
          <p:cNvPr id="482" name="Google Shape;482;p31"/>
          <p:cNvSpPr txBox="1"/>
          <p:nvPr/>
        </p:nvSpPr>
        <p:spPr>
          <a:xfrm>
            <a:off x="13296900" y="8178800"/>
            <a:ext cx="3416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창문 이용료 징수단</a:t>
            </a:r>
            <a:endParaRPr b="1"/>
          </a:p>
        </p:txBody>
      </p:sp>
      <p:pic>
        <p:nvPicPr>
          <p:cNvPr id="483" name="Google Shape;483;p31"/>
          <p:cNvPicPr preferRelativeResize="0"/>
          <p:nvPr/>
        </p:nvPicPr>
        <p:blipFill rotWithShape="1">
          <a:blip r:embed="rId7">
            <a:alphaModFix amt="5000"/>
          </a:blip>
          <a:srcRect b="0" l="0" r="0" t="0"/>
          <a:stretch/>
        </p:blipFill>
        <p:spPr>
          <a:xfrm rot="2700000">
            <a:off x="14236700" y="2463800"/>
            <a:ext cx="4254500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600" y="2197100"/>
            <a:ext cx="14351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5778500" y="1117600"/>
            <a:ext cx="108585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500" u="none" cap="none" strike="noStrike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562100" y="4610100"/>
            <a:ext cx="16891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300" u="none" cap="none" strike="noStrike">
                <a:solidFill>
                  <a:srgbClr val="4C50BB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366000" y="4610100"/>
            <a:ext cx="16891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3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984500" y="5105400"/>
            <a:ext cx="3797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9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 b="1"/>
          </a:p>
        </p:txBody>
      </p:sp>
      <p:sp>
        <p:nvSpPr>
          <p:cNvPr id="109" name="Google Shape;109;p14"/>
          <p:cNvSpPr txBox="1"/>
          <p:nvPr/>
        </p:nvSpPr>
        <p:spPr>
          <a:xfrm>
            <a:off x="2984500" y="5727700"/>
            <a:ext cx="36957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핵심 아이디어</a:t>
            </a:r>
            <a:endParaRPr b="1"/>
          </a:p>
          <a:p>
            <a:pPr indent="0" lvl="0" marL="0" marR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우리의 접근 방식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8813800" y="5105400"/>
            <a:ext cx="3746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9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팀 소개</a:t>
            </a:r>
            <a:endParaRPr b="1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14833600" y="6819900"/>
            <a:ext cx="3911600" cy="38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5">
            <a:alphaModFix amt="12000"/>
          </a:blip>
          <a:srcRect b="0" l="0" r="0" t="0"/>
          <a:stretch/>
        </p:blipFill>
        <p:spPr>
          <a:xfrm>
            <a:off x="-596900" y="-977900"/>
            <a:ext cx="4279900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8813800" y="5727700"/>
            <a:ext cx="4279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역할과 책임</a:t>
            </a:r>
            <a:endParaRPr b="1"/>
          </a:p>
          <a:p>
            <a:pPr indent="0" lvl="0" marL="0" marR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핵심 아이디어 vs 비교군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562100" y="6807200"/>
            <a:ext cx="16891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3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7366000" y="6807200"/>
            <a:ext cx="16891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300" u="none" cap="none" strike="noStrike">
                <a:solidFill>
                  <a:srgbClr val="4C50BB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2984500" y="7302500"/>
            <a:ext cx="3797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9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데모 시연</a:t>
            </a:r>
            <a:endParaRPr b="1"/>
          </a:p>
        </p:txBody>
      </p:sp>
      <p:sp>
        <p:nvSpPr>
          <p:cNvPr id="117" name="Google Shape;117;p14"/>
          <p:cNvSpPr txBox="1"/>
          <p:nvPr/>
        </p:nvSpPr>
        <p:spPr>
          <a:xfrm>
            <a:off x="2984500" y="7912100"/>
            <a:ext cx="36830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직접 시연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참고 영상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8813800" y="7302500"/>
            <a:ext cx="37465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9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코드&amp;실험 </a:t>
            </a:r>
            <a:r>
              <a:rPr b="1" lang="ko-KR" sz="29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리뷰</a:t>
            </a:r>
            <a:endParaRPr b="1"/>
          </a:p>
        </p:txBody>
      </p:sp>
      <p:sp>
        <p:nvSpPr>
          <p:cNvPr id="119" name="Google Shape;119;p14"/>
          <p:cNvSpPr txBox="1"/>
          <p:nvPr/>
        </p:nvSpPr>
        <p:spPr>
          <a:xfrm>
            <a:off x="8813800" y="7912100"/>
            <a:ext cx="36830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핵심 아이디어 코드 위주 소개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발생한 문제점과 해결한 방식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0BB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600" y="3556000"/>
            <a:ext cx="1435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>
            <a:off x="5689600" y="-1282700"/>
            <a:ext cx="44577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5">
            <a:alphaModFix amt="8000"/>
          </a:blip>
          <a:srcRect b="0" l="0" r="0" t="0"/>
          <a:stretch/>
        </p:blipFill>
        <p:spPr>
          <a:xfrm rot="-2700000">
            <a:off x="-901700" y="6883400"/>
            <a:ext cx="4178300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1968500" y="5956300"/>
            <a:ext cx="34544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13576300" y="2628900"/>
            <a:ext cx="3022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9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8712200" y="5092700"/>
            <a:ext cx="7912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 b="1"/>
          </a:p>
        </p:txBody>
      </p:sp>
      <p:sp>
        <p:nvSpPr>
          <p:cNvPr id="130" name="Google Shape;130;p15"/>
          <p:cNvSpPr txBox="1"/>
          <p:nvPr/>
        </p:nvSpPr>
        <p:spPr>
          <a:xfrm>
            <a:off x="10477500" y="6616700"/>
            <a:ext cx="6045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 아이디어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우리의 접근 방식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722100" y="7467600"/>
            <a:ext cx="12700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727700" y="7620000"/>
            <a:ext cx="12700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1900" y="3365500"/>
            <a:ext cx="127000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4600" y="3035300"/>
            <a:ext cx="1270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2235200" y="4724400"/>
            <a:ext cx="25527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7">
            <a:alphaModFix amt="20000"/>
          </a:blip>
          <a:srcRect b="0" l="0" r="0" t="0"/>
          <a:stretch/>
        </p:blipFill>
        <p:spPr>
          <a:xfrm>
            <a:off x="6832600" y="3987800"/>
            <a:ext cx="415290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05300" y="5461000"/>
            <a:ext cx="29591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5283200" y="6921500"/>
            <a:ext cx="1295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안정적으로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5283200" y="6565900"/>
            <a:ext cx="1270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ko-KR" sz="2100">
                <a:solidFill>
                  <a:srgbClr val="4C4747"/>
                </a:solidFill>
              </a:rPr>
              <a:t>4</a:t>
            </a:r>
            <a:r>
              <a:rPr b="0" i="0" lang="ko-KR" sz="21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9">
            <a:alphaModFix amt="9000"/>
          </a:blip>
          <a:srcRect b="0" l="0" r="0" t="0"/>
          <a:stretch/>
        </p:blipFill>
        <p:spPr>
          <a:xfrm>
            <a:off x="-228600" y="7658100"/>
            <a:ext cx="35687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 rotWithShape="1">
          <a:blip r:embed="rId10">
            <a:alphaModFix amt="70000"/>
          </a:blip>
          <a:srcRect b="0" l="0" r="0" t="0"/>
          <a:stretch/>
        </p:blipFill>
        <p:spPr>
          <a:xfrm>
            <a:off x="12458700" y="4381500"/>
            <a:ext cx="31115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66400" y="58547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3035300" y="5969000"/>
            <a:ext cx="1295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한 번에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035300" y="5613400"/>
            <a:ext cx="1270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1.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3810000" y="3454400"/>
            <a:ext cx="1917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한 번에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3835400" y="3886200"/>
            <a:ext cx="33147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한 번에 모든 컵을 옮기는 방식으로 시간을 단축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14744700" y="495300"/>
            <a:ext cx="2425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7043400" y="381000"/>
            <a:ext cx="66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9258300" y="2882900"/>
            <a:ext cx="1727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유연하게</a:t>
            </a:r>
            <a:endParaRPr sz="21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283700" y="3314700"/>
            <a:ext cx="33147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컵 크기, 층 수가 늘어나도 적용할 수 있는 알고리즘</a:t>
            </a:r>
            <a:endParaRPr sz="17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4325600" y="3213100"/>
            <a:ext cx="1727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빠르게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4351000" y="3657600"/>
            <a:ext cx="33147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층 수와 줄 수를 구분하여 최적의 동선으로 이동</a:t>
            </a:r>
            <a:endParaRPr sz="17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083300" y="8483600"/>
            <a:ext cx="1727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안정적으로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6121400" y="8915400"/>
            <a:ext cx="33147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바닥면에 접촉하거나 컵을 쓰러트리지 않는 각도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2077700" y="8369300"/>
            <a:ext cx="1727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깔끔하게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2115800" y="8801100"/>
            <a:ext cx="33147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SPORT STACKING에 필요한 기능들을 모듈화하고 정리</a:t>
            </a:r>
            <a:endParaRPr sz="170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12">
            <a:alphaModFix amt="9000"/>
          </a:blip>
          <a:srcRect b="0" l="0" r="0" t="0"/>
          <a:stretch/>
        </p:blipFill>
        <p:spPr>
          <a:xfrm>
            <a:off x="11671300" y="-508000"/>
            <a:ext cx="30861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8407400" y="6019800"/>
            <a:ext cx="1727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유연하게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8407400" y="5664200"/>
            <a:ext cx="1269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ko-KR" sz="2100">
                <a:solidFill>
                  <a:srgbClr val="4C50BB"/>
                </a:solidFill>
              </a:rPr>
              <a:t>2</a:t>
            </a:r>
            <a:r>
              <a:rPr b="0" i="0" lang="ko-KR" sz="2100" u="none" cap="none" strike="noStrike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1315700" y="7061200"/>
            <a:ext cx="1295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깔끔하게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11315700" y="6705600"/>
            <a:ext cx="1270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ko-KR" sz="2100">
                <a:solidFill>
                  <a:srgbClr val="4C4747"/>
                </a:solidFill>
              </a:rPr>
              <a:t>5.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13500100" y="5867400"/>
            <a:ext cx="1295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빠르게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13500100" y="5511800"/>
            <a:ext cx="1270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ko-KR" sz="2100">
                <a:solidFill>
                  <a:srgbClr val="FFFFFF"/>
                </a:solidFill>
              </a:rPr>
              <a:t>3</a:t>
            </a:r>
            <a:r>
              <a:rPr b="0" i="0" lang="ko-K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1701800" y="1511300"/>
            <a:ext cx="6756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핵심 아이디어</a:t>
            </a: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700" y="3581400"/>
            <a:ext cx="127000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0BB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165100" y="3683000"/>
            <a:ext cx="1435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13081000" y="-1219200"/>
            <a:ext cx="33909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 rot="-2700000">
            <a:off x="15506700" y="-876300"/>
            <a:ext cx="3898900" cy="3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6">
            <a:alphaModFix amt="5000"/>
          </a:blip>
          <a:srcRect b="0" l="0" r="0" t="0"/>
          <a:stretch/>
        </p:blipFill>
        <p:spPr>
          <a:xfrm>
            <a:off x="14135100" y="6934200"/>
            <a:ext cx="464820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1752600" y="6616700"/>
            <a:ext cx="725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역할과 책임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 아이디어 vs 비교군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752600" y="2628900"/>
            <a:ext cx="3022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9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752600" y="5092700"/>
            <a:ext cx="7912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6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팀 소개</a:t>
            </a:r>
            <a:endParaRPr b="1" sz="6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-990600" y="-1028700"/>
            <a:ext cx="3822700" cy="37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82700" y="1397000"/>
            <a:ext cx="10693400" cy="3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 rotWithShape="1">
          <a:blip r:embed="rId5">
            <a:alphaModFix amt="80000"/>
          </a:blip>
          <a:srcRect b="0" l="0" r="0" t="0"/>
          <a:stretch/>
        </p:blipFill>
        <p:spPr>
          <a:xfrm>
            <a:off x="5524500" y="1397000"/>
            <a:ext cx="3873500" cy="38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7400" y="2527300"/>
            <a:ext cx="635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14744700" y="495300"/>
            <a:ext cx="2425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팀 소개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17043400" y="381000"/>
            <a:ext cx="66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34400" y="4965700"/>
            <a:ext cx="10693400" cy="3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 rotWithShape="1">
          <a:blip r:embed="rId8">
            <a:alphaModFix amt="80000"/>
          </a:blip>
          <a:srcRect b="0" l="0" r="0" t="0"/>
          <a:stretch/>
        </p:blipFill>
        <p:spPr>
          <a:xfrm>
            <a:off x="8534400" y="4991100"/>
            <a:ext cx="3873500" cy="38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9347200" y="6921500"/>
            <a:ext cx="227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9334450" y="7391400"/>
            <a:ext cx="227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아이디어 구현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58400" y="6070600"/>
            <a:ext cx="8509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6324600" y="3327400"/>
            <a:ext cx="227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Word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6565900" y="3797300"/>
            <a:ext cx="179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비교군 개발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4643100" y="7874000"/>
            <a:ext cx="3822700" cy="37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14600" y="3403975"/>
            <a:ext cx="1143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11063800" y="2514975"/>
            <a:ext cx="500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아이디어 구현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11343200" y="3182425"/>
            <a:ext cx="6400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제시된 아이디어를 구현한 후 비교</a:t>
            </a:r>
            <a:endParaRPr/>
          </a:p>
          <a:p>
            <a:pPr indent="0" lvl="0" marL="0" marR="0" rtl="0" algn="l">
              <a:lnSpc>
                <a:spcPct val="139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사선 방향 접근, All at Once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11063800" y="1937125"/>
            <a:ext cx="500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김주원 류재준</a:t>
            </a:r>
            <a:endParaRPr b="1"/>
          </a:p>
        </p:txBody>
      </p:sp>
      <p:sp>
        <p:nvSpPr>
          <p:cNvPr id="203" name="Google Shape;203;p18"/>
          <p:cNvSpPr/>
          <p:nvPr/>
        </p:nvSpPr>
        <p:spPr>
          <a:xfrm>
            <a:off x="10909300" y="4357775"/>
            <a:ext cx="992700" cy="3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29750" y="7531100"/>
            <a:ext cx="1143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1678950" y="6642100"/>
            <a:ext cx="500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비교군 개발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1955800" y="7317800"/>
            <a:ext cx="6400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아이디어의 결과를 검증할 비교 대상 개발</a:t>
            </a:r>
            <a:endParaRPr/>
          </a:p>
          <a:p>
            <a:pPr indent="0" lvl="0" marL="0" marR="0" rtl="0" algn="l">
              <a:lnSpc>
                <a:spcPct val="139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수직 방향 접근, One-by-One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1678950" y="6070600"/>
            <a:ext cx="500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양준혁 이상우</a:t>
            </a:r>
            <a:endParaRPr b="1"/>
          </a:p>
        </p:txBody>
      </p:sp>
      <p:sp>
        <p:nvSpPr>
          <p:cNvPr id="208" name="Google Shape;208;p18"/>
          <p:cNvSpPr/>
          <p:nvPr/>
        </p:nvSpPr>
        <p:spPr>
          <a:xfrm>
            <a:off x="1526025" y="8358350"/>
            <a:ext cx="992700" cy="3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0BB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600" y="3556000"/>
            <a:ext cx="1435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>
            <a:off x="5689600" y="-1282700"/>
            <a:ext cx="44577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5">
            <a:alphaModFix amt="8000"/>
          </a:blip>
          <a:srcRect b="0" l="0" r="0" t="0"/>
          <a:stretch/>
        </p:blipFill>
        <p:spPr>
          <a:xfrm rot="-2700000">
            <a:off x="-901700" y="6883400"/>
            <a:ext cx="4178300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1968500" y="5956300"/>
            <a:ext cx="34544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3576300" y="2628900"/>
            <a:ext cx="30225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9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14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8712200" y="5092700"/>
            <a:ext cx="791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데모 시연</a:t>
            </a:r>
            <a:endParaRPr b="1"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0477500" y="6616700"/>
            <a:ext cx="6045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직접 시연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참고 영상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14744700" y="495300"/>
            <a:ext cx="2425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데모 시연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17043400" y="381000"/>
            <a:ext cx="66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3200">
                <a:solidFill>
                  <a:srgbClr val="4C4747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1701800" y="1511300"/>
            <a:ext cx="6756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참고 영상</a:t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>
            <a:off x="15659100" y="1917700"/>
            <a:ext cx="34671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4">
            <a:alphaModFix amt="8000"/>
          </a:blip>
          <a:srcRect b="0" l="0" r="0" t="0"/>
          <a:stretch/>
        </p:blipFill>
        <p:spPr>
          <a:xfrm>
            <a:off x="-1079500" y="7442200"/>
            <a:ext cx="346710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4456525" y="1765300"/>
            <a:ext cx="9180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only around 39 sec.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0BB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165100" y="3683000"/>
            <a:ext cx="1435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13081000" y="-1219200"/>
            <a:ext cx="33909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 rot="-2700000">
            <a:off x="15506700" y="-876300"/>
            <a:ext cx="3898900" cy="3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6">
            <a:alphaModFix amt="5000"/>
          </a:blip>
          <a:srcRect b="0" l="0" r="0" t="0"/>
          <a:stretch/>
        </p:blipFill>
        <p:spPr>
          <a:xfrm>
            <a:off x="14135100" y="6934200"/>
            <a:ext cx="4648201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1752600" y="6616700"/>
            <a:ext cx="725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 아이디어 코드 위주 소개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416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발생한 문제점과 해결한 방식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1752600" y="2628900"/>
            <a:ext cx="30225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9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lang="ko-KR" sz="14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1752600" y="5092700"/>
            <a:ext cx="791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6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코드&amp;실험 리뷰</a:t>
            </a:r>
            <a:endParaRPr b="1" sz="6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