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2" r:id="rId2"/>
    <p:sldId id="340" r:id="rId3"/>
    <p:sldId id="351" r:id="rId4"/>
    <p:sldId id="350" r:id="rId5"/>
    <p:sldId id="353" r:id="rId6"/>
    <p:sldId id="323" r:id="rId7"/>
    <p:sldId id="326" r:id="rId8"/>
    <p:sldId id="331" r:id="rId9"/>
    <p:sldId id="324" r:id="rId10"/>
    <p:sldId id="325" r:id="rId11"/>
    <p:sldId id="332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FFEF-5770-4815-94EE-965878290AFB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EFA0-A951-4CC1-B673-5D6382C66F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9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7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4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71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53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0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80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6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70A9-87A0-4CF0-AD7C-2FA909552E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22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3DC4-388E-F419-6F20-D7C24203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20B5-0D37-F247-F04E-2543F9A7A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BB9E-C6BA-1EF4-7701-AB2B0A8E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3E83-9F9F-60A7-119B-E9DDD33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FA6E-18D9-3E31-2649-E12FF118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42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D4E1-CE2C-02F6-A7A9-493A7D2A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C3ED-37CB-CA7B-7884-BB9257D6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0D1E-6F7F-28B1-4574-65DBD096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622B-80DC-9298-E5A1-6035849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604F-D950-EEAB-9EE1-46E4E6F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39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A0815-DF15-39F9-6187-75596E25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3B09-0257-613F-CE53-764639AC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621D-FE23-215F-5D86-08D536CF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7D7F-9FA7-285D-F86D-CC975784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19D4-A560-A541-A3B8-F42B74F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72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34E-93DB-4449-2593-20CD6775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E546-38FE-5B05-6ED0-93F4772F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471D-6344-5408-C6C0-45DE9564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B206-C1CD-D7E6-22EE-16173F89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E282-331D-FE1C-B103-4CD18292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25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1D3D-7980-3E93-E5D0-99ACF221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6E14-DD4C-9703-2BC5-B6E38D95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62AA-6BC2-E654-D9FB-E42B308B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761C-6224-74FC-1D70-8BCFF99D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8B77-03DA-1044-F37A-AB9F19B2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31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4DC6-F9D3-A6F4-53D7-14A0B40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0EB-74DD-6632-8C38-986F00E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5D9A-8A0A-1967-3B48-63F71778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CE89-776D-1B3C-820F-A2F519DD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6E4E-0BEB-1D85-21CD-1176C31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C1BC-87A7-CE95-4668-BCA492B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F4A1-9EB1-8116-480E-49F6E77F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4DAD-449F-7BB9-97CE-9F40C4A2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77AF-D340-BBA0-D9A4-F453173D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90E3A-F63D-15AE-30A6-18EF5695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EE32F-BFB0-CC15-E8A0-ED821D63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36929-8EF6-A1E4-CE83-A47653DF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C5EC5-70D2-424E-3406-E14C6399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EC0A7-FCB9-CB0E-65E0-75B53AC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43F-286A-BF93-8B46-7E57697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1FFFD-B205-6C47-7386-85686F2E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B0C7-C526-0808-CD2B-AD1CDBFF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F550-DED1-05BB-8A92-D5649CB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4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98084-7041-87E9-C53B-6E47A7F3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9D528-5D31-1DB4-89C1-7C5A1B8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A2E2-52EC-A71F-B2D5-F1F0E791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9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17F-AC73-DA9C-4D51-8C6266E4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4913-7C3D-E2DC-3F0E-3582B951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B9672-B032-3249-3D2F-45AC3CAC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500A7-2B5D-A5B2-F077-77DBFBC4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0BDF-57AB-F3B0-36FF-D0AB67CB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BF4A-EFB9-BDA0-B953-42510B65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C8A-1B8D-2C5D-113C-0C4A1F4A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0BB64-49F6-3378-C0D4-8C2A90627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B25B-D54A-0040-217C-025FD0924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989F-AC1C-B933-0E43-E478D32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31511-D529-908C-18C1-4FB0C33F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ABF5-3AF2-662E-C24A-47D88BB1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8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34BBC-59DF-BB2F-2EDA-868D7422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01F6-C6DF-6B88-CAC4-420E0BC8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BDDD-D85B-53FF-E784-717FCA872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1ABE-9A85-443A-9B7D-1DC79470A6B5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51E2-7102-90DF-077E-04330DAEB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A7E6-77F3-AABD-EE0B-1ACBA5784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5DCA-393D-4CA4-A440-71B6647B3C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2EE-F96E-C3D8-E16D-8B56BBD8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Noise Removal</a:t>
            </a:r>
          </a:p>
        </p:txBody>
      </p:sp>
    </p:spTree>
    <p:extLst>
      <p:ext uri="{BB962C8B-B14F-4D97-AF65-F5344CB8AC3E}">
        <p14:creationId xmlns:p14="http://schemas.microsoft.com/office/powerpoint/2010/main" val="35667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Stage 2: </a:t>
            </a:r>
            <a:r>
              <a:rPr kumimoji="0" lang="en-US" altLang="ko-KR" sz="2800" b="0" i="0" u="none" strike="noStrike" kern="1200" cap="none" spc="-100" normalizeH="0" baseline="0" noProof="0" dirty="0" err="1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Elgendi</a:t>
            </a: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method</a:t>
            </a:r>
            <a:endParaRPr kumimoji="0" lang="da-DK" altLang="ko-KR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1" name="Picture 4" descr="Fast QRS detection with an optimized knowledge-based method: evaluation on  11 standard ECG databases. - Abstract - Europe PMC">
            <a:extLst>
              <a:ext uri="{FF2B5EF4-FFF2-40B4-BE49-F238E27FC236}">
                <a16:creationId xmlns:a16="http://schemas.microsoft.com/office/drawing/2014/main" id="{A2D154E8-9DFB-401E-8DBD-1D14AFD9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93" y="2265373"/>
            <a:ext cx="1105518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4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Stage 2: </a:t>
            </a:r>
            <a:r>
              <a:rPr kumimoji="0" lang="en-US" altLang="ko-KR" sz="2800" b="0" i="0" u="none" strike="noStrike" kern="1200" cap="none" spc="-100" normalizeH="0" baseline="0" noProof="0" dirty="0" err="1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Elgendi</a:t>
            </a: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method</a:t>
            </a:r>
            <a:endParaRPr kumimoji="0" lang="da-DK" altLang="ko-KR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386973-2546-4892-8A6D-8390FE59493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004" y="1388408"/>
            <a:ext cx="8409992" cy="5225364"/>
            <a:chOff x="2959100" y="2146300"/>
            <a:chExt cx="7008330" cy="4354470"/>
          </a:xfrm>
        </p:grpSpPr>
        <p:pic>
          <p:nvPicPr>
            <p:cNvPr id="12" name="Picture 6" descr="Demonstrating the effectiveness of using two moving averages to detect... |  Download Scientific Diagram">
              <a:extLst>
                <a:ext uri="{FF2B5EF4-FFF2-40B4-BE49-F238E27FC236}">
                  <a16:creationId xmlns:a16="http://schemas.microsoft.com/office/drawing/2014/main" id="{73D3A1B8-213F-4F4B-8B1D-10BF4DDA193E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80"/>
            <a:stretch/>
          </p:blipFill>
          <p:spPr bwMode="auto">
            <a:xfrm>
              <a:off x="6646335" y="2146300"/>
              <a:ext cx="3321095" cy="435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Demonstrating the effectiveness of using two moving averages to detect... |  Download Scientific Diagram">
              <a:extLst>
                <a:ext uri="{FF2B5EF4-FFF2-40B4-BE49-F238E27FC236}">
                  <a16:creationId xmlns:a16="http://schemas.microsoft.com/office/drawing/2014/main" id="{A383026F-24F2-499F-BACC-85C55961BA4F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63"/>
            <a:stretch/>
          </p:blipFill>
          <p:spPr bwMode="auto">
            <a:xfrm>
              <a:off x="2959100" y="2227128"/>
              <a:ext cx="3321095" cy="419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46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Post-processing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A52BF8-42A6-4B5D-8E06-A2B78A66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038" y="1487753"/>
            <a:ext cx="5479371" cy="23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C1FCA3-FF92-46E8-8AA3-998D4F9E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89" y="4323902"/>
            <a:ext cx="5421600" cy="23153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B7F6DF-D42F-4DBB-A93C-54101B6433F1}"/>
              </a:ext>
            </a:extLst>
          </p:cNvPr>
          <p:cNvSpPr/>
          <p:nvPr/>
        </p:nvSpPr>
        <p:spPr>
          <a:xfrm>
            <a:off x="7396748" y="1763739"/>
            <a:ext cx="489284" cy="521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486405-E124-4FE9-B493-78284BAFEF5E}"/>
              </a:ext>
            </a:extLst>
          </p:cNvPr>
          <p:cNvSpPr/>
          <p:nvPr/>
        </p:nvSpPr>
        <p:spPr>
          <a:xfrm>
            <a:off x="7396748" y="6000214"/>
            <a:ext cx="489284" cy="521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3E9FC6-87A3-43C3-AC63-B1B55CAABCB5}"/>
              </a:ext>
            </a:extLst>
          </p:cNvPr>
          <p:cNvCxnSpPr/>
          <p:nvPr/>
        </p:nvCxnSpPr>
        <p:spPr>
          <a:xfrm flipH="1">
            <a:off x="7396748" y="2324659"/>
            <a:ext cx="2" cy="365951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E3CC7F-BA7E-432F-B86D-63F18920B115}"/>
              </a:ext>
            </a:extLst>
          </p:cNvPr>
          <p:cNvSpPr txBox="1"/>
          <p:nvPr/>
        </p:nvSpPr>
        <p:spPr>
          <a:xfrm>
            <a:off x="1549407" y="1955327"/>
            <a:ext cx="266110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False</a:t>
            </a:r>
            <a:r>
              <a:rPr lang="ko-KR" altLang="en-US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R-peak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아래쪽 화살표 14">
            <a:extLst>
              <a:ext uri="{FF2B5EF4-FFF2-40B4-BE49-F238E27FC236}">
                <a16:creationId xmlns:a16="http://schemas.microsoft.com/office/drawing/2014/main" id="{1EA4EA28-1F2F-40E7-B418-49B212B1EB0B}"/>
              </a:ext>
            </a:extLst>
          </p:cNvPr>
          <p:cNvSpPr/>
          <p:nvPr/>
        </p:nvSpPr>
        <p:spPr>
          <a:xfrm>
            <a:off x="2690353" y="2625436"/>
            <a:ext cx="341632" cy="319839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EA7CA-22FD-491F-969F-9CEEE7BF1386}"/>
              </a:ext>
            </a:extLst>
          </p:cNvPr>
          <p:cNvSpPr txBox="1"/>
          <p:nvPr/>
        </p:nvSpPr>
        <p:spPr>
          <a:xfrm>
            <a:off x="1530617" y="4800139"/>
            <a:ext cx="26611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Compare the magnitude of derivates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D3736E-7CDC-4056-829D-CBF82E94DD3A}"/>
              </a:ext>
            </a:extLst>
          </p:cNvPr>
          <p:cNvCxnSpPr/>
          <p:nvPr/>
        </p:nvCxnSpPr>
        <p:spPr>
          <a:xfrm flipH="1">
            <a:off x="7886032" y="2324659"/>
            <a:ext cx="2" cy="365951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0D5014-A5A6-4682-88EB-145F0C9ECB95}"/>
              </a:ext>
            </a:extLst>
          </p:cNvPr>
          <p:cNvCxnSpPr>
            <a:cxnSpLocks/>
          </p:cNvCxnSpPr>
          <p:nvPr/>
        </p:nvCxnSpPr>
        <p:spPr>
          <a:xfrm>
            <a:off x="4321336" y="5390704"/>
            <a:ext cx="1080000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541AC4-6A16-4F46-B723-C1306D23F0F8}"/>
              </a:ext>
            </a:extLst>
          </p:cNvPr>
          <p:cNvCxnSpPr>
            <a:cxnSpLocks/>
          </p:cNvCxnSpPr>
          <p:nvPr/>
        </p:nvCxnSpPr>
        <p:spPr>
          <a:xfrm>
            <a:off x="4321336" y="2162364"/>
            <a:ext cx="1080000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070AD-3094-42D8-9F79-BE19BEA654BB}"/>
              </a:ext>
            </a:extLst>
          </p:cNvPr>
          <p:cNvSpPr txBox="1"/>
          <p:nvPr/>
        </p:nvSpPr>
        <p:spPr>
          <a:xfrm>
            <a:off x="737084" y="3112623"/>
            <a:ext cx="4285738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Threshold  of Fake R-peak</a:t>
            </a:r>
          </a:p>
          <a:p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</a:t>
            </a:r>
            <a:r>
              <a:rPr lang="en-US" altLang="ko-KR" sz="16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Marginal</a:t>
            </a:r>
            <a:r>
              <a:rPr lang="ko-KR" altLang="en-US" sz="16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6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derivative peaks * 0.05   &gt; </a:t>
            </a:r>
          </a:p>
          <a:p>
            <a:r>
              <a:rPr lang="en-US" altLang="ko-KR" sz="16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</a:t>
            </a:r>
            <a:r>
              <a:rPr lang="en-US" altLang="ko-KR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60th percentiles of </a:t>
            </a:r>
            <a:r>
              <a:rPr lang="en-CA" altLang="ko-KR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Marginal</a:t>
            </a:r>
            <a:r>
              <a:rPr lang="ko-KR" altLang="en-US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</a:t>
            </a:r>
            <a:r>
              <a:rPr lang="ko-KR" altLang="en-US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5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Peaks *0.05   &gt;</a:t>
            </a:r>
          </a:p>
          <a:p>
            <a:r>
              <a:rPr lang="en-US" altLang="ko-KR" sz="16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when 1, 2 are both satisfied</a:t>
            </a:r>
          </a:p>
        </p:txBody>
      </p:sp>
      <p:sp>
        <p:nvSpPr>
          <p:cNvPr id="18" name="아래쪽 화살표 14">
            <a:extLst>
              <a:ext uri="{FF2B5EF4-FFF2-40B4-BE49-F238E27FC236}">
                <a16:creationId xmlns:a16="http://schemas.microsoft.com/office/drawing/2014/main" id="{A107D3D3-5B6B-4257-9C57-F8D7C1893ADE}"/>
              </a:ext>
            </a:extLst>
          </p:cNvPr>
          <p:cNvSpPr/>
          <p:nvPr/>
        </p:nvSpPr>
        <p:spPr>
          <a:xfrm>
            <a:off x="2681256" y="4403748"/>
            <a:ext cx="341632" cy="319839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Patient-specific supervised learning</a:t>
            </a:r>
            <a:endParaRPr kumimoji="0" lang="ko-KR" altLang="en-US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C863CA-56BA-462C-970E-86891F5C5217}"/>
              </a:ext>
            </a:extLst>
          </p:cNvPr>
          <p:cNvGrpSpPr/>
          <p:nvPr/>
        </p:nvGrpSpPr>
        <p:grpSpPr>
          <a:xfrm>
            <a:off x="445278" y="1387736"/>
            <a:ext cx="11301445" cy="5221220"/>
            <a:chOff x="489959" y="1387736"/>
            <a:chExt cx="11301445" cy="5221220"/>
          </a:xfrm>
        </p:grpSpPr>
        <p:sp>
          <p:nvSpPr>
            <p:cNvPr id="159" name="Rounded Rectangle 6">
              <a:extLst>
                <a:ext uri="{FF2B5EF4-FFF2-40B4-BE49-F238E27FC236}">
                  <a16:creationId xmlns:a16="http://schemas.microsoft.com/office/drawing/2014/main" id="{BAF21E2C-4ED9-44DE-84E3-6F92BB92CF6F}"/>
                </a:ext>
              </a:extLst>
            </p:cNvPr>
            <p:cNvSpPr/>
            <p:nvPr/>
          </p:nvSpPr>
          <p:spPr>
            <a:xfrm>
              <a:off x="489959" y="1387737"/>
              <a:ext cx="2426795" cy="522121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55" name="Rounded Rectangle 6">
              <a:extLst>
                <a:ext uri="{FF2B5EF4-FFF2-40B4-BE49-F238E27FC236}">
                  <a16:creationId xmlns:a16="http://schemas.microsoft.com/office/drawing/2014/main" id="{473D8EDC-ED20-4472-8209-682CFA4D1069}"/>
                </a:ext>
              </a:extLst>
            </p:cNvPr>
            <p:cNvSpPr/>
            <p:nvPr/>
          </p:nvSpPr>
          <p:spPr>
            <a:xfrm>
              <a:off x="844354" y="2715924"/>
              <a:ext cx="1757680" cy="475069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Raw Signal</a:t>
              </a:r>
            </a:p>
          </p:txBody>
        </p:sp>
        <p:sp>
          <p:nvSpPr>
            <p:cNvPr id="156" name="Rounded Rectangle 6">
              <a:extLst>
                <a:ext uri="{FF2B5EF4-FFF2-40B4-BE49-F238E27FC236}">
                  <a16:creationId xmlns:a16="http://schemas.microsoft.com/office/drawing/2014/main" id="{4DFC4E32-42A0-49FB-B924-3FF98679015B}"/>
                </a:ext>
              </a:extLst>
            </p:cNvPr>
            <p:cNvSpPr/>
            <p:nvPr/>
          </p:nvSpPr>
          <p:spPr>
            <a:xfrm>
              <a:off x="843015" y="3603797"/>
              <a:ext cx="1757680" cy="504000"/>
            </a:xfrm>
            <a:prstGeom prst="roundRect">
              <a:avLst/>
            </a:prstGeom>
            <a:solidFill>
              <a:srgbClr val="F8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Denoising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with DWT</a:t>
              </a:r>
            </a:p>
          </p:txBody>
        </p:sp>
        <p:sp>
          <p:nvSpPr>
            <p:cNvPr id="157" name="Rounded Rectangle 6">
              <a:extLst>
                <a:ext uri="{FF2B5EF4-FFF2-40B4-BE49-F238E27FC236}">
                  <a16:creationId xmlns:a16="http://schemas.microsoft.com/office/drawing/2014/main" id="{1E1B6205-8188-4498-B1F3-A6401AADA231}"/>
                </a:ext>
              </a:extLst>
            </p:cNvPr>
            <p:cNvSpPr/>
            <p:nvPr/>
          </p:nvSpPr>
          <p:spPr>
            <a:xfrm>
              <a:off x="804678" y="4518143"/>
              <a:ext cx="1757680" cy="504000"/>
            </a:xfrm>
            <a:prstGeom prst="roundRect">
              <a:avLst/>
            </a:prstGeom>
            <a:solidFill>
              <a:srgbClr val="F8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Split into </a:t>
              </a:r>
            </a:p>
            <a:p>
              <a:pPr algn="ctr"/>
              <a:r>
                <a: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seconds</a:t>
              </a:r>
            </a:p>
          </p:txBody>
        </p:sp>
        <p:sp>
          <p:nvSpPr>
            <p:cNvPr id="158" name="Rounded Rectangle 6">
              <a:extLst>
                <a:ext uri="{FF2B5EF4-FFF2-40B4-BE49-F238E27FC236}">
                  <a16:creationId xmlns:a16="http://schemas.microsoft.com/office/drawing/2014/main" id="{373FC5B3-8DAC-497F-A984-A4484F24657E}"/>
                </a:ext>
              </a:extLst>
            </p:cNvPr>
            <p:cNvSpPr/>
            <p:nvPr/>
          </p:nvSpPr>
          <p:spPr>
            <a:xfrm>
              <a:off x="804678" y="5433717"/>
              <a:ext cx="1757680" cy="504000"/>
            </a:xfrm>
            <a:prstGeom prst="roundRect">
              <a:avLst/>
            </a:prstGeom>
            <a:solidFill>
              <a:srgbClr val="F8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Calculate FFT  coefficients</a:t>
              </a:r>
            </a:p>
          </p:txBody>
        </p:sp>
        <p:sp>
          <p:nvSpPr>
            <p:cNvPr id="176" name="아래쪽 화살표 153">
              <a:extLst>
                <a:ext uri="{FF2B5EF4-FFF2-40B4-BE49-F238E27FC236}">
                  <a16:creationId xmlns:a16="http://schemas.microsoft.com/office/drawing/2014/main" id="{44B6717A-F0DA-475A-94FB-B3DCE7E59466}"/>
                </a:ext>
              </a:extLst>
            </p:cNvPr>
            <p:cNvSpPr/>
            <p:nvPr/>
          </p:nvSpPr>
          <p:spPr>
            <a:xfrm>
              <a:off x="1607391" y="3255987"/>
              <a:ext cx="180000" cy="289459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7" name="아래쪽 화살표 154">
              <a:extLst>
                <a:ext uri="{FF2B5EF4-FFF2-40B4-BE49-F238E27FC236}">
                  <a16:creationId xmlns:a16="http://schemas.microsoft.com/office/drawing/2014/main" id="{5FA98A8D-3E65-4FFD-A566-913B32E472B2}"/>
                </a:ext>
              </a:extLst>
            </p:cNvPr>
            <p:cNvSpPr/>
            <p:nvPr/>
          </p:nvSpPr>
          <p:spPr>
            <a:xfrm>
              <a:off x="1607391" y="4177129"/>
              <a:ext cx="180000" cy="289459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8" name="아래쪽 화살표 155">
              <a:extLst>
                <a:ext uri="{FF2B5EF4-FFF2-40B4-BE49-F238E27FC236}">
                  <a16:creationId xmlns:a16="http://schemas.microsoft.com/office/drawing/2014/main" id="{F3BBE04F-E9E5-4691-9DE5-57076B3C2410}"/>
                </a:ext>
              </a:extLst>
            </p:cNvPr>
            <p:cNvSpPr/>
            <p:nvPr/>
          </p:nvSpPr>
          <p:spPr>
            <a:xfrm>
              <a:off x="1607391" y="5086216"/>
              <a:ext cx="180000" cy="289459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829562D-9F57-4F91-8E50-A76DE84AA5BF}"/>
                </a:ext>
              </a:extLst>
            </p:cNvPr>
            <p:cNvSpPr/>
            <p:nvPr/>
          </p:nvSpPr>
          <p:spPr>
            <a:xfrm>
              <a:off x="715006" y="1638859"/>
              <a:ext cx="199721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Base process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for signal input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AC148AF-1D99-4DBB-9A33-0E0BDD8926C2}"/>
                </a:ext>
              </a:extLst>
            </p:cNvPr>
            <p:cNvGrpSpPr/>
            <p:nvPr/>
          </p:nvGrpSpPr>
          <p:grpSpPr>
            <a:xfrm>
              <a:off x="3437571" y="1387737"/>
              <a:ext cx="3943786" cy="5217281"/>
              <a:chOff x="3549224" y="1387737"/>
              <a:chExt cx="3943786" cy="5217281"/>
            </a:xfrm>
          </p:grpSpPr>
          <p:sp>
            <p:nvSpPr>
              <p:cNvPr id="137" name="Rounded Rectangle 8">
                <a:extLst>
                  <a:ext uri="{FF2B5EF4-FFF2-40B4-BE49-F238E27FC236}">
                    <a16:creationId xmlns:a16="http://schemas.microsoft.com/office/drawing/2014/main" id="{83205F4C-63B8-4799-BBC0-7418FA3AA095}"/>
                  </a:ext>
                </a:extLst>
              </p:cNvPr>
              <p:cNvSpPr/>
              <p:nvPr/>
            </p:nvSpPr>
            <p:spPr>
              <a:xfrm>
                <a:off x="3549224" y="1387737"/>
                <a:ext cx="3943786" cy="5217281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38" name="Rounded Rectangle 8">
                <a:extLst>
                  <a:ext uri="{FF2B5EF4-FFF2-40B4-BE49-F238E27FC236}">
                    <a16:creationId xmlns:a16="http://schemas.microsoft.com/office/drawing/2014/main" id="{030A72E3-7BB8-40BB-9A22-3F9313B0594E}"/>
                  </a:ext>
                </a:extLst>
              </p:cNvPr>
              <p:cNvSpPr/>
              <p:nvPr/>
            </p:nvSpPr>
            <p:spPr>
              <a:xfrm>
                <a:off x="3766240" y="2686993"/>
                <a:ext cx="3509753" cy="504000"/>
              </a:xfrm>
              <a:prstGeom prst="round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MIT-BIH</a:t>
                </a:r>
              </a:p>
            </p:txBody>
          </p:sp>
          <p:sp>
            <p:nvSpPr>
              <p:cNvPr id="140" name="Rounded Rectangle 8">
                <a:extLst>
                  <a:ext uri="{FF2B5EF4-FFF2-40B4-BE49-F238E27FC236}">
                    <a16:creationId xmlns:a16="http://schemas.microsoft.com/office/drawing/2014/main" id="{9544197D-2CAB-4261-9FB9-F1CB3739FEE8}"/>
                  </a:ext>
                </a:extLst>
              </p:cNvPr>
              <p:cNvSpPr/>
              <p:nvPr/>
            </p:nvSpPr>
            <p:spPr>
              <a:xfrm>
                <a:off x="5330579" y="3594169"/>
                <a:ext cx="1945416" cy="504000"/>
              </a:xfrm>
              <a:prstGeom prst="roundRect">
                <a:avLst/>
              </a:prstGeom>
              <a:solidFill>
                <a:srgbClr val="07B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Noise Generator</a:t>
                </a:r>
              </a:p>
            </p:txBody>
          </p:sp>
          <p:sp>
            <p:nvSpPr>
              <p:cNvPr id="141" name="Rounded Rectangle 8">
                <a:extLst>
                  <a:ext uri="{FF2B5EF4-FFF2-40B4-BE49-F238E27FC236}">
                    <a16:creationId xmlns:a16="http://schemas.microsoft.com/office/drawing/2014/main" id="{73305B5A-EAC1-4B1A-9B83-4AD7A24436A2}"/>
                  </a:ext>
                </a:extLst>
              </p:cNvPr>
              <p:cNvSpPr/>
              <p:nvPr/>
            </p:nvSpPr>
            <p:spPr>
              <a:xfrm>
                <a:off x="4086348" y="5433717"/>
                <a:ext cx="2869536" cy="504000"/>
              </a:xfrm>
              <a:prstGeom prst="roundRect">
                <a:avLst/>
              </a:prstGeom>
              <a:solidFill>
                <a:srgbClr val="07B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CNN Network</a:t>
                </a:r>
              </a:p>
            </p:txBody>
          </p:sp>
          <p:sp>
            <p:nvSpPr>
              <p:cNvPr id="181" name="아래쪽 화살표 158">
                <a:extLst>
                  <a:ext uri="{FF2B5EF4-FFF2-40B4-BE49-F238E27FC236}">
                    <a16:creationId xmlns:a16="http://schemas.microsoft.com/office/drawing/2014/main" id="{3A37DBE6-678E-4813-9D37-F330DA35516A}"/>
                  </a:ext>
                </a:extLst>
              </p:cNvPr>
              <p:cNvSpPr/>
              <p:nvPr/>
            </p:nvSpPr>
            <p:spPr>
              <a:xfrm>
                <a:off x="4355902" y="3379336"/>
                <a:ext cx="180000" cy="943012"/>
              </a:xfrm>
              <a:prstGeom prst="downArrow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2" name="아래쪽 화살표 159">
                <a:extLst>
                  <a:ext uri="{FF2B5EF4-FFF2-40B4-BE49-F238E27FC236}">
                    <a16:creationId xmlns:a16="http://schemas.microsoft.com/office/drawing/2014/main" id="{9C261CD8-568A-43B3-87C9-CF4C822749B9}"/>
                  </a:ext>
                </a:extLst>
              </p:cNvPr>
              <p:cNvSpPr/>
              <p:nvPr/>
            </p:nvSpPr>
            <p:spPr>
              <a:xfrm>
                <a:off x="4355902" y="5086216"/>
                <a:ext cx="180000" cy="289459"/>
              </a:xfrm>
              <a:prstGeom prst="downArrow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3" name="Rounded Rectangle 8">
                <a:extLst>
                  <a:ext uri="{FF2B5EF4-FFF2-40B4-BE49-F238E27FC236}">
                    <a16:creationId xmlns:a16="http://schemas.microsoft.com/office/drawing/2014/main" id="{C5B85448-63CB-4946-A8D7-31E8D4F3E284}"/>
                  </a:ext>
                </a:extLst>
              </p:cNvPr>
              <p:cNvSpPr/>
              <p:nvPr/>
            </p:nvSpPr>
            <p:spPr>
              <a:xfrm>
                <a:off x="3766240" y="4518143"/>
                <a:ext cx="1320572" cy="504000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Analyzable</a:t>
                </a:r>
              </a:p>
            </p:txBody>
          </p:sp>
          <p:sp>
            <p:nvSpPr>
              <p:cNvPr id="184" name="아래쪽 화살표 162">
                <a:extLst>
                  <a:ext uri="{FF2B5EF4-FFF2-40B4-BE49-F238E27FC236}">
                    <a16:creationId xmlns:a16="http://schemas.microsoft.com/office/drawing/2014/main" id="{6C2EB053-8D56-4C53-B75E-D13B4B6D4A40}"/>
                  </a:ext>
                </a:extLst>
              </p:cNvPr>
              <p:cNvSpPr/>
              <p:nvPr/>
            </p:nvSpPr>
            <p:spPr>
              <a:xfrm>
                <a:off x="6195769" y="3263939"/>
                <a:ext cx="180000" cy="289459"/>
              </a:xfrm>
              <a:prstGeom prst="downArrow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5" name="아래쪽 화살표 163">
                <a:extLst>
                  <a:ext uri="{FF2B5EF4-FFF2-40B4-BE49-F238E27FC236}">
                    <a16:creationId xmlns:a16="http://schemas.microsoft.com/office/drawing/2014/main" id="{077DEBBF-64B0-43E4-998E-C30CD9DEFD36}"/>
                  </a:ext>
                </a:extLst>
              </p:cNvPr>
              <p:cNvSpPr/>
              <p:nvPr/>
            </p:nvSpPr>
            <p:spPr>
              <a:xfrm>
                <a:off x="6224112" y="4166609"/>
                <a:ext cx="180000" cy="289459"/>
              </a:xfrm>
              <a:prstGeom prst="downArrow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6" name="Rounded Rectangle 8">
                <a:extLst>
                  <a:ext uri="{FF2B5EF4-FFF2-40B4-BE49-F238E27FC236}">
                    <a16:creationId xmlns:a16="http://schemas.microsoft.com/office/drawing/2014/main" id="{15B732A1-3A18-4BDA-8DC9-68254E5E7F86}"/>
                  </a:ext>
                </a:extLst>
              </p:cNvPr>
              <p:cNvSpPr/>
              <p:nvPr/>
            </p:nvSpPr>
            <p:spPr>
              <a:xfrm>
                <a:off x="5342545" y="4518143"/>
                <a:ext cx="1933449" cy="504376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Synthetic</a:t>
                </a:r>
              </a:p>
              <a:p>
                <a:pPr algn="ctr"/>
                <a:r>
                  <a:rPr 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noise</a:t>
                </a:r>
              </a:p>
            </p:txBody>
          </p:sp>
          <p:sp>
            <p:nvSpPr>
              <p:cNvPr id="187" name="아래쪽 화살표 166">
                <a:extLst>
                  <a:ext uri="{FF2B5EF4-FFF2-40B4-BE49-F238E27FC236}">
                    <a16:creationId xmlns:a16="http://schemas.microsoft.com/office/drawing/2014/main" id="{37BE62FA-BA7A-4C52-8740-66A3EABD3AD1}"/>
                  </a:ext>
                </a:extLst>
              </p:cNvPr>
              <p:cNvSpPr/>
              <p:nvPr/>
            </p:nvSpPr>
            <p:spPr>
              <a:xfrm>
                <a:off x="6246108" y="5086216"/>
                <a:ext cx="180000" cy="289459"/>
              </a:xfrm>
              <a:prstGeom prst="downArrow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13F4086-0814-4EBA-A466-F96323AFD4A4}"/>
                  </a:ext>
                </a:extLst>
              </p:cNvPr>
              <p:cNvSpPr/>
              <p:nvPr/>
            </p:nvSpPr>
            <p:spPr>
              <a:xfrm>
                <a:off x="4738787" y="1638859"/>
                <a:ext cx="156465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Pre-trained</a:t>
                </a: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model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6453673-8F4E-4192-A163-4A134542F800}"/>
                </a:ext>
              </a:extLst>
            </p:cNvPr>
            <p:cNvGrpSpPr/>
            <p:nvPr/>
          </p:nvGrpSpPr>
          <p:grpSpPr>
            <a:xfrm>
              <a:off x="7902175" y="1387736"/>
              <a:ext cx="3889229" cy="5217281"/>
              <a:chOff x="8194264" y="1387737"/>
              <a:chExt cx="3889229" cy="5217281"/>
            </a:xfrm>
          </p:grpSpPr>
          <p:sp>
            <p:nvSpPr>
              <p:cNvPr id="144" name="Rounded Rectangle 8">
                <a:extLst>
                  <a:ext uri="{FF2B5EF4-FFF2-40B4-BE49-F238E27FC236}">
                    <a16:creationId xmlns:a16="http://schemas.microsoft.com/office/drawing/2014/main" id="{926243F8-95B0-4C0C-8A45-13C7CC501DAB}"/>
                  </a:ext>
                </a:extLst>
              </p:cNvPr>
              <p:cNvSpPr/>
              <p:nvPr/>
            </p:nvSpPr>
            <p:spPr>
              <a:xfrm>
                <a:off x="8194264" y="1387737"/>
                <a:ext cx="3889229" cy="5217281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A66296E-C500-4ECA-8B5C-86FCE3927485}"/>
                  </a:ext>
                </a:extLst>
              </p:cNvPr>
              <p:cNvGrpSpPr/>
              <p:nvPr/>
            </p:nvGrpSpPr>
            <p:grpSpPr>
              <a:xfrm>
                <a:off x="8323599" y="2267129"/>
                <a:ext cx="3630559" cy="4205846"/>
                <a:chOff x="8341913" y="1731871"/>
                <a:chExt cx="3630559" cy="4205846"/>
              </a:xfrm>
            </p:grpSpPr>
            <p:sp>
              <p:nvSpPr>
                <p:cNvPr id="147" name="Rounded Rectangle 10">
                  <a:extLst>
                    <a:ext uri="{FF2B5EF4-FFF2-40B4-BE49-F238E27FC236}">
                      <a16:creationId xmlns:a16="http://schemas.microsoft.com/office/drawing/2014/main" id="{961C0164-FDF4-4D64-B1C7-B4C0BBF84907}"/>
                    </a:ext>
                  </a:extLst>
                </p:cNvPr>
                <p:cNvSpPr/>
                <p:nvPr/>
              </p:nvSpPr>
              <p:spPr>
                <a:xfrm>
                  <a:off x="8341913" y="5433717"/>
                  <a:ext cx="3630559" cy="50400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CNN Network</a:t>
                  </a:r>
                </a:p>
              </p:txBody>
            </p:sp>
            <p:sp>
              <p:nvSpPr>
                <p:cNvPr id="148" name="Rounded Rectangle 10">
                  <a:extLst>
                    <a:ext uri="{FF2B5EF4-FFF2-40B4-BE49-F238E27FC236}">
                      <a16:creationId xmlns:a16="http://schemas.microsoft.com/office/drawing/2014/main" id="{4E086FE9-BF29-4FD5-AA91-46747B8CE939}"/>
                    </a:ext>
                  </a:extLst>
                </p:cNvPr>
                <p:cNvSpPr/>
                <p:nvPr/>
              </p:nvSpPr>
              <p:spPr>
                <a:xfrm>
                  <a:off x="8363178" y="1731871"/>
                  <a:ext cx="3609294" cy="504000"/>
                </a:xfrm>
                <a:prstGeom prst="round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Patch 1 Hour Signal</a:t>
                  </a:r>
                </a:p>
              </p:txBody>
            </p:sp>
            <p:sp>
              <p:nvSpPr>
                <p:cNvPr id="151" name="Rounded Rectangle 10">
                  <a:extLst>
                    <a:ext uri="{FF2B5EF4-FFF2-40B4-BE49-F238E27FC236}">
                      <a16:creationId xmlns:a16="http://schemas.microsoft.com/office/drawing/2014/main" id="{5141D18C-DE54-40A5-BF1A-7A5090818095}"/>
                    </a:ext>
                  </a:extLst>
                </p:cNvPr>
                <p:cNvSpPr/>
                <p:nvPr/>
              </p:nvSpPr>
              <p:spPr>
                <a:xfrm>
                  <a:off x="10039022" y="3594169"/>
                  <a:ext cx="1933450" cy="50400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Noise Generator</a:t>
                  </a:r>
                </a:p>
              </p:txBody>
            </p:sp>
            <p:sp>
              <p:nvSpPr>
                <p:cNvPr id="165" name="아래쪽 화살표 20">
                  <a:extLst>
                    <a:ext uri="{FF2B5EF4-FFF2-40B4-BE49-F238E27FC236}">
                      <a16:creationId xmlns:a16="http://schemas.microsoft.com/office/drawing/2014/main" id="{5A653694-FCF8-44A6-B837-6DFB526D0CBF}"/>
                    </a:ext>
                  </a:extLst>
                </p:cNvPr>
                <p:cNvSpPr/>
                <p:nvPr/>
              </p:nvSpPr>
              <p:spPr>
                <a:xfrm>
                  <a:off x="8911858" y="3801074"/>
                  <a:ext cx="180000" cy="654994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66" name="아래쪽 화살표 140">
                  <a:extLst>
                    <a:ext uri="{FF2B5EF4-FFF2-40B4-BE49-F238E27FC236}">
                      <a16:creationId xmlns:a16="http://schemas.microsoft.com/office/drawing/2014/main" id="{7704BACC-FACF-4C4B-931C-C19A44B1483E}"/>
                    </a:ext>
                  </a:extLst>
                </p:cNvPr>
                <p:cNvSpPr/>
                <p:nvPr/>
              </p:nvSpPr>
              <p:spPr>
                <a:xfrm rot="18242770">
                  <a:off x="9778715" y="3379756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67" name="Rounded Rectangle 10">
                  <a:extLst>
                    <a:ext uri="{FF2B5EF4-FFF2-40B4-BE49-F238E27FC236}">
                      <a16:creationId xmlns:a16="http://schemas.microsoft.com/office/drawing/2014/main" id="{2B8073C9-7BF0-4145-9028-4FAC71A1226E}"/>
                    </a:ext>
                  </a:extLst>
                </p:cNvPr>
                <p:cNvSpPr/>
                <p:nvPr/>
              </p:nvSpPr>
              <p:spPr>
                <a:xfrm>
                  <a:off x="8341913" y="4518143"/>
                  <a:ext cx="1320572" cy="50400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Analyzable</a:t>
                  </a:r>
                </a:p>
              </p:txBody>
            </p:sp>
            <p:sp>
              <p:nvSpPr>
                <p:cNvPr id="168" name="Rounded Rectangle 10">
                  <a:extLst>
                    <a:ext uri="{FF2B5EF4-FFF2-40B4-BE49-F238E27FC236}">
                      <a16:creationId xmlns:a16="http://schemas.microsoft.com/office/drawing/2014/main" id="{ABCAF79B-DFCA-4582-B693-975A77A7D429}"/>
                    </a:ext>
                  </a:extLst>
                </p:cNvPr>
                <p:cNvSpPr/>
                <p:nvPr/>
              </p:nvSpPr>
              <p:spPr>
                <a:xfrm>
                  <a:off x="10039023" y="4518143"/>
                  <a:ext cx="1933449" cy="50400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Synthetic noise</a:t>
                  </a:r>
                </a:p>
              </p:txBody>
            </p:sp>
            <p:sp>
              <p:nvSpPr>
                <p:cNvPr id="169" name="아래쪽 화살표 146">
                  <a:extLst>
                    <a:ext uri="{FF2B5EF4-FFF2-40B4-BE49-F238E27FC236}">
                      <a16:creationId xmlns:a16="http://schemas.microsoft.com/office/drawing/2014/main" id="{C11F66C8-3569-4502-AA1E-3D3BFDB9D475}"/>
                    </a:ext>
                  </a:extLst>
                </p:cNvPr>
                <p:cNvSpPr/>
                <p:nvPr/>
              </p:nvSpPr>
              <p:spPr>
                <a:xfrm>
                  <a:off x="10780067" y="4166609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70" name="아래쪽 화살표 147">
                  <a:extLst>
                    <a:ext uri="{FF2B5EF4-FFF2-40B4-BE49-F238E27FC236}">
                      <a16:creationId xmlns:a16="http://schemas.microsoft.com/office/drawing/2014/main" id="{74D3FC1E-6D18-41A0-9008-D36B5DDC316B}"/>
                    </a:ext>
                  </a:extLst>
                </p:cNvPr>
                <p:cNvSpPr/>
                <p:nvPr/>
              </p:nvSpPr>
              <p:spPr>
                <a:xfrm>
                  <a:off x="10780067" y="5086216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71" name="아래쪽 화살표 148">
                  <a:extLst>
                    <a:ext uri="{FF2B5EF4-FFF2-40B4-BE49-F238E27FC236}">
                      <a16:creationId xmlns:a16="http://schemas.microsoft.com/office/drawing/2014/main" id="{B89A6B54-F940-4E05-A0A1-6176FB7CA7A5}"/>
                    </a:ext>
                  </a:extLst>
                </p:cNvPr>
                <p:cNvSpPr/>
                <p:nvPr/>
              </p:nvSpPr>
              <p:spPr>
                <a:xfrm>
                  <a:off x="8915802" y="5086216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74" name="아래쪽 화살표 151">
                  <a:extLst>
                    <a:ext uri="{FF2B5EF4-FFF2-40B4-BE49-F238E27FC236}">
                      <a16:creationId xmlns:a16="http://schemas.microsoft.com/office/drawing/2014/main" id="{3DFDFD0A-7E86-4350-92F3-C0A1D27E815A}"/>
                    </a:ext>
                  </a:extLst>
                </p:cNvPr>
                <p:cNvSpPr/>
                <p:nvPr/>
              </p:nvSpPr>
              <p:spPr>
                <a:xfrm>
                  <a:off x="8933464" y="2333461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  <p:sp>
              <p:nvSpPr>
                <p:cNvPr id="189" name="Rounded Rectangle 8">
                  <a:extLst>
                    <a:ext uri="{FF2B5EF4-FFF2-40B4-BE49-F238E27FC236}">
                      <a16:creationId xmlns:a16="http://schemas.microsoft.com/office/drawing/2014/main" id="{D5C2E47A-0A8C-4A89-A491-9B2F0B921CD9}"/>
                    </a:ext>
                  </a:extLst>
                </p:cNvPr>
                <p:cNvSpPr/>
                <p:nvPr/>
              </p:nvSpPr>
              <p:spPr>
                <a:xfrm>
                  <a:off x="8363178" y="2686993"/>
                  <a:ext cx="1320572" cy="50400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Analyzable</a:t>
                  </a:r>
                </a:p>
              </p:txBody>
            </p:sp>
            <p:sp>
              <p:nvSpPr>
                <p:cNvPr id="190" name="Rounded Rectangle 8">
                  <a:extLst>
                    <a:ext uri="{FF2B5EF4-FFF2-40B4-BE49-F238E27FC236}">
                      <a16:creationId xmlns:a16="http://schemas.microsoft.com/office/drawing/2014/main" id="{6A7D17A6-8650-4FF2-93FD-7B6E36296F54}"/>
                    </a:ext>
                  </a:extLst>
                </p:cNvPr>
                <p:cNvSpPr/>
                <p:nvPr/>
              </p:nvSpPr>
              <p:spPr>
                <a:xfrm>
                  <a:off x="10039022" y="2686993"/>
                  <a:ext cx="1933450" cy="504000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Noise</a:t>
                  </a:r>
                </a:p>
              </p:txBody>
            </p:sp>
            <p:sp>
              <p:nvSpPr>
                <p:cNvPr id="195" name="아래쪽 화살표 151">
                  <a:extLst>
                    <a:ext uri="{FF2B5EF4-FFF2-40B4-BE49-F238E27FC236}">
                      <a16:creationId xmlns:a16="http://schemas.microsoft.com/office/drawing/2014/main" id="{02DEBDA4-8196-482F-A974-440D09FC172F}"/>
                    </a:ext>
                  </a:extLst>
                </p:cNvPr>
                <p:cNvSpPr/>
                <p:nvPr/>
              </p:nvSpPr>
              <p:spPr>
                <a:xfrm>
                  <a:off x="10848604" y="2319968"/>
                  <a:ext cx="180000" cy="289459"/>
                </a:xfrm>
                <a:prstGeom prst="downArrow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168EF56-54A2-4235-9962-C50731287BB5}"/>
                  </a:ext>
                </a:extLst>
              </p:cNvPr>
              <p:cNvSpPr/>
              <p:nvPr/>
            </p:nvSpPr>
            <p:spPr>
              <a:xfrm>
                <a:off x="9194988" y="1462064"/>
                <a:ext cx="20659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Patient-specific</a:t>
                </a:r>
              </a:p>
              <a:p>
                <a:pPr algn="ctr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1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How to synthesize noise</a:t>
            </a:r>
            <a:endParaRPr kumimoji="0" lang="ko-KR" altLang="en-US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3AF3-A89F-4F55-9F57-2EF45BCEA835}"/>
              </a:ext>
            </a:extLst>
          </p:cNvPr>
          <p:cNvSpPr txBox="1"/>
          <p:nvPr/>
        </p:nvSpPr>
        <p:spPr>
          <a:xfrm>
            <a:off x="276372" y="1233989"/>
            <a:ext cx="3124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주파수 대역 별 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Normal signal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2534A5-FC40-4BFC-9632-BEC2DE61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3" y="1647636"/>
            <a:ext cx="3351535" cy="3235085"/>
          </a:xfrm>
          <a:prstGeom prst="rect">
            <a:avLst/>
          </a:prstGeom>
        </p:spPr>
      </p:pic>
      <p:sp>
        <p:nvSpPr>
          <p:cNvPr id="16" name="오른쪽 화살표 7">
            <a:extLst>
              <a:ext uri="{FF2B5EF4-FFF2-40B4-BE49-F238E27FC236}">
                <a16:creationId xmlns:a16="http://schemas.microsoft.com/office/drawing/2014/main" id="{C5DCD112-07EA-40B6-A2FC-89E416E007E4}"/>
              </a:ext>
            </a:extLst>
          </p:cNvPr>
          <p:cNvSpPr/>
          <p:nvPr/>
        </p:nvSpPr>
        <p:spPr>
          <a:xfrm>
            <a:off x="4024666" y="1855544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DCE3CDE7-4685-4580-8FD5-2A15D9537701}"/>
              </a:ext>
            </a:extLst>
          </p:cNvPr>
          <p:cNvSpPr/>
          <p:nvPr/>
        </p:nvSpPr>
        <p:spPr>
          <a:xfrm>
            <a:off x="4024666" y="3681707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740FE-FCA7-4ACB-AB41-4A6992B3E5A6}"/>
              </a:ext>
            </a:extLst>
          </p:cNvPr>
          <p:cNvSpPr txBox="1"/>
          <p:nvPr/>
        </p:nvSpPr>
        <p:spPr>
          <a:xfrm>
            <a:off x="1417467" y="1650916"/>
            <a:ext cx="1485900" cy="1095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오른쪽 화살표 42">
            <a:extLst>
              <a:ext uri="{FF2B5EF4-FFF2-40B4-BE49-F238E27FC236}">
                <a16:creationId xmlns:a16="http://schemas.microsoft.com/office/drawing/2014/main" id="{D30294E4-6196-4C3A-B1DC-E17E2097B838}"/>
              </a:ext>
            </a:extLst>
          </p:cNvPr>
          <p:cNvSpPr/>
          <p:nvPr/>
        </p:nvSpPr>
        <p:spPr>
          <a:xfrm>
            <a:off x="4024666" y="2617774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259104-AF23-4AB6-8456-5B025AF07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263" b="67039"/>
          <a:stretch/>
        </p:blipFill>
        <p:spPr>
          <a:xfrm>
            <a:off x="9779024" y="1622086"/>
            <a:ext cx="2065008" cy="7713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1C6925-E4A6-4A0A-B0B5-6CC6483E3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59" r="51980"/>
          <a:stretch/>
        </p:blipFill>
        <p:spPr>
          <a:xfrm>
            <a:off x="9744286" y="5216226"/>
            <a:ext cx="2085887" cy="7835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6644482-DBB1-412B-9B0F-FCB8377815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4" t="418" r="112" b="33166"/>
          <a:stretch/>
        </p:blipFill>
        <p:spPr>
          <a:xfrm>
            <a:off x="9779024" y="2960987"/>
            <a:ext cx="2037290" cy="1470090"/>
          </a:xfrm>
          <a:prstGeom prst="rect">
            <a:avLst/>
          </a:prstGeom>
        </p:spPr>
      </p:pic>
      <p:sp>
        <p:nvSpPr>
          <p:cNvPr id="24" name="오른쪽 화살표 36">
            <a:extLst>
              <a:ext uri="{FF2B5EF4-FFF2-40B4-BE49-F238E27FC236}">
                <a16:creationId xmlns:a16="http://schemas.microsoft.com/office/drawing/2014/main" id="{E50DE502-71D6-417D-93A0-B38A23F012A1}"/>
              </a:ext>
            </a:extLst>
          </p:cNvPr>
          <p:cNvSpPr/>
          <p:nvPr/>
        </p:nvSpPr>
        <p:spPr>
          <a:xfrm>
            <a:off x="7333379" y="1830716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37">
            <a:extLst>
              <a:ext uri="{FF2B5EF4-FFF2-40B4-BE49-F238E27FC236}">
                <a16:creationId xmlns:a16="http://schemas.microsoft.com/office/drawing/2014/main" id="{373EA9FA-E310-45CF-B1FA-FA48A051EA2D}"/>
              </a:ext>
            </a:extLst>
          </p:cNvPr>
          <p:cNvSpPr/>
          <p:nvPr/>
        </p:nvSpPr>
        <p:spPr>
          <a:xfrm>
            <a:off x="7323711" y="5554402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38">
            <a:extLst>
              <a:ext uri="{FF2B5EF4-FFF2-40B4-BE49-F238E27FC236}">
                <a16:creationId xmlns:a16="http://schemas.microsoft.com/office/drawing/2014/main" id="{A4F82270-6D81-43D3-8E17-DCF19B5AAAB5}"/>
              </a:ext>
            </a:extLst>
          </p:cNvPr>
          <p:cNvSpPr/>
          <p:nvPr/>
        </p:nvSpPr>
        <p:spPr>
          <a:xfrm>
            <a:off x="7325759" y="3639765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EE1BFFC-3ED9-4513-A108-8A0A4F9CEF83}"/>
              </a:ext>
            </a:extLst>
          </p:cNvPr>
          <p:cNvSpPr/>
          <p:nvPr/>
        </p:nvSpPr>
        <p:spPr>
          <a:xfrm>
            <a:off x="3811941" y="2314272"/>
            <a:ext cx="106573" cy="721192"/>
          </a:xfrm>
          <a:prstGeom prst="rightBracke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대괄호 27">
            <a:extLst>
              <a:ext uri="{FF2B5EF4-FFF2-40B4-BE49-F238E27FC236}">
                <a16:creationId xmlns:a16="http://schemas.microsoft.com/office/drawing/2014/main" id="{C1271887-8471-497D-BBDB-BDB5B791EBC2}"/>
              </a:ext>
            </a:extLst>
          </p:cNvPr>
          <p:cNvSpPr/>
          <p:nvPr/>
        </p:nvSpPr>
        <p:spPr>
          <a:xfrm>
            <a:off x="3823232" y="3233254"/>
            <a:ext cx="86838" cy="1590023"/>
          </a:xfrm>
          <a:prstGeom prst="rightBracke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A1A66E-7D7A-408D-9816-8DA58CBFEEAF}"/>
              </a:ext>
            </a:extLst>
          </p:cNvPr>
          <p:cNvSpPr txBox="1"/>
          <p:nvPr/>
        </p:nvSpPr>
        <p:spPr>
          <a:xfrm>
            <a:off x="4329466" y="1734330"/>
            <a:ext cx="313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High frequency noise extraction</a:t>
            </a:r>
            <a:endParaRPr lang="ko-KR" altLang="en-US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55290-BB58-4FC6-B742-500E672D5413}"/>
              </a:ext>
            </a:extLst>
          </p:cNvPr>
          <p:cNvSpPr txBox="1"/>
          <p:nvPr/>
        </p:nvSpPr>
        <p:spPr>
          <a:xfrm>
            <a:off x="4333509" y="2504318"/>
            <a:ext cx="2570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QRS </a:t>
            </a:r>
            <a:r>
              <a:rPr lang="en-CA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Frequency bands</a:t>
            </a:r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A6BE8-1ED8-463C-B016-73400843E382}"/>
              </a:ext>
            </a:extLst>
          </p:cNvPr>
          <p:cNvSpPr txBox="1"/>
          <p:nvPr/>
        </p:nvSpPr>
        <p:spPr>
          <a:xfrm>
            <a:off x="4329466" y="5430827"/>
            <a:ext cx="26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White Noise </a:t>
            </a:r>
            <a:r>
              <a:rPr lang="en-CA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generation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A234F-6ABB-4E4E-8E4E-8CC83CEC0BEA}"/>
              </a:ext>
            </a:extLst>
          </p:cNvPr>
          <p:cNvSpPr txBox="1"/>
          <p:nvPr/>
        </p:nvSpPr>
        <p:spPr>
          <a:xfrm>
            <a:off x="4329466" y="3564203"/>
            <a:ext cx="30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Low frequency noise </a:t>
            </a:r>
            <a:r>
              <a:rPr lang="en-CA" altLang="ko-KR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black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extraction</a:t>
            </a:r>
            <a:endParaRPr lang="ko-KR" altLang="en-US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black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F43447B-E74F-47DB-BE86-2226A6784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62" y="5060981"/>
            <a:ext cx="3351535" cy="1276528"/>
          </a:xfrm>
          <a:prstGeom prst="rect">
            <a:avLst/>
          </a:prstGeom>
        </p:spPr>
      </p:pic>
      <p:sp>
        <p:nvSpPr>
          <p:cNvPr id="34" name="오른쪽 화살표 61">
            <a:extLst>
              <a:ext uri="{FF2B5EF4-FFF2-40B4-BE49-F238E27FC236}">
                <a16:creationId xmlns:a16="http://schemas.microsoft.com/office/drawing/2014/main" id="{F1B58225-E173-4D9B-AE58-F1DE0ACDFF16}"/>
              </a:ext>
            </a:extLst>
          </p:cNvPr>
          <p:cNvSpPr/>
          <p:nvPr/>
        </p:nvSpPr>
        <p:spPr>
          <a:xfrm>
            <a:off x="4024666" y="5535559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323BE6-FA6D-4A19-916A-8E14453847B1}"/>
              </a:ext>
            </a:extLst>
          </p:cNvPr>
          <p:cNvSpPr/>
          <p:nvPr/>
        </p:nvSpPr>
        <p:spPr>
          <a:xfrm>
            <a:off x="7729748" y="1591965"/>
            <a:ext cx="1467284" cy="6372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>
                <a:ea typeface="나눔스퀘어OTF Bold" panose="020B0600000101010101"/>
              </a:rPr>
              <a:t>Synthesize</a:t>
            </a:r>
            <a:endParaRPr lang="ko-KR" altLang="en-US" dirty="0">
              <a:ea typeface="나눔스퀘어OTF Bold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87BD1C-4617-43DC-9C94-6D4ACA4752BA}"/>
              </a:ext>
            </a:extLst>
          </p:cNvPr>
          <p:cNvSpPr/>
          <p:nvPr/>
        </p:nvSpPr>
        <p:spPr>
          <a:xfrm>
            <a:off x="7729748" y="3345942"/>
            <a:ext cx="1467284" cy="6372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>
                <a:ea typeface="나눔스퀘어OTF Bold" panose="020B0600000101010101"/>
              </a:rPr>
              <a:t>Synthesize</a:t>
            </a:r>
            <a:endParaRPr lang="ko-KR" altLang="en-US" dirty="0">
              <a:ea typeface="나눔스퀘어OTF Bold" panose="020B0600000101010101"/>
            </a:endParaRPr>
          </a:p>
        </p:txBody>
      </p:sp>
      <p:sp>
        <p:nvSpPr>
          <p:cNvPr id="37" name="오른쪽 화살표 64">
            <a:extLst>
              <a:ext uri="{FF2B5EF4-FFF2-40B4-BE49-F238E27FC236}">
                <a16:creationId xmlns:a16="http://schemas.microsoft.com/office/drawing/2014/main" id="{20BEF258-C700-4D6C-BAF4-B9D9E4793A50}"/>
              </a:ext>
            </a:extLst>
          </p:cNvPr>
          <p:cNvSpPr/>
          <p:nvPr/>
        </p:nvSpPr>
        <p:spPr>
          <a:xfrm>
            <a:off x="9328698" y="1815476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65">
            <a:extLst>
              <a:ext uri="{FF2B5EF4-FFF2-40B4-BE49-F238E27FC236}">
                <a16:creationId xmlns:a16="http://schemas.microsoft.com/office/drawing/2014/main" id="{0253AEE5-A31E-4582-9478-CBE8670A049F}"/>
              </a:ext>
            </a:extLst>
          </p:cNvPr>
          <p:cNvSpPr/>
          <p:nvPr/>
        </p:nvSpPr>
        <p:spPr>
          <a:xfrm>
            <a:off x="9328698" y="3642126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68">
            <a:extLst>
              <a:ext uri="{FF2B5EF4-FFF2-40B4-BE49-F238E27FC236}">
                <a16:creationId xmlns:a16="http://schemas.microsoft.com/office/drawing/2014/main" id="{1C9FE77C-386C-4EE2-A72C-7B4C47340EF8}"/>
              </a:ext>
            </a:extLst>
          </p:cNvPr>
          <p:cNvSpPr/>
          <p:nvPr/>
        </p:nvSpPr>
        <p:spPr>
          <a:xfrm>
            <a:off x="9298269" y="5550797"/>
            <a:ext cx="180000" cy="1448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93229B-7931-419B-AA13-E388EB425EDA}"/>
              </a:ext>
            </a:extLst>
          </p:cNvPr>
          <p:cNvSpPr/>
          <p:nvPr/>
        </p:nvSpPr>
        <p:spPr>
          <a:xfrm>
            <a:off x="7729748" y="5313181"/>
            <a:ext cx="1467284" cy="6372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spc="-9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Calibri" panose="020F0502020204030204" pitchFamily="34" charset="0"/>
              </a:rPr>
              <a:t>Scaling</a:t>
            </a:r>
            <a:endParaRPr lang="ko-KR" altLang="en-US" b="1" spc="-9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8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Synthetic noise</a:t>
            </a:r>
            <a:endParaRPr kumimoji="0" lang="ko-KR" altLang="en-US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EAF28-567B-4A9D-8EDC-16EB5467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86" y="1589576"/>
            <a:ext cx="8080028" cy="43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6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2EE-F96E-C3D8-E16D-8B56BBD8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R-peak detection</a:t>
            </a:r>
          </a:p>
        </p:txBody>
      </p:sp>
    </p:spTree>
    <p:extLst>
      <p:ext uri="{BB962C8B-B14F-4D97-AF65-F5344CB8AC3E}">
        <p14:creationId xmlns:p14="http://schemas.microsoft.com/office/powerpoint/2010/main" val="285349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QRS complex </a:t>
            </a:r>
            <a:endParaRPr kumimoji="0" lang="ko-KR" altLang="en-US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1" name="Picture 2" descr="Human Circulatory System - II – Class Twelve Biology">
            <a:extLst>
              <a:ext uri="{FF2B5EF4-FFF2-40B4-BE49-F238E27FC236}">
                <a16:creationId xmlns:a16="http://schemas.microsoft.com/office/drawing/2014/main" id="{FAB67513-CE0D-43B5-A5EC-43D3728F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75" y="1450307"/>
            <a:ext cx="7487781" cy="5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9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2-stage detection</a:t>
            </a:r>
            <a:endParaRPr kumimoji="0" lang="ko-KR" altLang="en-US" sz="2800" b="0" i="0" u="none" strike="noStrike" kern="1200" cap="none" spc="-100" normalizeH="0" baseline="0" noProof="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32FDD0-630D-4C57-A70F-04226EC2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417602"/>
            <a:ext cx="4504000" cy="21423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F3905B-B93A-466B-87B8-C704321F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00" y="4257966"/>
            <a:ext cx="4520000" cy="232661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0FD3-7B88-4025-B154-D0B69E4A251B}"/>
              </a:ext>
            </a:extLst>
          </p:cNvPr>
          <p:cNvSpPr/>
          <p:nvPr/>
        </p:nvSpPr>
        <p:spPr>
          <a:xfrm>
            <a:off x="7227001" y="1554923"/>
            <a:ext cx="1009952" cy="1282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DCB7C2-2A3D-4EF2-9113-9E6FF7AD7049}"/>
              </a:ext>
            </a:extLst>
          </p:cNvPr>
          <p:cNvSpPr/>
          <p:nvPr/>
        </p:nvSpPr>
        <p:spPr>
          <a:xfrm>
            <a:off x="8927464" y="1554923"/>
            <a:ext cx="1009952" cy="1282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939388-587E-425B-B600-59BABA9D05CE}"/>
              </a:ext>
            </a:extLst>
          </p:cNvPr>
          <p:cNvSpPr/>
          <p:nvPr/>
        </p:nvSpPr>
        <p:spPr>
          <a:xfrm>
            <a:off x="7227001" y="4494366"/>
            <a:ext cx="1009952" cy="1282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E346E6-5192-48A2-A2E1-1AE3DC6E9AC4}"/>
              </a:ext>
            </a:extLst>
          </p:cNvPr>
          <p:cNvSpPr/>
          <p:nvPr/>
        </p:nvSpPr>
        <p:spPr>
          <a:xfrm>
            <a:off x="8927464" y="4494365"/>
            <a:ext cx="1009952" cy="1282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1EA3CD6-559A-4B5A-B62A-BE719208ACAE}"/>
              </a:ext>
            </a:extLst>
          </p:cNvPr>
          <p:cNvCxnSpPr/>
          <p:nvPr/>
        </p:nvCxnSpPr>
        <p:spPr>
          <a:xfrm>
            <a:off x="7227001" y="2873994"/>
            <a:ext cx="0" cy="159382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0575F7-B5BA-4311-90EB-D4A3F8B68147}"/>
              </a:ext>
            </a:extLst>
          </p:cNvPr>
          <p:cNvCxnSpPr>
            <a:cxnSpLocks/>
          </p:cNvCxnSpPr>
          <p:nvPr/>
        </p:nvCxnSpPr>
        <p:spPr>
          <a:xfrm flipV="1">
            <a:off x="4527076" y="2689265"/>
            <a:ext cx="2697747" cy="110547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4E7431-AFD6-48CD-A8C1-F1364BE8B88B}"/>
              </a:ext>
            </a:extLst>
          </p:cNvPr>
          <p:cNvCxnSpPr>
            <a:cxnSpLocks/>
          </p:cNvCxnSpPr>
          <p:nvPr/>
        </p:nvCxnSpPr>
        <p:spPr>
          <a:xfrm>
            <a:off x="4527076" y="5573584"/>
            <a:ext cx="165782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3E3B7-123C-4C10-95F9-0513ED3D4814}"/>
              </a:ext>
            </a:extLst>
          </p:cNvPr>
          <p:cNvCxnSpPr/>
          <p:nvPr/>
        </p:nvCxnSpPr>
        <p:spPr>
          <a:xfrm>
            <a:off x="8236953" y="2873994"/>
            <a:ext cx="0" cy="159382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EA8DB8-488D-4911-90D5-69FF6712A027}"/>
              </a:ext>
            </a:extLst>
          </p:cNvPr>
          <p:cNvCxnSpPr/>
          <p:nvPr/>
        </p:nvCxnSpPr>
        <p:spPr>
          <a:xfrm>
            <a:off x="8928165" y="2873994"/>
            <a:ext cx="0" cy="159382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25564BA-D400-4895-B40D-41328B2CB567}"/>
              </a:ext>
            </a:extLst>
          </p:cNvPr>
          <p:cNvCxnSpPr/>
          <p:nvPr/>
        </p:nvCxnSpPr>
        <p:spPr>
          <a:xfrm>
            <a:off x="9937416" y="2873994"/>
            <a:ext cx="0" cy="159382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8C7A3A-A135-48DD-B7C5-57AE0E6C4308}"/>
              </a:ext>
            </a:extLst>
          </p:cNvPr>
          <p:cNvSpPr txBox="1"/>
          <p:nvPr/>
        </p:nvSpPr>
        <p:spPr>
          <a:xfrm>
            <a:off x="1739907" y="1871643"/>
            <a:ext cx="2661105" cy="40010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Apply Pan-Tompkins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ACEC5-EE5A-4826-969B-BFCD09B0940C}"/>
              </a:ext>
            </a:extLst>
          </p:cNvPr>
          <p:cNvSpPr txBox="1"/>
          <p:nvPr/>
        </p:nvSpPr>
        <p:spPr>
          <a:xfrm>
            <a:off x="1739901" y="3468698"/>
            <a:ext cx="2661105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 periods</a:t>
            </a:r>
          </a:p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missing R-peaks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0B682-C5C5-4095-A0DA-152048E8B786}"/>
              </a:ext>
            </a:extLst>
          </p:cNvPr>
          <p:cNvSpPr txBox="1"/>
          <p:nvPr/>
        </p:nvSpPr>
        <p:spPr>
          <a:xfrm>
            <a:off x="1739901" y="5373530"/>
            <a:ext cx="2661105" cy="40010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Apply </a:t>
            </a:r>
            <a:r>
              <a:rPr lang="en-US" altLang="ko-KR" sz="2000" spc="-100" dirty="0" err="1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Elgendi</a:t>
            </a:r>
            <a:endParaRPr lang="ko-KR" altLang="en-US" sz="2000" spc="-100" dirty="0">
              <a:ln>
                <a:solidFill>
                  <a:srgbClr val="1C2640">
                    <a:alpha val="10000"/>
                  </a:srgb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아래쪽 화살표 13">
            <a:extLst>
              <a:ext uri="{FF2B5EF4-FFF2-40B4-BE49-F238E27FC236}">
                <a16:creationId xmlns:a16="http://schemas.microsoft.com/office/drawing/2014/main" id="{5472FD52-FB01-4684-AC4D-80BF9FD73DB1}"/>
              </a:ext>
            </a:extLst>
          </p:cNvPr>
          <p:cNvSpPr/>
          <p:nvPr/>
        </p:nvSpPr>
        <p:spPr>
          <a:xfrm>
            <a:off x="2899637" y="4573446"/>
            <a:ext cx="341632" cy="403222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아래쪽 화살표 29">
            <a:extLst>
              <a:ext uri="{FF2B5EF4-FFF2-40B4-BE49-F238E27FC236}">
                <a16:creationId xmlns:a16="http://schemas.microsoft.com/office/drawing/2014/main" id="{806B5D27-38F9-4042-A463-9702F9D0883B}"/>
              </a:ext>
            </a:extLst>
          </p:cNvPr>
          <p:cNvSpPr/>
          <p:nvPr/>
        </p:nvSpPr>
        <p:spPr>
          <a:xfrm>
            <a:off x="2899636" y="2668614"/>
            <a:ext cx="341632" cy="403222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1">
            <a:extLst>
              <a:ext uri="{FF2B5EF4-FFF2-40B4-BE49-F238E27FC236}">
                <a16:creationId xmlns:a16="http://schemas.microsoft.com/office/drawing/2014/main" id="{CD1768C7-791F-4D29-9BAF-DA569E210601}"/>
              </a:ext>
            </a:extLst>
          </p:cNvPr>
          <p:cNvSpPr/>
          <p:nvPr/>
        </p:nvSpPr>
        <p:spPr>
          <a:xfrm>
            <a:off x="8393084" y="3742824"/>
            <a:ext cx="341632" cy="319839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E1F35BE-EE01-4E5A-A550-C8FA4D35C9F2}"/>
              </a:ext>
            </a:extLst>
          </p:cNvPr>
          <p:cNvCxnSpPr>
            <a:cxnSpLocks/>
          </p:cNvCxnSpPr>
          <p:nvPr/>
        </p:nvCxnSpPr>
        <p:spPr>
          <a:xfrm>
            <a:off x="4527076" y="2055684"/>
            <a:ext cx="165782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Stage 1: Pan-Tompkins method</a:t>
            </a:r>
          </a:p>
        </p:txBody>
      </p:sp>
      <p:pic>
        <p:nvPicPr>
          <p:cNvPr id="11" name="Picture 2" descr="Pan and Tompkins Algorithm">
            <a:extLst>
              <a:ext uri="{FF2B5EF4-FFF2-40B4-BE49-F238E27FC236}">
                <a16:creationId xmlns:a16="http://schemas.microsoft.com/office/drawing/2014/main" id="{D5495628-C242-4198-AF55-579A12250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95" y="2075287"/>
            <a:ext cx="7709105" cy="37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7EEF65-52EF-496E-8822-1BCE5FC6A91B}"/>
              </a:ext>
            </a:extLst>
          </p:cNvPr>
          <p:cNvSpPr/>
          <p:nvPr/>
        </p:nvSpPr>
        <p:spPr>
          <a:xfrm>
            <a:off x="0" y="0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6EE1C-6369-4647-B162-A0E1CF19E2F8}"/>
              </a:ext>
            </a:extLst>
          </p:cNvPr>
          <p:cNvSpPr/>
          <p:nvPr/>
        </p:nvSpPr>
        <p:spPr>
          <a:xfrm>
            <a:off x="0" y="6792335"/>
            <a:ext cx="12192000" cy="78377"/>
          </a:xfrm>
          <a:prstGeom prst="rect">
            <a:avLst/>
          </a:prstGeom>
          <a:solidFill>
            <a:srgbClr val="000C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05F1-D4CB-47B4-A5EF-89389A292E0C}"/>
              </a:ext>
            </a:extLst>
          </p:cNvPr>
          <p:cNvSpPr/>
          <p:nvPr/>
        </p:nvSpPr>
        <p:spPr>
          <a:xfrm>
            <a:off x="400593" y="604951"/>
            <a:ext cx="11390811" cy="6048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13D5B"/>
              </a:gs>
              <a:gs pos="100000">
                <a:srgbClr val="025E84"/>
              </a:gs>
            </a:gsLst>
            <a:lin ang="0" scaled="0"/>
            <a:tileRect/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00" normalizeH="0" baseline="0" noProof="0" dirty="0">
                <a:ln>
                  <a:solidFill>
                    <a:srgbClr val="1C2640">
                      <a:alpha val="1000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Stage 1: Pan-Tompkins method</a:t>
            </a:r>
          </a:p>
        </p:txBody>
      </p:sp>
      <p:pic>
        <p:nvPicPr>
          <p:cNvPr id="12" name="Picture 4" descr="Pan–Tompkins algorithm - Wikipedia">
            <a:extLst>
              <a:ext uri="{FF2B5EF4-FFF2-40B4-BE49-F238E27FC236}">
                <a16:creationId xmlns:a16="http://schemas.microsoft.com/office/drawing/2014/main" id="{650BD593-02A9-4386-9AF4-4DB0C550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59" y="1355851"/>
            <a:ext cx="9241312" cy="5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3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Widescreen</PresentationFormat>
  <Paragraphs>64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나눔스퀘어OTF Bold</vt:lpstr>
      <vt:lpstr>Arial</vt:lpstr>
      <vt:lpstr>Calibri</vt:lpstr>
      <vt:lpstr>Calibri Light</vt:lpstr>
      <vt:lpstr>Office Theme</vt:lpstr>
      <vt:lpstr>Noise Removal</vt:lpstr>
      <vt:lpstr>PowerPoint Presentation</vt:lpstr>
      <vt:lpstr>PowerPoint Presentation</vt:lpstr>
      <vt:lpstr>PowerPoint Presentation</vt:lpstr>
      <vt:lpstr>R-peak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Removal</dc:title>
  <dc:creator>Inwook</dc:creator>
  <cp:lastModifiedBy>Inwook</cp:lastModifiedBy>
  <cp:revision>1</cp:revision>
  <dcterms:created xsi:type="dcterms:W3CDTF">2022-09-17T16:45:43Z</dcterms:created>
  <dcterms:modified xsi:type="dcterms:W3CDTF">2022-09-17T16:50:01Z</dcterms:modified>
</cp:coreProperties>
</file>