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393" r:id="rId3"/>
    <p:sldId id="394" r:id="rId4"/>
    <p:sldId id="399" r:id="rId5"/>
    <p:sldId id="403" r:id="rId6"/>
    <p:sldId id="402" r:id="rId7"/>
    <p:sldId id="404" r:id="rId8"/>
    <p:sldId id="417" r:id="rId9"/>
    <p:sldId id="418" r:id="rId10"/>
    <p:sldId id="408" r:id="rId11"/>
    <p:sldId id="416" r:id="rId12"/>
    <p:sldId id="410" r:id="rId13"/>
    <p:sldId id="419" r:id="rId14"/>
    <p:sldId id="420" r:id="rId15"/>
    <p:sldId id="421" r:id="rId16"/>
    <p:sldId id="422" r:id="rId17"/>
    <p:sldId id="423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69" autoAdjust="0"/>
    <p:restoredTop sz="94417" autoAdjust="0"/>
  </p:normalViewPr>
  <p:slideViewPr>
    <p:cSldViewPr>
      <p:cViewPr varScale="1">
        <p:scale>
          <a:sx n="120" d="100"/>
          <a:sy n="120" d="100"/>
        </p:scale>
        <p:origin x="-474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1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서식문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graphicFrame>
        <p:nvGraphicFramePr>
          <p:cNvPr id="15472" name="Group 1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9404495"/>
              </p:ext>
            </p:extLst>
          </p:nvPr>
        </p:nvGraphicFramePr>
        <p:xfrm>
          <a:off x="1155700" y="1340709"/>
          <a:ext cx="7697787" cy="475370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24447"/>
                <a:gridCol w="5773340"/>
              </a:tblGrid>
              <a:tr h="475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제어문자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출 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력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결  과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%d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(Decimal)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7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%o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(Octal)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4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hexa_decimal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4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%p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포인터 정수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(16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진수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4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%u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부호없는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(Unsigned) 10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 정수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5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%f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진형 부동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(Floating)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소수점수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5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지수형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(Exponential)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부동소수점수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4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%c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단일 문자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(Character)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77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%s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문자열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(String)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14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범위의 수로 표현하는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Quiz</a:t>
            </a:r>
          </a:p>
          <a:p>
            <a:pPr lvl="1"/>
            <a:r>
              <a:rPr lang="ko-KR" altLang="en-US" dirty="0" smtClean="0"/>
              <a:t>다음 수들을 각 진법으로 변경하여 표현해 보자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0x36</a:t>
            </a:r>
          </a:p>
          <a:p>
            <a:pPr lvl="2"/>
            <a:r>
              <a:rPr lang="en-US" altLang="ko-KR" dirty="0" smtClean="0"/>
              <a:t>97</a:t>
            </a:r>
          </a:p>
          <a:p>
            <a:pPr lvl="2"/>
            <a:r>
              <a:rPr lang="en-US" altLang="ko-KR" dirty="0" smtClean="0"/>
              <a:t>053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3026276"/>
              </p:ext>
            </p:extLst>
          </p:nvPr>
        </p:nvGraphicFramePr>
        <p:xfrm>
          <a:off x="1064460" y="2006860"/>
          <a:ext cx="820914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2199"/>
                <a:gridCol w="1736241"/>
                <a:gridCol w="1224170"/>
                <a:gridCol w="38165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진법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범위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표현식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 예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0,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0100</a:t>
                      </a:r>
                      <a:r>
                        <a:rPr lang="en-US" altLang="ko-KR" baseline="0" dirty="0" smtClean="0"/>
                        <a:t> 0001(C</a:t>
                      </a:r>
                      <a:r>
                        <a:rPr lang="ko-KR" altLang="en-US" baseline="0" dirty="0" smtClean="0"/>
                        <a:t>언어로 표기 불가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0(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9, A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 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73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서식문자의 다양한 형태</a:t>
            </a:r>
            <a:endParaRPr lang="ko-KR" altLang="ko-KR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68699"/>
            <a:ext cx="8915400" cy="482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main(</a:t>
            </a:r>
            <a:r>
              <a:rPr lang="en-US" altLang="ko-KR" dirty="0" smtClean="0"/>
              <a:t>void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("Decimal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%d\n", </a:t>
            </a:r>
            <a:r>
              <a:rPr lang="en-US" altLang="ko-KR" b="1" dirty="0" smtClean="0"/>
              <a:t>173);</a:t>
            </a:r>
            <a:endParaRPr lang="en-US" altLang="ko-KR" b="1" dirty="0"/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("Decimal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%d\n", </a:t>
            </a:r>
            <a:r>
              <a:rPr lang="en-US" altLang="ko-KR" b="1" dirty="0" smtClean="0"/>
              <a:t>0255);</a:t>
            </a:r>
            <a:endParaRPr lang="en-US" altLang="ko-KR" b="1" dirty="0"/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("Decimal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%d\n", </a:t>
            </a:r>
            <a:r>
              <a:rPr lang="en-US" altLang="ko-KR" b="1" dirty="0" smtClean="0"/>
              <a:t>0xAD);</a:t>
            </a:r>
            <a:endParaRPr lang="en-US" altLang="ko-KR" b="1" dirty="0"/>
          </a:p>
          <a:p>
            <a:pPr>
              <a:buFont typeface="Wingdings" pitchFamily="2" charset="2"/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latin typeface="Arial"/>
              </a:rPr>
              <a:t>“</a:t>
            </a:r>
            <a:r>
              <a:rPr lang="en-US" altLang="ko-KR" b="1" dirty="0" smtClean="0"/>
              <a:t>Octal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%o\n", 173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latin typeface="Arial"/>
              </a:rPr>
              <a:t>“</a:t>
            </a:r>
            <a:r>
              <a:rPr lang="en-US" altLang="ko-KR" b="1" dirty="0" smtClean="0"/>
              <a:t>Octal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%o\n", 0255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latin typeface="Arial"/>
              </a:rPr>
              <a:t>“</a:t>
            </a:r>
            <a:r>
              <a:rPr lang="en-US" altLang="ko-KR" b="1" dirty="0" smtClean="0"/>
              <a:t>Octal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%o\n", 0xAD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>
              <a:buFont typeface="Wingdings" pitchFamily="2" charset="2"/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("Hexadecimal</a:t>
            </a:r>
            <a:r>
              <a:rPr lang="ko-KR" altLang="en-US" b="1" dirty="0" smtClean="0"/>
              <a:t> </a:t>
            </a:r>
            <a:r>
              <a:rPr lang="en-US" altLang="ko-KR" b="1" dirty="0"/>
              <a:t>: %x\n", 173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("Hexadecimal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/>
              <a:t>%x\n", 0255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   </a:t>
            </a:r>
            <a:r>
              <a:rPr lang="en-US" altLang="ko-KR" b="1" dirty="0" err="1"/>
              <a:t>printf</a:t>
            </a:r>
            <a:r>
              <a:rPr lang="en-US" altLang="ko-KR" b="1" dirty="0" smtClean="0"/>
              <a:t>("Hexadecimal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/>
              <a:t>%x\n", 0xAD</a:t>
            </a:r>
            <a:r>
              <a:rPr lang="en-US" altLang="ko-KR" b="1" dirty="0" smtClean="0"/>
              <a:t>);</a:t>
            </a:r>
            <a:endParaRPr lang="en-US" altLang="ko-KR" b="1" dirty="0"/>
          </a:p>
          <a:p>
            <a:pPr>
              <a:buFont typeface="Wingdings" pitchFamily="2" charset="2"/>
              <a:buNone/>
            </a:pP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122458" y="1773238"/>
            <a:ext cx="3434425" cy="1511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어떠한 데이터가 입력되는가</a:t>
            </a:r>
          </a:p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보다는 어떠한 제어문자를</a:t>
            </a:r>
          </a:p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사용하느냐에 따라</a:t>
            </a:r>
          </a:p>
          <a:p>
            <a:pPr algn="ctr"/>
            <a:r>
              <a:rPr lang="ko-KR" altLang="en-US" sz="1800" b="1" i="1" dirty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출력 결과가 달라진다</a:t>
            </a:r>
            <a:r>
              <a:rPr lang="en-US" altLang="ko-KR" sz="1800" b="1" i="1" dirty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566896" y="2312392"/>
            <a:ext cx="398245" cy="900578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477288" y="2276281"/>
            <a:ext cx="755612" cy="1008257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297508" y="3626328"/>
            <a:ext cx="398245" cy="900578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054106" y="4958493"/>
            <a:ext cx="398245" cy="900578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206018" y="3572903"/>
            <a:ext cx="755612" cy="1008257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963602" y="4905581"/>
            <a:ext cx="755612" cy="1008257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  <p:bldP spid="7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출력결과를 보이도록 예제를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출력되는 숫자들은 서식문자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출력하도록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052512" y="1992310"/>
            <a:ext cx="8034867" cy="1079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4 * 5 = 20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7 * 9 = 63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</a:t>
            </a:r>
            <a:r>
              <a:rPr lang="ko-KR" altLang="en-US" smtClean="0"/>
              <a:t>석</a:t>
            </a:r>
            <a:endParaRPr lang="en-US" altLang="ko-KR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/*</a:t>
            </a:r>
          </a:p>
          <a:p>
            <a:pPr>
              <a:buNone/>
            </a:pPr>
            <a:r>
              <a:rPr lang="ko-KR" altLang="en-US" dirty="0" smtClean="0">
                <a:solidFill>
                  <a:srgbClr val="00B050"/>
                </a:solidFill>
              </a:rPr>
              <a:t>제목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나의 첫 프로그램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00B050"/>
                </a:solidFill>
              </a:rPr>
              <a:t>기능 </a:t>
            </a:r>
            <a:r>
              <a:rPr lang="en-US" altLang="ko-KR" dirty="0" smtClean="0">
                <a:solidFill>
                  <a:srgbClr val="00B050"/>
                </a:solidFill>
              </a:rPr>
              <a:t>: Hello world </a:t>
            </a:r>
            <a:r>
              <a:rPr lang="ko-KR" altLang="en-US" dirty="0" smtClean="0">
                <a:solidFill>
                  <a:srgbClr val="00B050"/>
                </a:solidFill>
              </a:rPr>
              <a:t>출력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ko-KR" altLang="en-US" dirty="0" smtClean="0">
                <a:solidFill>
                  <a:srgbClr val="00B050"/>
                </a:solidFill>
              </a:rPr>
              <a:t>날짜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: 2014.11.6</a:t>
            </a:r>
          </a:p>
          <a:p>
            <a:pPr>
              <a:buNone/>
            </a:pPr>
            <a:r>
              <a:rPr lang="ko-KR" altLang="en-US" dirty="0" smtClean="0">
                <a:solidFill>
                  <a:srgbClr val="00B050"/>
                </a:solidFill>
              </a:rPr>
              <a:t>작성자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홍길동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*/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		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헤더파일 선언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			</a:t>
            </a:r>
            <a:r>
              <a:rPr lang="en-US" altLang="ko-KR" dirty="0" smtClean="0">
                <a:solidFill>
                  <a:srgbClr val="00B050"/>
                </a:solidFill>
              </a:rPr>
              <a:t>//main </a:t>
            </a:r>
            <a:r>
              <a:rPr lang="ko-KR" altLang="en-US" dirty="0" smtClean="0">
                <a:solidFill>
                  <a:srgbClr val="00B050"/>
                </a:solidFill>
              </a:rPr>
              <a:t>함수의 시작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{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 world \n”);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문자열</a:t>
            </a:r>
            <a:r>
              <a:rPr lang="en-US" altLang="ko-KR" dirty="0" smtClean="0">
                <a:solidFill>
                  <a:srgbClr val="00B050"/>
                </a:solidFill>
              </a:rPr>
              <a:t>(Hello world)</a:t>
            </a:r>
            <a:r>
              <a:rPr lang="ko-KR" altLang="en-US" dirty="0" smtClean="0">
                <a:solidFill>
                  <a:srgbClr val="00B050"/>
                </a:solidFill>
              </a:rPr>
              <a:t>를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출력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	return 0;			</a:t>
            </a:r>
            <a:r>
              <a:rPr lang="en-US" altLang="ko-KR" dirty="0" smtClean="0">
                <a:solidFill>
                  <a:srgbClr val="00B050"/>
                </a:solidFill>
              </a:rPr>
              <a:t>//main </a:t>
            </a:r>
            <a:r>
              <a:rPr lang="ko-KR" altLang="en-US" dirty="0" smtClean="0">
                <a:solidFill>
                  <a:srgbClr val="00B050"/>
                </a:solidFill>
              </a:rPr>
              <a:t>함수 종료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}					</a:t>
            </a:r>
            <a:r>
              <a:rPr lang="en-US" altLang="ko-KR" dirty="0" smtClean="0">
                <a:solidFill>
                  <a:srgbClr val="00B050"/>
                </a:solidFill>
              </a:rPr>
              <a:t>//main </a:t>
            </a:r>
            <a:r>
              <a:rPr lang="ko-KR" altLang="en-US" dirty="0" smtClean="0">
                <a:solidFill>
                  <a:srgbClr val="00B050"/>
                </a:solidFill>
              </a:rPr>
              <a:t>함수의 끝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주석</a:t>
            </a:r>
            <a:r>
              <a:rPr lang="ko-KR" altLang="en-US" smtClean="0"/>
              <a:t>처리에 있어서의 주의점</a:t>
            </a:r>
            <a:endParaRPr lang="en-US" altLang="ko-KR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/*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	</a:t>
            </a:r>
            <a:r>
              <a:rPr lang="ko-KR" altLang="en-US" dirty="0" smtClean="0">
                <a:solidFill>
                  <a:srgbClr val="00B050"/>
                </a:solidFill>
              </a:rPr>
              <a:t>제목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나의 첫 프로그램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	/* </a:t>
            </a:r>
            <a:r>
              <a:rPr lang="ko-KR" altLang="en-US" dirty="0" smtClean="0">
                <a:solidFill>
                  <a:srgbClr val="00B050"/>
                </a:solidFill>
              </a:rPr>
              <a:t>기능 </a:t>
            </a:r>
            <a:r>
              <a:rPr lang="en-US" altLang="ko-KR" dirty="0" smtClean="0">
                <a:solidFill>
                  <a:srgbClr val="00B050"/>
                </a:solidFill>
              </a:rPr>
              <a:t>: Hello world </a:t>
            </a:r>
            <a:r>
              <a:rPr lang="ko-KR" altLang="en-US" dirty="0" smtClean="0">
                <a:solidFill>
                  <a:srgbClr val="00B050"/>
                </a:solidFill>
              </a:rPr>
              <a:t>출력 </a:t>
            </a:r>
            <a:r>
              <a:rPr lang="en-US" altLang="ko-KR" dirty="0" smtClean="0">
                <a:solidFill>
                  <a:srgbClr val="00B050"/>
                </a:solidFill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	</a:t>
            </a:r>
            <a:r>
              <a:rPr lang="ko-KR" altLang="en-US" dirty="0" smtClean="0">
                <a:solidFill>
                  <a:srgbClr val="00B050"/>
                </a:solidFill>
              </a:rPr>
              <a:t>날짜</a:t>
            </a:r>
            <a:r>
              <a:rPr lang="en-US" altLang="ko-KR" dirty="0" smtClean="0">
                <a:solidFill>
                  <a:srgbClr val="00B050"/>
                </a:solidFill>
              </a:rPr>
              <a:t> : 2014.11.6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	</a:t>
            </a:r>
            <a:r>
              <a:rPr lang="ko-KR" altLang="en-US" dirty="0" smtClean="0">
                <a:solidFill>
                  <a:srgbClr val="00B050"/>
                </a:solidFill>
              </a:rPr>
              <a:t>작성자 </a:t>
            </a:r>
            <a:r>
              <a:rPr lang="en-US" altLang="ko-KR" dirty="0" smtClean="0">
                <a:solidFill>
                  <a:srgbClr val="00B050"/>
                </a:solidFill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</a:rPr>
              <a:t>홍길동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*/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출력결과를 보이도록 예제를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출력되는 숫자들은 서식문자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출력하도록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052512" y="1992310"/>
            <a:ext cx="8034867" cy="1079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4 * 5 = 20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7 * 9 = 63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출력결과를 보이도록 예제를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출력되는 숫자들은 서식문자 </a:t>
            </a:r>
            <a:r>
              <a:rPr lang="en-US" altLang="ko-KR" dirty="0" smtClean="0"/>
              <a:t>%d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출력하도록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537" y="2000240"/>
            <a:ext cx="8034867" cy="1643074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=========================================</a:t>
            </a:r>
          </a:p>
          <a:p>
            <a:pPr algn="l">
              <a:buFont typeface="Wingdings" pitchFamily="2" charset="2"/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이름</a:t>
            </a:r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smtClean="0">
                <a:solidFill>
                  <a:schemeClr val="bg1"/>
                </a:solidFill>
              </a:rPr>
              <a:t>나이 </a:t>
            </a:r>
            <a:r>
              <a:rPr lang="ko-KR" altLang="en-US" sz="2000" dirty="0" smtClean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주소</a:t>
            </a:r>
            <a:endParaRPr lang="ko-KR" altLang="en-US" sz="2000" dirty="0" smtClean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=========================================</a:t>
            </a:r>
          </a:p>
          <a:p>
            <a:pPr algn="l">
              <a:buFont typeface="Wingdings" pitchFamily="2" charset="2"/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홍길동</a:t>
            </a:r>
            <a:r>
              <a:rPr lang="ko-KR" altLang="en-US" sz="2000" dirty="0" smtClean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20</a:t>
            </a:r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smtClean="0">
                <a:solidFill>
                  <a:schemeClr val="bg1"/>
                </a:solidFill>
              </a:rPr>
              <a:t>산골짜기 </a:t>
            </a:r>
            <a:r>
              <a:rPr lang="en-US" altLang="ko-KR" sz="2000" dirty="0" smtClean="0">
                <a:solidFill>
                  <a:schemeClr val="bg1"/>
                </a:solidFill>
              </a:rPr>
              <a:t>102</a:t>
            </a:r>
            <a:r>
              <a:rPr lang="ko-KR" altLang="en-US" sz="2000" dirty="0" smtClean="0">
                <a:solidFill>
                  <a:schemeClr val="bg1"/>
                </a:solidFill>
              </a:rPr>
              <a:t>동 </a:t>
            </a:r>
            <a:r>
              <a:rPr lang="en-US" altLang="ko-KR" sz="2000" dirty="0" smtClean="0">
                <a:solidFill>
                  <a:schemeClr val="bg1"/>
                </a:solidFill>
              </a:rPr>
              <a:t>205</a:t>
            </a:r>
            <a:r>
              <a:rPr lang="ko-KR" altLang="en-US" sz="2000" dirty="0" smtClean="0">
                <a:solidFill>
                  <a:schemeClr val="bg1"/>
                </a:solidFill>
              </a:rPr>
              <a:t>호</a:t>
            </a:r>
            <a:endParaRPr lang="ko-KR" altLang="en-US" sz="2000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ko-KR" altLang="en-US" sz="2000" dirty="0" smtClean="0">
                <a:solidFill>
                  <a:schemeClr val="bg1"/>
                </a:solidFill>
              </a:rPr>
              <a:t>이순신</a:t>
            </a:r>
            <a:r>
              <a:rPr lang="ko-KR" altLang="en-US" sz="2000" dirty="0" smtClean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28</a:t>
            </a:r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명량</a:t>
            </a:r>
            <a:r>
              <a:rPr lang="ko-KR" altLang="en-US" sz="2000" dirty="0" smtClean="0">
                <a:solidFill>
                  <a:schemeClr val="bg1"/>
                </a:solidFill>
              </a:rPr>
              <a:t> 수심 </a:t>
            </a:r>
            <a:r>
              <a:rPr lang="en-US" altLang="ko-KR" sz="2000" dirty="0" smtClean="0">
                <a:solidFill>
                  <a:schemeClr val="bg1"/>
                </a:solidFill>
              </a:rPr>
              <a:t>2000m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역사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개발배경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의 호환성 문제 해결 위해</a:t>
            </a:r>
          </a:p>
          <a:p>
            <a:r>
              <a:rPr lang="en-US" altLang="ko-KR" dirty="0"/>
              <a:t>1972</a:t>
            </a:r>
            <a:r>
              <a:rPr lang="ko-KR" altLang="en-US" dirty="0"/>
              <a:t>년 미국 벨 연구소의 </a:t>
            </a:r>
            <a:r>
              <a:rPr lang="ko-KR" altLang="en-US" dirty="0" err="1"/>
              <a:t>데니스</a:t>
            </a:r>
            <a:r>
              <a:rPr lang="ko-KR" altLang="en-US" dirty="0"/>
              <a:t> </a:t>
            </a:r>
            <a:r>
              <a:rPr lang="ko-KR" altLang="en-US" dirty="0" err="1"/>
              <a:t>리치에</a:t>
            </a:r>
            <a:r>
              <a:rPr lang="ko-KR" altLang="en-US" dirty="0"/>
              <a:t> 의해 개발</a:t>
            </a:r>
          </a:p>
          <a:p>
            <a:r>
              <a:rPr lang="ko-KR" altLang="en-US" dirty="0"/>
              <a:t>발전과정</a:t>
            </a:r>
          </a:p>
          <a:p>
            <a:pPr lvl="1"/>
            <a:r>
              <a:rPr lang="en-US" altLang="ko-KR" dirty="0"/>
              <a:t>AlGOL60 ⇒ CPL ⇒ BCPL ⇒ B ⇒ C ⇒ C++ ⇒ </a:t>
            </a:r>
            <a:r>
              <a:rPr lang="en-US" altLang="ko-KR" dirty="0">
                <a:latin typeface="Arial"/>
              </a:rPr>
              <a:t>…</a:t>
            </a:r>
            <a:endParaRPr lang="en-US" altLang="ko-KR" dirty="0"/>
          </a:p>
          <a:p>
            <a:r>
              <a:rPr lang="en-US" altLang="ko-KR" dirty="0"/>
              <a:t>ANSI-C</a:t>
            </a:r>
          </a:p>
          <a:p>
            <a:pPr lvl="1"/>
            <a:r>
              <a:rPr lang="ko-KR" altLang="en-US" dirty="0"/>
              <a:t>미국표준협회에서 규정한 </a:t>
            </a:r>
            <a:r>
              <a:rPr lang="en-US" altLang="ko-KR" dirty="0"/>
              <a:t>C</a:t>
            </a:r>
            <a:r>
              <a:rPr lang="ko-KR" altLang="en-US" dirty="0"/>
              <a:t>언어의 표준안</a:t>
            </a:r>
          </a:p>
        </p:txBody>
      </p:sp>
    </p:spTree>
    <p:extLst>
      <p:ext uri="{BB962C8B-B14F-4D97-AF65-F5344CB8AC3E}">
        <p14:creationId xmlns="" xmlns:p14="http://schemas.microsoft.com/office/powerpoint/2010/main" val="15312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특징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높은 호환성을 가지는 언어</a:t>
            </a:r>
          </a:p>
          <a:p>
            <a:r>
              <a:rPr lang="ko-KR" altLang="en-US"/>
              <a:t>양면성 기능을 가지는 언어</a:t>
            </a:r>
          </a:p>
          <a:p>
            <a:r>
              <a:rPr lang="ko-KR" altLang="en-US"/>
              <a:t>범용 프로그래밍 언어</a:t>
            </a:r>
          </a:p>
          <a:p>
            <a:r>
              <a:rPr lang="ko-KR" altLang="en-US"/>
              <a:t>영어 소문자를 기반으로 하는 언어</a:t>
            </a:r>
          </a:p>
          <a:p>
            <a:r>
              <a:rPr lang="ko-KR" altLang="en-US"/>
              <a:t>다양한 연산자를 가지는 언어</a:t>
            </a:r>
          </a:p>
          <a:p>
            <a:r>
              <a:rPr lang="ko-KR" altLang="en-US"/>
              <a:t>모듈러 프로그래밍 언어</a:t>
            </a:r>
          </a:p>
          <a:p>
            <a:r>
              <a:rPr lang="en-US" altLang="ko-KR"/>
              <a:t>Free format </a:t>
            </a:r>
            <a:r>
              <a:rPr lang="ko-KR" altLang="en-US"/>
              <a:t>코딩 형식을 가지는 언어</a:t>
            </a:r>
          </a:p>
          <a:p>
            <a:r>
              <a:rPr lang="ko-KR" altLang="en-US"/>
              <a:t>전처리기를 사용하는 언어</a:t>
            </a:r>
          </a:p>
          <a:p>
            <a:r>
              <a:rPr lang="ko-KR" altLang="en-US"/>
              <a:t>포인터를 사용하는 언어</a:t>
            </a:r>
          </a:p>
        </p:txBody>
      </p:sp>
    </p:spTree>
    <p:extLst>
      <p:ext uri="{BB962C8B-B14F-4D97-AF65-F5344CB8AC3E}">
        <p14:creationId xmlns="" xmlns:p14="http://schemas.microsoft.com/office/powerpoint/2010/main" val="29962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프로그램의 기본 구조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4710" y="1214422"/>
            <a:ext cx="3672510" cy="33667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 smtClean="0"/>
              <a:t>stdio.h</a:t>
            </a:r>
            <a:r>
              <a:rPr lang="en-US" altLang="ko-KR" sz="1800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main(void)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선언문</a:t>
            </a:r>
            <a:r>
              <a:rPr lang="en-US" altLang="ko-KR" sz="1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   </a:t>
            </a:r>
            <a:r>
              <a:rPr lang="en-US" altLang="ko-KR" sz="1800" dirty="0">
                <a:latin typeface="Arial"/>
              </a:rPr>
              <a:t>…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   </a:t>
            </a:r>
            <a:r>
              <a:rPr lang="en-US" altLang="ko-KR" sz="1800" dirty="0">
                <a:latin typeface="Arial"/>
              </a:rPr>
              <a:t>…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	   </a:t>
            </a:r>
            <a:r>
              <a:rPr lang="en-US" altLang="ko-KR" sz="1800" dirty="0">
                <a:latin typeface="Arial"/>
              </a:rPr>
              <a:t>…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936720" y="1233996"/>
            <a:ext cx="2088290" cy="259612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6370" y="1223324"/>
            <a:ext cx="2088290" cy="477436"/>
          </a:xfrm>
          <a:prstGeom prst="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Program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내에서 사용할 함수를 가지고 있는 파일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936720" y="1846574"/>
            <a:ext cx="3456480" cy="259612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537220" y="2420860"/>
            <a:ext cx="2160300" cy="259612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Program </a:t>
            </a:r>
            <a:r>
              <a:rPr lang="ko-KR" altLang="en-US" sz="12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시작</a:t>
            </a:r>
            <a:r>
              <a:rPr lang="ko-KR" altLang="en-US" sz="1200" dirty="0">
                <a:solidFill>
                  <a:schemeClr val="tx1"/>
                </a:solidFill>
                <a:latin typeface="굴림" charset="-127"/>
                <a:ea typeface="굴림" charset="-127"/>
              </a:rPr>
              <a:t>점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2887317" y="2137985"/>
            <a:ext cx="274312" cy="309509"/>
          </a:xfrm>
          <a:prstGeom prst="ellipse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dirty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873588" y="4256622"/>
            <a:ext cx="274312" cy="309509"/>
          </a:xfrm>
          <a:prstGeom prst="ellipse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416370" y="3140960"/>
            <a:ext cx="2088290" cy="288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Program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의 영역을 표시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895456" y="2444767"/>
            <a:ext cx="274312" cy="309509"/>
          </a:xfrm>
          <a:prstGeom prst="ellipse">
            <a:avLst/>
          </a:prstGeom>
          <a:noFill/>
          <a:ln>
            <a:solidFill>
              <a:srgbClr val="7030A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904334" y="3047481"/>
            <a:ext cx="274312" cy="309509"/>
          </a:xfrm>
          <a:prstGeom prst="ellipse">
            <a:avLst/>
          </a:prstGeom>
          <a:noFill/>
          <a:ln>
            <a:solidFill>
              <a:srgbClr val="7030A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dirty="0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3913212" y="3650195"/>
            <a:ext cx="274312" cy="309509"/>
          </a:xfrm>
          <a:prstGeom prst="ellipse">
            <a:avLst/>
          </a:prstGeom>
          <a:noFill/>
          <a:ln>
            <a:solidFill>
              <a:srgbClr val="7030A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4570420" y="3012703"/>
            <a:ext cx="1534740" cy="288040"/>
          </a:xfrm>
          <a:prstGeom prst="rect">
            <a:avLst/>
          </a:pr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명령어 종료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7" name="구부러진 연결선 6"/>
          <p:cNvCxnSpPr>
            <a:stCxn id="14" idx="2"/>
            <a:endCxn id="16" idx="0"/>
          </p:cNvCxnSpPr>
          <p:nvPr/>
        </p:nvCxnSpPr>
        <p:spPr bwMode="auto">
          <a:xfrm rot="10800000" flipV="1">
            <a:off x="1460515" y="2292740"/>
            <a:ext cx="1426802" cy="848220"/>
          </a:xfrm>
          <a:prstGeom prst="curved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5" idx="2"/>
            <a:endCxn id="16" idx="2"/>
          </p:cNvCxnSpPr>
          <p:nvPr/>
        </p:nvCxnSpPr>
        <p:spPr bwMode="auto">
          <a:xfrm rot="10800000">
            <a:off x="1460516" y="3429001"/>
            <a:ext cx="1413073" cy="982377"/>
          </a:xfrm>
          <a:prstGeom prst="curved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0" idx="0"/>
            <a:endCxn id="17" idx="6"/>
          </p:cNvCxnSpPr>
          <p:nvPr/>
        </p:nvCxnSpPr>
        <p:spPr bwMode="auto">
          <a:xfrm rot="16200000" flipV="1">
            <a:off x="4547189" y="2222102"/>
            <a:ext cx="413181" cy="1168022"/>
          </a:xfrm>
          <a:prstGeom prst="curved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20" idx="2"/>
            <a:endCxn id="19" idx="6"/>
          </p:cNvCxnSpPr>
          <p:nvPr/>
        </p:nvCxnSpPr>
        <p:spPr bwMode="auto">
          <a:xfrm rot="5400000">
            <a:off x="4510554" y="2977713"/>
            <a:ext cx="504207" cy="1150266"/>
          </a:xfrm>
          <a:prstGeom prst="curved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20" idx="1"/>
            <a:endCxn id="18" idx="6"/>
          </p:cNvCxnSpPr>
          <p:nvPr/>
        </p:nvCxnSpPr>
        <p:spPr bwMode="auto">
          <a:xfrm rot="10800000" flipV="1">
            <a:off x="4178646" y="3156722"/>
            <a:ext cx="391774" cy="4551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1"/>
            <a:endCxn id="9" idx="3"/>
          </p:cNvCxnSpPr>
          <p:nvPr/>
        </p:nvCxnSpPr>
        <p:spPr bwMode="auto">
          <a:xfrm rot="10800000" flipV="1">
            <a:off x="2504660" y="1363802"/>
            <a:ext cx="432060" cy="98240"/>
          </a:xfrm>
          <a:prstGeom prst="bentConnector3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3" idx="0"/>
            <a:endCxn id="12" idx="3"/>
          </p:cNvCxnSpPr>
          <p:nvPr/>
        </p:nvCxnSpPr>
        <p:spPr bwMode="auto">
          <a:xfrm rot="16200000" flipV="1">
            <a:off x="6783045" y="1586535"/>
            <a:ext cx="444480" cy="1224170"/>
          </a:xfrm>
          <a:prstGeom prst="bentConnector2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69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2722"/>
            <a:ext cx="4457700" cy="528955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 smtClean="0"/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Hello </a:t>
            </a:r>
            <a:r>
              <a:rPr lang="en-US" altLang="ko-KR" dirty="0" smtClean="0"/>
              <a:t>world ! \n</a:t>
            </a:r>
            <a:r>
              <a:rPr lang="en-US" altLang="ko-KR" dirty="0" smtClean="0">
                <a:latin typeface="Arial"/>
              </a:rPr>
              <a:t>”</a:t>
            </a:r>
            <a:r>
              <a:rPr lang="en-US" altLang="ko-KR" dirty="0" smtClean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		return 0;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}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Hello world </a:t>
            </a:r>
            <a:r>
              <a:rPr lang="ko-KR" altLang="en-US" dirty="0" smtClean="0"/>
              <a:t>출력하는 프로그램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2472" y="3929066"/>
            <a:ext cx="8034867" cy="1079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Hello world !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4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ESCAPE </a:t>
            </a:r>
            <a:r>
              <a:rPr lang="ko-KR" altLang="en-US"/>
              <a:t>문자</a:t>
            </a:r>
          </a:p>
        </p:txBody>
      </p:sp>
      <p:graphicFrame>
        <p:nvGraphicFramePr>
          <p:cNvPr id="11530" name="Group 26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6729545"/>
              </p:ext>
            </p:extLst>
          </p:nvPr>
        </p:nvGraphicFramePr>
        <p:xfrm>
          <a:off x="825500" y="1245586"/>
          <a:ext cx="7728000" cy="343700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766400"/>
                <a:gridCol w="3595667"/>
                <a:gridCol w="2365933"/>
              </a:tblGrid>
              <a:tr h="59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ESCAPE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          능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내부 코드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(ASCII)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값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‘\n’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New line(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새로운 줄로 이동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‘\r’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Carriage return(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줄의 처음으로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67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‘\b’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Back space(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한 문자 왼쪽으로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‘\t’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Tab(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탭 크기만큼 이동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‘\a’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Alarm(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벨 소리 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792700" y="4797190"/>
            <a:ext cx="4032560" cy="1584220"/>
            <a:chOff x="2792700" y="4869200"/>
            <a:chExt cx="4032560" cy="1584220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2792700" y="4869200"/>
              <a:ext cx="4032560" cy="1584220"/>
            </a:xfrm>
            <a:prstGeom prst="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Inficap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3728830" y="5229250"/>
              <a:ext cx="3600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auto">
            <a:xfrm>
              <a:off x="3728830" y="5661310"/>
              <a:ext cx="3600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auto">
            <a:xfrm>
              <a:off x="2864710" y="5661310"/>
              <a:ext cx="3600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 bwMode="auto">
            <a:xfrm>
              <a:off x="3908855" y="5229250"/>
              <a:ext cx="0" cy="43206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160890" y="5283504"/>
              <a:ext cx="6206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altLang="ko-KR" sz="1600" dirty="0"/>
                <a:t>‘\n’</a:t>
              </a:r>
              <a:endParaRPr lang="en-US" altLang="ko-KR" sz="16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꺾인 연결선 19"/>
            <p:cNvCxnSpPr/>
            <p:nvPr/>
          </p:nvCxnSpPr>
          <p:spPr bwMode="auto">
            <a:xfrm rot="5400000">
              <a:off x="3481329" y="5234030"/>
              <a:ext cx="12700" cy="85456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C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3205003" y="5877340"/>
              <a:ext cx="5709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altLang="ko-KR" sz="1600" dirty="0" smtClean="0"/>
                <a:t>‘\r’</a:t>
              </a:r>
              <a:endParaRPr lang="en-US" altLang="ko-KR" sz="16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133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본인의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주소를 모니터에 출력하는 프로그램을 작성해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052512" y="1628775"/>
            <a:ext cx="8034867" cy="1079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이름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홍길동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나이 </a:t>
            </a:r>
            <a:r>
              <a:rPr lang="en-US" altLang="ko-KR" sz="2000" dirty="0">
                <a:solidFill>
                  <a:schemeClr val="bg1"/>
                </a:solidFill>
              </a:rPr>
              <a:t>: 16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주소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산골짜기</a:t>
            </a:r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형태로 본인의 이름을 출력하는 프로그램을 작성해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printf</a:t>
            </a:r>
            <a:r>
              <a:rPr lang="ko-KR" altLang="en-US" dirty="0" smtClean="0">
                <a:solidFill>
                  <a:srgbClr val="FF0000"/>
                </a:solidFill>
              </a:rPr>
              <a:t>함수는 한 번만 호출해야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023910" y="1928802"/>
            <a:ext cx="8034867" cy="1079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홍길동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홍  길  동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홍    길    동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8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서식문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                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                                   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  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 Everybody \n”);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 \n”, 1234);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 %d \n”, 10, 20);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 </a:t>
            </a:r>
            <a:r>
              <a:rPr lang="en-US" altLang="ko-KR" dirty="0" smtClean="0"/>
              <a:t>return 0;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09596" y="4857760"/>
            <a:ext cx="8034867" cy="10795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Hello Everybody</a:t>
            </a: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1234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10 20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9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20776</TotalTime>
  <Words>614</Words>
  <Application>Microsoft Office PowerPoint</Application>
  <PresentationFormat>A4 용지(210x297mm)</PresentationFormat>
  <Paragraphs>207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C언어의 역사</vt:lpstr>
      <vt:lpstr>C언어의 특징</vt:lpstr>
      <vt:lpstr>C프로그램의 기본 구조</vt:lpstr>
      <vt:lpstr>Hello world 출력하는 프로그램</vt:lpstr>
      <vt:lpstr>ESCAPE 문자</vt:lpstr>
      <vt:lpstr>Quiz</vt:lpstr>
      <vt:lpstr>Quiz</vt:lpstr>
      <vt:lpstr>서식문자</vt:lpstr>
      <vt:lpstr>서식문자</vt:lpstr>
      <vt:lpstr>진법</vt:lpstr>
      <vt:lpstr>서식문자의 다양한 형태</vt:lpstr>
      <vt:lpstr>Quiz</vt:lpstr>
      <vt:lpstr>주석</vt:lpstr>
      <vt:lpstr>주석처리에 있어서의 주의점</vt:lpstr>
      <vt:lpstr>Quiz</vt:lpstr>
      <vt:lpstr>Quiz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2131</cp:revision>
  <dcterms:created xsi:type="dcterms:W3CDTF">2006-12-12T01:37:26Z</dcterms:created>
  <dcterms:modified xsi:type="dcterms:W3CDTF">2014-11-06T02:55:06Z</dcterms:modified>
</cp:coreProperties>
</file>