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92" r:id="rId2"/>
    <p:sldId id="393" r:id="rId3"/>
    <p:sldId id="414" r:id="rId4"/>
    <p:sldId id="408" r:id="rId5"/>
    <p:sldId id="415" r:id="rId6"/>
    <p:sldId id="394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5BA"/>
    <a:srgbClr val="CCECFF"/>
    <a:srgbClr val="66FFFF"/>
    <a:srgbClr val="6699FF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5" autoAdjust="0"/>
    <p:restoredTop sz="88594" autoAdjust="0"/>
  </p:normalViewPr>
  <p:slideViewPr>
    <p:cSldViewPr>
      <p:cViewPr varScale="1">
        <p:scale>
          <a:sx n="91" d="100"/>
          <a:sy n="91" d="100"/>
        </p:scale>
        <p:origin x="-1524" y="-108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10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ko-KR" altLang="en-US" dirty="0" smtClean="0"/>
              <a:t>전역변수</a:t>
            </a:r>
            <a:r>
              <a:rPr lang="en-US" altLang="ko-KR" dirty="0" smtClean="0"/>
              <a:t>(</a:t>
            </a:r>
            <a:r>
              <a:rPr lang="en-US" altLang="ko-KR" dirty="0" smtClean="0"/>
              <a:t>Global </a:t>
            </a:r>
            <a:r>
              <a:rPr lang="en-US" altLang="ko-KR" dirty="0" smtClean="0"/>
              <a:t>Variable)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14393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1" lang="en-US" altLang="ko-KR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smtClean="0">
                <a:latin typeface="+mn-lt"/>
                <a:ea typeface="+mn-ea"/>
              </a:rPr>
              <a:t>Add (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val</a:t>
            </a:r>
            <a:r>
              <a:rPr lang="en-US" altLang="ko-KR" sz="1600" b="0" kern="0" dirty="0" smtClean="0">
                <a:latin typeface="+mn-lt"/>
                <a:ea typeface="+mn-ea"/>
              </a:rPr>
              <a:t>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>
                <a:latin typeface="+mn-lt"/>
                <a:ea typeface="+mn-ea"/>
              </a:rPr>
              <a:t>i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smtClean="0">
                <a:latin typeface="+mn-lt"/>
                <a:ea typeface="+mn-ea"/>
              </a:rPr>
              <a:t>num = 1;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>
                <a:latin typeface="+mn-lt"/>
                <a:ea typeface="+mn-ea"/>
              </a:rPr>
              <a:t>i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smtClean="0">
                <a:latin typeface="+mn-lt"/>
                <a:ea typeface="+mn-ea"/>
              </a:rPr>
              <a:t>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 = 5;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(“num : %d \n”, Add(3));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(“num : %d \n”, num+9);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smtClean="0">
                <a:latin typeface="+mn-lt"/>
                <a:ea typeface="+mn-ea"/>
              </a:rPr>
              <a:t>return </a:t>
            </a:r>
            <a:r>
              <a:rPr lang="en-US" altLang="ko-KR" sz="1600" b="0" kern="0" dirty="0" smtClean="0">
                <a:latin typeface="+mn-lt"/>
                <a:ea typeface="+mn-ea"/>
              </a:rPr>
              <a:t>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>
                <a:latin typeface="+mn-lt"/>
                <a:ea typeface="+mn-ea"/>
              </a:rPr>
              <a:t>i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smtClean="0">
                <a:latin typeface="+mn-lt"/>
                <a:ea typeface="+mn-ea"/>
              </a:rPr>
              <a:t>Add(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val</a:t>
            </a:r>
            <a:r>
              <a:rPr lang="en-US" altLang="ko-KR" sz="1600" b="0" kern="0" dirty="0" smtClean="0">
                <a:latin typeface="+mn-lt"/>
                <a:ea typeface="+mn-ea"/>
              </a:rPr>
              <a:t>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 = 9;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num +=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val</a:t>
            </a:r>
            <a:r>
              <a:rPr lang="en-US" altLang="ko-KR" sz="1600" b="0" kern="0" dirty="0" smtClean="0">
                <a:latin typeface="+mn-lt"/>
                <a:ea typeface="+mn-ea"/>
              </a:rPr>
              <a:t>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return num;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5312647"/>
            <a:ext cx="3500462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0" dirty="0" smtClean="0">
                <a:solidFill>
                  <a:srgbClr val="FF0000"/>
                </a:solidFill>
              </a:rPr>
              <a:t>지역변수의 이름이 전역변수의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0" dirty="0" smtClean="0">
                <a:solidFill>
                  <a:srgbClr val="FF0000"/>
                </a:solidFill>
              </a:rPr>
              <a:t>이름을 가린다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ko-KR" altLang="en-US" dirty="0" smtClean="0"/>
              <a:t>전역변수의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문제점 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381100" y="5143512"/>
            <a:ext cx="685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0" dirty="0" smtClean="0">
                <a:solidFill>
                  <a:srgbClr val="FF0000"/>
                </a:solidFill>
              </a:rPr>
              <a:t>전역변수의 변경은 전체 프로그램의 변경으로 이어질 수 있으며 전역변수에 의존적인 코드는 프로그램 전체 영역에서 찾아야 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어디서든 접근이 가능한 변수이기 때문에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…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28" y="1224202"/>
            <a:ext cx="5929354" cy="3776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변수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715436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altLang="ko-KR" sz="1600" b="0" kern="0" dirty="0" err="1">
                <a:latin typeface="+mn-lt"/>
                <a:ea typeface="+mn-ea"/>
              </a:rPr>
              <a:t>s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tdio.h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void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SimpleFunc</a:t>
            </a:r>
            <a:r>
              <a:rPr lang="en-US" altLang="ko-KR" sz="1600" b="0" kern="0" dirty="0" smtClean="0">
                <a:latin typeface="+mn-lt"/>
                <a:ea typeface="+mn-ea"/>
              </a:rPr>
              <a:t>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static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num1 = 0;		// </a:t>
            </a:r>
            <a:r>
              <a:rPr lang="ko-KR" altLang="en-US" sz="1600" b="0" kern="0" dirty="0" smtClean="0">
                <a:latin typeface="+mn-lt"/>
                <a:ea typeface="+mn-ea"/>
              </a:rPr>
              <a:t>초기화하지 않으면 </a:t>
            </a:r>
            <a:r>
              <a:rPr lang="en-US" altLang="ko-KR" sz="1600" b="0" kern="0" dirty="0" smtClean="0">
                <a:latin typeface="+mn-lt"/>
                <a:ea typeface="+mn-ea"/>
              </a:rPr>
              <a:t>0 </a:t>
            </a:r>
            <a:r>
              <a:rPr lang="ko-KR" altLang="en-US" sz="1600" b="0" kern="0" dirty="0" smtClean="0">
                <a:latin typeface="+mn-lt"/>
                <a:ea typeface="+mn-ea"/>
              </a:rPr>
              <a:t>초기화</a:t>
            </a: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num2 = 0;			// </a:t>
            </a:r>
            <a:r>
              <a:rPr lang="ko-KR" altLang="en-US" sz="1600" b="0" kern="0" dirty="0" smtClean="0">
                <a:latin typeface="+mn-lt"/>
                <a:ea typeface="+mn-ea"/>
              </a:rPr>
              <a:t>초기화하지 않으면 쓰레기 값 초기화</a:t>
            </a: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num1++, </a:t>
            </a:r>
            <a:r>
              <a:rPr lang="en-US" altLang="ko-KR" sz="1600" b="0" kern="0" dirty="0" smtClean="0">
                <a:latin typeface="+mn-lt"/>
                <a:ea typeface="+mn-ea"/>
              </a:rPr>
              <a:t>num2</a:t>
            </a:r>
            <a:r>
              <a:rPr lang="en-US" altLang="ko-KR" sz="1600" b="0" kern="0" dirty="0" smtClean="0">
                <a:latin typeface="+mn-lt"/>
                <a:ea typeface="+mn-ea"/>
              </a:rPr>
              <a:t>++;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(“static : %d, local : %d \n”, num1, </a:t>
            </a:r>
            <a:r>
              <a:rPr lang="en-US" altLang="ko-KR" sz="1600" b="0" kern="0" dirty="0" smtClean="0">
                <a:latin typeface="+mn-lt"/>
                <a:ea typeface="+mn-ea"/>
              </a:rPr>
              <a:t>num2</a:t>
            </a:r>
            <a:r>
              <a:rPr lang="en-US" altLang="ko-KR" sz="1600" b="0" kern="0" dirty="0" smtClean="0">
                <a:latin typeface="+mn-lt"/>
                <a:ea typeface="+mn-ea"/>
              </a:rPr>
              <a:t>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>
                <a:latin typeface="+mn-lt"/>
                <a:ea typeface="+mn-ea"/>
              </a:rPr>
              <a:t>i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for(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=0;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&lt;3;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++)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SimpleFunc</a:t>
            </a:r>
            <a:r>
              <a:rPr lang="en-US" altLang="ko-KR" sz="1600" b="0" kern="0" dirty="0" smtClean="0">
                <a:latin typeface="+mn-lt"/>
                <a:ea typeface="+mn-ea"/>
              </a:rPr>
              <a:t>();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9662" y="5882307"/>
            <a:ext cx="6858048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0" dirty="0" smtClean="0">
                <a:solidFill>
                  <a:srgbClr val="FF0000"/>
                </a:solidFill>
              </a:rPr>
              <a:t>프로그램이 실행되면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static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지역변수는 해당 함수에 존재하지 않는다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변수의 활용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715436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전역변수가 필요한 이유</a:t>
            </a:r>
            <a:endParaRPr kumimoji="1" lang="en-US" altLang="ko-KR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ko-KR" altLang="en-US" sz="1600" b="0" kern="0" dirty="0" smtClean="0">
                <a:latin typeface="+mn-lt"/>
                <a:ea typeface="+mn-ea"/>
              </a:rPr>
              <a:t>선언된 변수가 함수를 빠져나가도 계속해서 메모리 공간에 존재할 필요가 있다</a:t>
            </a:r>
            <a:r>
              <a:rPr lang="en-US" altLang="ko-KR" sz="1600" b="0" kern="0" dirty="0" smtClean="0">
                <a:latin typeface="+mn-lt"/>
                <a:ea typeface="+mn-ea"/>
              </a:rPr>
              <a:t>.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+mn-ea"/>
              </a:rPr>
              <a:t>전역변수</a:t>
            </a:r>
            <a:r>
              <a:rPr lang="en-US" altLang="ko-KR" sz="2000" kern="0" dirty="0" smtClean="0">
                <a:latin typeface="+mn-lt"/>
                <a:ea typeface="+mn-ea"/>
              </a:rPr>
              <a:t>, static </a:t>
            </a:r>
            <a:r>
              <a:rPr lang="ko-KR" altLang="en-US" sz="2000" kern="0" dirty="0" smtClean="0">
                <a:latin typeface="+mn-lt"/>
                <a:ea typeface="+mn-ea"/>
              </a:rPr>
              <a:t>변수</a:t>
            </a:r>
            <a:endParaRPr lang="en-US" altLang="ko-KR" sz="20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ko-KR" altLang="en-US" sz="1600" b="0" kern="0" dirty="0" smtClean="0">
                <a:latin typeface="+mn-lt"/>
                <a:ea typeface="+mn-ea"/>
              </a:rPr>
              <a:t>함수를 빠져나가도 계속해서 메모리 공간에 존재해야 하는 변수를 선언하는 방법</a:t>
            </a: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1" lang="en-US" altLang="ko-KR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지역 변수를 </a:t>
            </a:r>
            <a:r>
              <a:rPr lang="ko-KR" altLang="en-US" sz="2000" kern="0" dirty="0" smtClean="0">
                <a:latin typeface="+mn-lt"/>
                <a:ea typeface="+mn-ea"/>
              </a:rPr>
              <a:t>사용하여 전역변수의 선언을 최소화하자</a:t>
            </a:r>
            <a:r>
              <a:rPr lang="en-US" altLang="ko-KR" sz="2000" kern="0" dirty="0" smtClean="0">
                <a:latin typeface="+mn-lt"/>
                <a:ea typeface="+mn-ea"/>
              </a:rPr>
              <a:t>.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static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지역변수는 접근의 범위가 전역변수보다 훨씬 좁기 때문에 훨씬 안정적이다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en-US" altLang="ko-KR" dirty="0" smtClean="0"/>
              <a:t>register </a:t>
            </a:r>
            <a:r>
              <a:rPr lang="ko-KR" altLang="en-US" dirty="0" smtClean="0"/>
              <a:t>변수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14393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inlcude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</a:t>
            </a:r>
            <a:r>
              <a:rPr kumimoji="1" lang="en-US" altLang="ko-KR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>
                <a:latin typeface="+mn-lt"/>
                <a:ea typeface="+mn-ea"/>
              </a:rPr>
              <a:t>i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smtClean="0">
                <a:latin typeface="+mn-lt"/>
                <a:ea typeface="+mn-ea"/>
              </a:rPr>
              <a:t>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register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 = 5;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2800" b="0" kern="0" dirty="0" smtClean="0">
                <a:latin typeface="+mn-lt"/>
                <a:ea typeface="+mn-ea"/>
              </a:rPr>
              <a:t>…</a:t>
            </a: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6786" y="4300373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0" dirty="0" smtClean="0">
                <a:solidFill>
                  <a:srgbClr val="FF0000"/>
                </a:solidFill>
              </a:rPr>
              <a:t>레지스터는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cpu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내부에 존재하는 메모리로 접근이 가장 빠른 메모리 장치이다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>
                <a:solidFill>
                  <a:srgbClr val="FF0000"/>
                </a:solidFill>
              </a:rPr>
              <a:t>Register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는 힌트를 제공하는 키워드이다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컴파일러는 이를 무시하기도 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5391152"/>
          </a:xfrm>
        </p:spPr>
        <p:txBody>
          <a:bodyPr/>
          <a:lstStyle/>
          <a:p>
            <a:r>
              <a:rPr lang="en-US" altLang="ko-KR" sz="2000" dirty="0" err="1" smtClean="0"/>
              <a:t>AddToTotal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함수에서 전역변수 </a:t>
            </a:r>
            <a:r>
              <a:rPr lang="en-US" altLang="ko-KR" sz="2000" dirty="0" smtClean="0"/>
              <a:t>total</a:t>
            </a:r>
            <a:r>
              <a:rPr lang="ko-KR" altLang="en-US" sz="2000" dirty="0" smtClean="0"/>
              <a:t>을 선언하였는데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이를 </a:t>
            </a:r>
            <a:r>
              <a:rPr lang="en-US" altLang="ko-KR" sz="2000" dirty="0" smtClean="0"/>
              <a:t>static</a:t>
            </a:r>
            <a:r>
              <a:rPr lang="ko-KR" altLang="en-US" sz="2000" dirty="0" smtClean="0"/>
              <a:t>변수로 대체해보자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단</a:t>
            </a:r>
            <a:r>
              <a:rPr lang="en-US" altLang="ko-KR" sz="2000" dirty="0" smtClean="0"/>
              <a:t>, static </a:t>
            </a:r>
            <a:r>
              <a:rPr lang="ko-KR" altLang="en-US" sz="2000" dirty="0" smtClean="0"/>
              <a:t>변수로의 대체과정에서 </a:t>
            </a:r>
            <a:r>
              <a:rPr lang="en-US" altLang="ko-KR" sz="2000" dirty="0" smtClean="0"/>
              <a:t>main</a:t>
            </a:r>
            <a:r>
              <a:rPr lang="ko-KR" altLang="en-US" sz="2000" dirty="0" smtClean="0"/>
              <a:t>함수의 변경은 없어야 하며 실행결과도 동일해야 한다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더 안정적으로 프로그램을 작성해보자</a:t>
            </a:r>
            <a:r>
              <a:rPr lang="en-US" altLang="ko-KR" sz="2000" dirty="0" smtClean="0"/>
              <a:t>.)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1095348" y="2357430"/>
            <a:ext cx="4286280" cy="40719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12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2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2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#include </a:t>
            </a:r>
            <a:r>
              <a:rPr lang="en-US" altLang="ko-KR" sz="12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b="0" dirty="0" err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stdio.h</a:t>
            </a:r>
            <a:r>
              <a:rPr lang="en-US" altLang="ko-KR" sz="12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 algn="l"/>
            <a:r>
              <a:rPr lang="en-US" altLang="ko-KR" sz="12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total = 0;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AddToTotal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n)</a:t>
            </a:r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total +=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n;</a:t>
            </a:r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return total;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main(void)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num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for(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=0;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&lt;3;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++)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{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입력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%d : ”, i+1);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scanf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(“%d”, &amp;num);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누적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%d \n”,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AddToTotal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(num));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}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return 0;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ko-KR" altLang="en-US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ko-KR" altLang="en-US" dirty="0" smtClean="0"/>
              <a:t>재귀</a:t>
            </a:r>
            <a:r>
              <a:rPr lang="en-US" altLang="ko-KR" dirty="0" smtClean="0"/>
              <a:t>(Recursive)</a:t>
            </a:r>
            <a:r>
              <a:rPr lang="ko-KR" altLang="en-US" dirty="0" smtClean="0"/>
              <a:t>함수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3844" y="1252558"/>
            <a:ext cx="814393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정의</a:t>
            </a:r>
            <a:endParaRPr kumimoji="1" lang="en-US" altLang="ko-KR" sz="16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ko-KR" altLang="en-US" sz="1600" b="0" kern="0" dirty="0" smtClean="0">
                <a:latin typeface="+mn-lt"/>
                <a:ea typeface="+mn-ea"/>
              </a:rPr>
              <a:t>함수 내에서 자기 자신을 다시 호출하는 함수를 의미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Recursive 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(“Recursive call!! \n”);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Recursive();			</a:t>
            </a: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//</a:t>
            </a:r>
            <a:r>
              <a:rPr lang="ko-KR" altLang="en-US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나를 다시 재 호출한다</a:t>
            </a: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?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ko-KR" altLang="en-US" smtClean="0"/>
              <a:t>재귀함수의 이해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3602" y="1214422"/>
            <a:ext cx="5776918" cy="496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ko-KR" altLang="en-US" smtClean="0"/>
              <a:t>재귀함수의 이해</a:t>
            </a:r>
            <a:endParaRPr lang="en-US" altLang="ko-K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#include &lt;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stdio.h</a:t>
            </a:r>
            <a:r>
              <a:rPr lang="en-US" altLang="ko-KR" sz="1600" b="0" kern="0" dirty="0" smtClean="0">
                <a:latin typeface="+mn-lt"/>
                <a:ea typeface="+mn-ea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void Recursive (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if (num &lt;= 0)		//</a:t>
            </a:r>
            <a:r>
              <a:rPr lang="ko-KR" altLang="en-US" sz="1600" b="0" kern="0" dirty="0" smtClean="0">
                <a:latin typeface="+mn-lt"/>
                <a:ea typeface="+mn-ea"/>
              </a:rPr>
              <a:t>재귀의 탈출조건</a:t>
            </a: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return 0;		//</a:t>
            </a:r>
            <a:r>
              <a:rPr lang="ko-KR" altLang="en-US" sz="1600" b="0" kern="0" dirty="0" smtClean="0">
                <a:latin typeface="+mn-lt"/>
                <a:ea typeface="+mn-ea"/>
              </a:rPr>
              <a:t>재귀의 탈출</a:t>
            </a: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(“Recursive call 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Recursive(num-1);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Recursive(3);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ko-KR" altLang="en-US" smtClean="0"/>
              <a:t>재귀함수의 이해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472" y="1285860"/>
            <a:ext cx="7581626" cy="4700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38290" y="5396227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0" dirty="0" smtClean="0">
                <a:solidFill>
                  <a:srgbClr val="FF0000"/>
                </a:solidFill>
              </a:rPr>
              <a:t>호출순서의 역순으로 반환이 이뤄진다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기억 클래스</a:t>
            </a:r>
            <a:endParaRPr lang="en-US" altLang="ko-KR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 smtClean="0"/>
              <a:t>데이터를 저장하는 메모리 공간의 영역을 규정짓는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변수가 메모리 어느 영역에 할당 되냐에 따라 변수의 생존 범위와 생존 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범위가 달라진다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지역 변수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중괄호 내에 선언되는 변수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지역변수는 해당지역을 벗어나면 자동으로 소멸된다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선언된 지역 내에서만 유효하기 때문에 선언된 지역이 다르면 이름이 같아도 문제가 되지 않는다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/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/>
              <a:t>전역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전역변수는 함수 외부에 선언된다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시작과 동시에 메모리 공간에 할당되어 종료 시까지 존재한다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별도의 값으로 초기화하지 않으면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프로그램 전체 영역 어디서든 접근이 가능하다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ko-KR" altLang="en-US" dirty="0" smtClean="0"/>
              <a:t>재귀함수의 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팩토리얼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#include &lt;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stdio.h</a:t>
            </a:r>
            <a:r>
              <a:rPr lang="en-US" altLang="ko-KR" sz="1600" b="0" kern="0" dirty="0" smtClean="0">
                <a:latin typeface="+mn-lt"/>
                <a:ea typeface="+mn-ea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>
                <a:latin typeface="+mn-lt"/>
                <a:ea typeface="+mn-ea"/>
              </a:rPr>
              <a:t>i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smtClean="0">
                <a:latin typeface="+mn-lt"/>
                <a:ea typeface="+mn-ea"/>
              </a:rPr>
              <a:t>Factorial (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if (n == 0)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return 1;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else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return n * Factorial(n-1);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>
                <a:latin typeface="+mn-lt"/>
                <a:ea typeface="+mn-ea"/>
              </a:rPr>
              <a:t>i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(“1! = %d \n”, Factorial(1));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600" b="0" kern="0" dirty="0" smtClean="0"/>
              <a:t>	</a:t>
            </a:r>
            <a:r>
              <a:rPr lang="en-US" altLang="ko-KR" sz="1600" b="0" kern="0" dirty="0" err="1" smtClean="0"/>
              <a:t>printf</a:t>
            </a:r>
            <a:r>
              <a:rPr lang="en-US" altLang="ko-KR" sz="1600" b="0" kern="0" dirty="0" smtClean="0"/>
              <a:t>(“2! = %d \n”, Factorial(2));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600" b="0" kern="0" dirty="0" smtClean="0"/>
              <a:t>	</a:t>
            </a:r>
            <a:r>
              <a:rPr lang="en-US" altLang="ko-KR" sz="1600" b="0" kern="0" dirty="0" err="1" smtClean="0"/>
              <a:t>printf</a:t>
            </a:r>
            <a:r>
              <a:rPr lang="en-US" altLang="ko-KR" sz="1600" b="0" kern="0" dirty="0" smtClean="0"/>
              <a:t>(“3! = %d \n”, Factorial(3));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/>
              <a:t>printf</a:t>
            </a:r>
            <a:r>
              <a:rPr lang="en-US" altLang="ko-KR" sz="1600" b="0" kern="0" dirty="0" smtClean="0"/>
              <a:t>(“4! = %d \n”, Factorial(4));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/>
              <a:t>printf</a:t>
            </a:r>
            <a:r>
              <a:rPr lang="en-US" altLang="ko-KR" sz="1600" b="0" kern="0" dirty="0" smtClean="0"/>
              <a:t>(“9! = %d \n”, Factorial(9));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</a:t>
            </a:r>
            <a:endParaRPr lang="en-US" altLang="ko-KR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 smtClean="0"/>
              <a:t>둘 이상의 변수를 모아 놓은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타입을 가지는 변수들의 집합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다수의 변수 선언을 용이하게 하기 위함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같은 형의 변수들을 연속적으로 나란히 선언할 수 있다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문자열을 사용할 수 있다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/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 bwMode="auto">
          <a:xfrm>
            <a:off x="1238224" y="1643050"/>
            <a:ext cx="2428892" cy="6429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선언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164" y="1724024"/>
            <a:ext cx="19812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44" y="2647952"/>
            <a:ext cx="45339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81760" y="2285992"/>
            <a:ext cx="31146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오른쪽 화살표 8"/>
          <p:cNvSpPr/>
          <p:nvPr/>
        </p:nvSpPr>
        <p:spPr bwMode="auto">
          <a:xfrm>
            <a:off x="5167314" y="2714620"/>
            <a:ext cx="714380" cy="50006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85934" y="4857760"/>
            <a:ext cx="64389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배열의 이해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5454" y="1571612"/>
            <a:ext cx="706657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9662" y="4833950"/>
            <a:ext cx="7177101" cy="52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아래쪽 화살표 10"/>
          <p:cNvSpPr/>
          <p:nvPr/>
        </p:nvSpPr>
        <p:spPr bwMode="auto">
          <a:xfrm>
            <a:off x="4381496" y="3571876"/>
            <a:ext cx="571504" cy="500066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배열의 이해</a:t>
            </a:r>
            <a:endParaRPr lang="ko-KR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lang="en-US" altLang="ko-KR" sz="1600" b="0" kern="0" dirty="0" smtClean="0">
                <a:latin typeface="+mn-lt"/>
                <a:ea typeface="+mn-ea"/>
              </a:rPr>
              <a:t>include &lt;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stdio.h</a:t>
            </a:r>
            <a:r>
              <a:rPr lang="en-US" altLang="ko-KR" sz="1600" b="0" kern="0" dirty="0" smtClean="0">
                <a:latin typeface="+mn-lt"/>
                <a:ea typeface="+mn-ea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arr</a:t>
            </a:r>
            <a:r>
              <a:rPr lang="en-US" altLang="ko-KR" sz="1600" b="0" kern="0" dirty="0" smtClean="0">
                <a:latin typeface="+mn-lt"/>
                <a:ea typeface="+mn-ea"/>
              </a:rPr>
              <a:t>[5];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sum=0,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;</a:t>
            </a: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arr</a:t>
            </a:r>
            <a:r>
              <a:rPr lang="en-US" altLang="ko-KR" sz="1600" b="0" kern="0" dirty="0" smtClean="0">
                <a:latin typeface="+mn-lt"/>
                <a:ea typeface="+mn-ea"/>
              </a:rPr>
              <a:t>[0]=10,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arr</a:t>
            </a:r>
            <a:r>
              <a:rPr lang="en-US" altLang="ko-KR" sz="1600" b="0" kern="0" dirty="0" smtClean="0">
                <a:latin typeface="+mn-lt"/>
                <a:ea typeface="+mn-ea"/>
              </a:rPr>
              <a:t>[1]=20,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arr</a:t>
            </a:r>
            <a:r>
              <a:rPr lang="en-US" altLang="ko-KR" sz="1600" b="0" kern="0" dirty="0" smtClean="0">
                <a:latin typeface="+mn-lt"/>
                <a:ea typeface="+mn-ea"/>
              </a:rPr>
              <a:t>[2]=30,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arr</a:t>
            </a:r>
            <a:r>
              <a:rPr lang="en-US" altLang="ko-KR" sz="1600" b="0" kern="0" dirty="0" smtClean="0">
                <a:latin typeface="+mn-lt"/>
                <a:ea typeface="+mn-ea"/>
              </a:rPr>
              <a:t>[3]=40,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arr</a:t>
            </a:r>
            <a:r>
              <a:rPr lang="en-US" altLang="ko-KR" sz="1600" b="0" kern="0" dirty="0" smtClean="0">
                <a:latin typeface="+mn-lt"/>
                <a:ea typeface="+mn-ea"/>
              </a:rPr>
              <a:t>[4]=50;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for(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=0;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&lt;5;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++)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sum +=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arr</a:t>
            </a:r>
            <a:r>
              <a:rPr lang="en-US" altLang="ko-KR" sz="1600" b="0" kern="0" dirty="0" smtClean="0">
                <a:latin typeface="+mn-lt"/>
                <a:ea typeface="+mn-ea"/>
              </a:rPr>
              <a:t>[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];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</a:t>
            </a:r>
            <a:r>
              <a:rPr lang="ko-KR" altLang="en-US" sz="1600" b="0" kern="0" dirty="0" smtClean="0">
                <a:latin typeface="+mn-lt"/>
                <a:ea typeface="+mn-ea"/>
              </a:rPr>
              <a:t>합 </a:t>
            </a:r>
            <a:r>
              <a:rPr lang="en-US" altLang="ko-KR" sz="1600" b="0" kern="0" dirty="0" smtClean="0">
                <a:latin typeface="+mn-lt"/>
                <a:ea typeface="+mn-ea"/>
              </a:rPr>
              <a:t>: %d \n”, sum);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초기화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634" y="1714488"/>
            <a:ext cx="26003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4570" y="1214422"/>
            <a:ext cx="29337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1834" y="3176586"/>
            <a:ext cx="1943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24570" y="2843217"/>
            <a:ext cx="29432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52472" y="4624398"/>
            <a:ext cx="32289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24570" y="4667261"/>
            <a:ext cx="31527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오른쪽 화살표 9"/>
          <p:cNvSpPr/>
          <p:nvPr/>
        </p:nvSpPr>
        <p:spPr bwMode="auto">
          <a:xfrm>
            <a:off x="4381496" y="1857364"/>
            <a:ext cx="92869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81496" y="3214686"/>
            <a:ext cx="92869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3" name="오른쪽 화살표 12"/>
          <p:cNvSpPr/>
          <p:nvPr/>
        </p:nvSpPr>
        <p:spPr bwMode="auto">
          <a:xfrm>
            <a:off x="4381496" y="4643446"/>
            <a:ext cx="92869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ko-KR" altLang="en-US" dirty="0" smtClean="0"/>
              <a:t>배열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이해</a:t>
            </a:r>
            <a:endParaRPr lang="en-US" altLang="ko-K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23844" y="785794"/>
            <a:ext cx="8534400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300" b="0" kern="0" dirty="0" err="1" smtClean="0">
                <a:latin typeface="+mn-lt"/>
                <a:ea typeface="+mn-ea"/>
              </a:rPr>
              <a:t>int</a:t>
            </a:r>
            <a:r>
              <a:rPr lang="ko-KR" altLang="en-US" sz="1300" b="0" kern="0" dirty="0" smtClean="0">
                <a:latin typeface="+mn-lt"/>
                <a:ea typeface="+mn-ea"/>
              </a:rPr>
              <a:t> </a:t>
            </a:r>
            <a:r>
              <a:rPr lang="en-US" altLang="ko-KR" sz="1300" b="0" kern="0" dirty="0" smtClean="0">
                <a:latin typeface="+mn-lt"/>
                <a:ea typeface="+mn-ea"/>
              </a:rPr>
              <a:t>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300" b="0" kern="0" dirty="0" smtClean="0">
                <a:latin typeface="+mn-lt"/>
                <a:ea typeface="+mn-ea"/>
              </a:rPr>
              <a:t>	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300" b="0" kern="0" dirty="0" smtClean="0">
                <a:latin typeface="+mn-lt"/>
                <a:ea typeface="+mn-ea"/>
              </a:rPr>
              <a:t> arr1[5] = {1,2,3,4,5};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300" b="0" kern="0" dirty="0" smtClean="0">
                <a:latin typeface="+mn-lt"/>
                <a:ea typeface="+mn-ea"/>
              </a:rPr>
              <a:t>	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300" b="0" kern="0" dirty="0" smtClean="0">
                <a:latin typeface="+mn-lt"/>
                <a:ea typeface="+mn-ea"/>
              </a:rPr>
              <a:t> arr2[] = {1,2,3,4,5,6,7};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300" b="0" kern="0" dirty="0" smtClean="0">
                <a:latin typeface="+mn-lt"/>
                <a:ea typeface="+mn-ea"/>
              </a:rPr>
              <a:t>	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300" b="0" kern="0" dirty="0" smtClean="0">
                <a:latin typeface="+mn-lt"/>
                <a:ea typeface="+mn-ea"/>
              </a:rPr>
              <a:t> arr3[5] = {1,2};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300" b="0" kern="0" dirty="0" smtClean="0">
                <a:latin typeface="+mn-lt"/>
                <a:ea typeface="+mn-ea"/>
              </a:rPr>
              <a:t>	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300" b="0" kern="0" dirty="0" smtClean="0">
                <a:latin typeface="+mn-lt"/>
                <a:ea typeface="+mn-ea"/>
              </a:rPr>
              <a:t> len1, len2, len3, 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300" b="0" kern="0" dirty="0" smtClean="0">
                <a:latin typeface="+mn-lt"/>
                <a:ea typeface="+mn-ea"/>
              </a:rPr>
              <a:t>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3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300" b="0" kern="0" dirty="0" smtClean="0">
                <a:latin typeface="+mn-lt"/>
                <a:ea typeface="+mn-ea"/>
              </a:rPr>
              <a:t>	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300" b="0" kern="0" dirty="0" smtClean="0">
                <a:latin typeface="+mn-lt"/>
                <a:ea typeface="+mn-ea"/>
              </a:rPr>
              <a:t>(“arr1</a:t>
            </a:r>
            <a:r>
              <a:rPr lang="ko-KR" altLang="en-US" sz="1300" b="0" kern="0" dirty="0" smtClean="0">
                <a:latin typeface="+mn-lt"/>
                <a:ea typeface="+mn-ea"/>
              </a:rPr>
              <a:t>의 크기 </a:t>
            </a:r>
            <a:r>
              <a:rPr lang="en-US" altLang="ko-KR" sz="1300" b="0" kern="0" dirty="0" smtClean="0">
                <a:latin typeface="+mn-lt"/>
                <a:ea typeface="+mn-ea"/>
              </a:rPr>
              <a:t>: %d \n”, 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sizeof</a:t>
            </a:r>
            <a:r>
              <a:rPr lang="en-US" altLang="ko-KR" sz="1300" b="0" kern="0" dirty="0" smtClean="0">
                <a:latin typeface="+mn-lt"/>
                <a:ea typeface="+mn-ea"/>
              </a:rPr>
              <a:t>(arr1));		</a:t>
            </a:r>
            <a:r>
              <a:rPr lang="en-US" altLang="ko-KR" sz="1300" b="0" kern="0" dirty="0" smtClean="0">
                <a:solidFill>
                  <a:srgbClr val="00B050"/>
                </a:solidFill>
                <a:latin typeface="+mn-lt"/>
                <a:ea typeface="+mn-ea"/>
              </a:rPr>
              <a:t>// </a:t>
            </a:r>
            <a:r>
              <a:rPr lang="en-US" altLang="ko-KR" sz="1300" b="0" kern="0" dirty="0" err="1" smtClean="0">
                <a:solidFill>
                  <a:srgbClr val="00B050"/>
                </a:solidFill>
                <a:latin typeface="+mn-lt"/>
                <a:ea typeface="+mn-ea"/>
              </a:rPr>
              <a:t>sizeof</a:t>
            </a:r>
            <a:r>
              <a:rPr lang="en-US" altLang="ko-KR" sz="1300" b="0" kern="0" dirty="0" smtClean="0">
                <a:solidFill>
                  <a:srgbClr val="00B050"/>
                </a:solidFill>
                <a:latin typeface="+mn-lt"/>
                <a:ea typeface="+mn-ea"/>
              </a:rPr>
              <a:t> </a:t>
            </a:r>
            <a:r>
              <a:rPr lang="ko-KR" altLang="en-US" sz="1300" b="0" kern="0" dirty="0" smtClean="0">
                <a:solidFill>
                  <a:srgbClr val="00B050"/>
                </a:solidFill>
                <a:latin typeface="+mn-lt"/>
                <a:ea typeface="+mn-ea"/>
              </a:rPr>
              <a:t>연산의 결과로 배열의 크기를 반환</a:t>
            </a:r>
            <a:endParaRPr lang="en-US" altLang="ko-KR" sz="1300" b="0" kern="0" dirty="0" smtClean="0">
              <a:solidFill>
                <a:srgbClr val="00B050"/>
              </a:solidFill>
              <a:latin typeface="+mn-lt"/>
              <a:ea typeface="+mn-ea"/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</a:t>
            </a:r>
            <a:r>
              <a:rPr lang="en-US" altLang="ko-KR" sz="1300" b="0" kern="0" dirty="0" err="1" smtClean="0"/>
              <a:t>printf</a:t>
            </a:r>
            <a:r>
              <a:rPr lang="en-US" altLang="ko-KR" sz="1300" b="0" kern="0" dirty="0" smtClean="0"/>
              <a:t>(“arr2</a:t>
            </a:r>
            <a:r>
              <a:rPr lang="ko-KR" altLang="en-US" sz="1300" b="0" kern="0" dirty="0" smtClean="0"/>
              <a:t>의 크기 </a:t>
            </a:r>
            <a:r>
              <a:rPr lang="en-US" altLang="ko-KR" sz="1300" b="0" kern="0" dirty="0" smtClean="0"/>
              <a:t>: %d \n”, </a:t>
            </a:r>
            <a:r>
              <a:rPr lang="en-US" altLang="ko-KR" sz="1300" b="0" kern="0" dirty="0" err="1" smtClean="0"/>
              <a:t>sizeof</a:t>
            </a:r>
            <a:r>
              <a:rPr lang="en-US" altLang="ko-KR" sz="1300" b="0" kern="0" dirty="0" smtClean="0"/>
              <a:t>(arr2));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</a:t>
            </a:r>
            <a:r>
              <a:rPr lang="en-US" altLang="ko-KR" sz="1300" b="0" kern="0" dirty="0" err="1" smtClean="0"/>
              <a:t>printf</a:t>
            </a:r>
            <a:r>
              <a:rPr lang="en-US" altLang="ko-KR" sz="1300" b="0" kern="0" dirty="0" smtClean="0"/>
              <a:t>(“arr3</a:t>
            </a:r>
            <a:r>
              <a:rPr lang="ko-KR" altLang="en-US" sz="1300" b="0" kern="0" dirty="0" smtClean="0"/>
              <a:t>의 크기 </a:t>
            </a:r>
            <a:r>
              <a:rPr lang="en-US" altLang="ko-KR" sz="1300" b="0" kern="0" dirty="0" smtClean="0"/>
              <a:t>: %d \n”, </a:t>
            </a:r>
            <a:r>
              <a:rPr lang="en-US" altLang="ko-KR" sz="1300" b="0" kern="0" dirty="0" err="1" smtClean="0"/>
              <a:t>sizeof</a:t>
            </a:r>
            <a:r>
              <a:rPr lang="en-US" altLang="ko-KR" sz="1300" b="0" kern="0" dirty="0" smtClean="0"/>
              <a:t>(arr3));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3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300" b="0" kern="0" dirty="0" smtClean="0">
                <a:latin typeface="+mn-lt"/>
                <a:ea typeface="+mn-ea"/>
              </a:rPr>
              <a:t>	len1 = 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sizeof</a:t>
            </a:r>
            <a:r>
              <a:rPr lang="en-US" altLang="ko-KR" sz="1300" b="0" kern="0" dirty="0" smtClean="0">
                <a:latin typeface="+mn-lt"/>
                <a:ea typeface="+mn-ea"/>
              </a:rPr>
              <a:t>(arr1) / 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sizeof</a:t>
            </a:r>
            <a:r>
              <a:rPr lang="en-US" altLang="ko-KR" sz="1300" b="0" kern="0" dirty="0" smtClean="0">
                <a:latin typeface="+mn-lt"/>
                <a:ea typeface="+mn-ea"/>
              </a:rPr>
              <a:t>(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300" b="0" kern="0" dirty="0" smtClean="0">
                <a:latin typeface="+mn-lt"/>
                <a:ea typeface="+mn-ea"/>
              </a:rPr>
              <a:t>);		</a:t>
            </a:r>
            <a:r>
              <a:rPr lang="en-US" altLang="ko-KR" sz="1300" b="0" kern="0" dirty="0" smtClean="0">
                <a:solidFill>
                  <a:srgbClr val="00B050"/>
                </a:solidFill>
                <a:latin typeface="+mn-lt"/>
                <a:ea typeface="+mn-ea"/>
              </a:rPr>
              <a:t>// </a:t>
            </a:r>
            <a:r>
              <a:rPr lang="ko-KR" altLang="en-US" sz="1300" b="0" kern="0" dirty="0" smtClean="0">
                <a:solidFill>
                  <a:srgbClr val="00B050"/>
                </a:solidFill>
                <a:latin typeface="+mn-lt"/>
                <a:ea typeface="+mn-ea"/>
              </a:rPr>
              <a:t>배열의 길이를 계산</a:t>
            </a:r>
            <a:endParaRPr lang="en-US" altLang="ko-KR" sz="1300" b="0" kern="0" dirty="0" smtClean="0">
              <a:solidFill>
                <a:srgbClr val="00B050"/>
              </a:solidFill>
              <a:latin typeface="+mn-lt"/>
              <a:ea typeface="+mn-ea"/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len2 = </a:t>
            </a:r>
            <a:r>
              <a:rPr lang="en-US" altLang="ko-KR" sz="1300" b="0" kern="0" dirty="0" err="1" smtClean="0"/>
              <a:t>sizeof</a:t>
            </a:r>
            <a:r>
              <a:rPr lang="en-US" altLang="ko-KR" sz="1300" b="0" kern="0" dirty="0" smtClean="0"/>
              <a:t>(arr2) / </a:t>
            </a:r>
            <a:r>
              <a:rPr lang="en-US" altLang="ko-KR" sz="1300" b="0" kern="0" dirty="0" err="1" smtClean="0"/>
              <a:t>sizeof</a:t>
            </a:r>
            <a:r>
              <a:rPr lang="en-US" altLang="ko-KR" sz="1300" b="0" kern="0" dirty="0" smtClean="0"/>
              <a:t>(</a:t>
            </a:r>
            <a:r>
              <a:rPr lang="en-US" altLang="ko-KR" sz="1300" b="0" kern="0" dirty="0" err="1" smtClean="0"/>
              <a:t>int</a:t>
            </a:r>
            <a:r>
              <a:rPr lang="en-US" altLang="ko-KR" sz="1300" b="0" kern="0" dirty="0" smtClean="0"/>
              <a:t>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len3 = </a:t>
            </a:r>
            <a:r>
              <a:rPr lang="en-US" altLang="ko-KR" sz="1300" b="0" kern="0" dirty="0" err="1" smtClean="0"/>
              <a:t>sizeof</a:t>
            </a:r>
            <a:r>
              <a:rPr lang="en-US" altLang="ko-KR" sz="1300" b="0" kern="0" dirty="0" smtClean="0"/>
              <a:t>(arr3) / </a:t>
            </a:r>
            <a:r>
              <a:rPr lang="en-US" altLang="ko-KR" sz="1300" b="0" kern="0" dirty="0" err="1" smtClean="0"/>
              <a:t>sizeof</a:t>
            </a:r>
            <a:r>
              <a:rPr lang="en-US" altLang="ko-KR" sz="1300" b="0" kern="0" dirty="0" smtClean="0"/>
              <a:t>(</a:t>
            </a:r>
            <a:r>
              <a:rPr lang="en-US" altLang="ko-KR" sz="1300" b="0" kern="0" dirty="0" err="1" smtClean="0"/>
              <a:t>int</a:t>
            </a:r>
            <a:r>
              <a:rPr lang="en-US" altLang="ko-KR" sz="1300" b="0" kern="0" dirty="0" smtClean="0"/>
              <a:t>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altLang="ko-KR" sz="1300" b="0" kern="0" dirty="0" smtClean="0"/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for(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=0; 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&lt;len1; 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++)			</a:t>
            </a:r>
            <a:r>
              <a:rPr lang="en-US" altLang="ko-KR" sz="1300" b="0" kern="0" dirty="0" smtClean="0">
                <a:solidFill>
                  <a:srgbClr val="00B050"/>
                </a:solidFill>
              </a:rPr>
              <a:t>// </a:t>
            </a:r>
            <a:r>
              <a:rPr lang="ko-KR" altLang="en-US" sz="1300" b="0" kern="0" dirty="0" err="1" smtClean="0">
                <a:solidFill>
                  <a:srgbClr val="00B050"/>
                </a:solidFill>
              </a:rPr>
              <a:t>반복문을</a:t>
            </a:r>
            <a:r>
              <a:rPr lang="ko-KR" altLang="en-US" sz="1300" b="0" kern="0" dirty="0" smtClean="0">
                <a:solidFill>
                  <a:srgbClr val="00B050"/>
                </a:solidFill>
              </a:rPr>
              <a:t> 이용해 순차적으로 접근이 가능</a:t>
            </a:r>
            <a:endParaRPr lang="en-US" altLang="ko-KR" sz="1300" b="0" kern="0" dirty="0" smtClean="0">
              <a:solidFill>
                <a:srgbClr val="00B050"/>
              </a:solidFill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	</a:t>
            </a:r>
            <a:r>
              <a:rPr lang="en-US" altLang="ko-KR" sz="1300" b="0" kern="0" dirty="0" err="1" smtClean="0"/>
              <a:t>printf</a:t>
            </a:r>
            <a:r>
              <a:rPr lang="en-US" altLang="ko-KR" sz="1300" b="0" kern="0" dirty="0" smtClean="0"/>
              <a:t>(“%d”, arr1[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]);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</a:t>
            </a:r>
            <a:r>
              <a:rPr lang="en-US" altLang="ko-KR" sz="1300" b="0" kern="0" dirty="0" err="1" smtClean="0"/>
              <a:t>printf</a:t>
            </a:r>
            <a:r>
              <a:rPr lang="en-US" altLang="ko-KR" sz="1300" b="0" kern="0" dirty="0" smtClean="0"/>
              <a:t>(“\n”);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altLang="ko-KR" sz="1300" b="0" kern="0" dirty="0" smtClean="0"/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for(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=0; 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&lt;len2; 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++)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	</a:t>
            </a:r>
            <a:r>
              <a:rPr lang="en-US" altLang="ko-KR" sz="1300" b="0" kern="0" dirty="0" err="1" smtClean="0"/>
              <a:t>printf</a:t>
            </a:r>
            <a:r>
              <a:rPr lang="en-US" altLang="ko-KR" sz="1300" b="0" kern="0" dirty="0" smtClean="0"/>
              <a:t>(“%d”, arr2[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]);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</a:t>
            </a:r>
            <a:r>
              <a:rPr lang="en-US" altLang="ko-KR" sz="1300" b="0" kern="0" dirty="0" err="1" smtClean="0"/>
              <a:t>printf</a:t>
            </a:r>
            <a:r>
              <a:rPr lang="en-US" altLang="ko-KR" sz="1300" b="0" kern="0" dirty="0" smtClean="0"/>
              <a:t>(“\n”);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altLang="ko-KR" sz="1300" b="0" kern="0" dirty="0" smtClean="0"/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for(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=0; 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&lt;len3; 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++)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	</a:t>
            </a:r>
            <a:r>
              <a:rPr lang="en-US" altLang="ko-KR" sz="1300" b="0" kern="0" dirty="0" err="1" smtClean="0"/>
              <a:t>printf</a:t>
            </a:r>
            <a:r>
              <a:rPr lang="en-US" altLang="ko-KR" sz="1300" b="0" kern="0" dirty="0" smtClean="0"/>
              <a:t>(“%d”, arr3[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]);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</a:t>
            </a:r>
            <a:r>
              <a:rPr lang="en-US" altLang="ko-KR" sz="1300" b="0" kern="0" dirty="0" err="1" smtClean="0"/>
              <a:t>printf</a:t>
            </a:r>
            <a:r>
              <a:rPr lang="en-US" altLang="ko-KR" sz="1300" b="0" kern="0" dirty="0" smtClean="0"/>
              <a:t>(“\n”);</a:t>
            </a:r>
            <a:endParaRPr lang="en-US" altLang="ko-KR" sz="13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5391152"/>
          </a:xfrm>
        </p:spPr>
        <p:txBody>
          <a:bodyPr/>
          <a:lstStyle/>
          <a:p>
            <a:r>
              <a:rPr lang="ko-KR" altLang="en-US" sz="2000" dirty="0" smtClean="0"/>
              <a:t>길이가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인 </a:t>
            </a:r>
            <a:r>
              <a:rPr lang="en-US" altLang="ko-KR" sz="2000" dirty="0" err="1" smtClean="0"/>
              <a:t>int</a:t>
            </a:r>
            <a:r>
              <a:rPr lang="ko-KR" altLang="en-US" sz="2000" dirty="0" smtClean="0"/>
              <a:t>형 배열을 선언해서 프로그램 사용자로부터 총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개의 정수를 입력 받아 다음의 내용을 출력하는 프로그램을 만들어보자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최대값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최소값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총 합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1095348" y="2357430"/>
            <a:ext cx="4286280" cy="40719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12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2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2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#include </a:t>
            </a:r>
            <a:r>
              <a:rPr lang="en-US" altLang="ko-KR" sz="12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b="0" dirty="0" err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stdio.h</a:t>
            </a:r>
            <a:r>
              <a:rPr lang="en-US" altLang="ko-KR" sz="12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main(void)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arr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[5];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max, min, sum, I;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for(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=0;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&lt;5;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++)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{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입력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”);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scanf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(“%d”, &amp;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arr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]);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}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// </a:t>
            </a:r>
            <a:r>
              <a:rPr lang="ko-KR" altLang="en-US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작성</a:t>
            </a:r>
            <a:endParaRPr lang="en-US" altLang="ko-KR" sz="1200" b="0" dirty="0" smtClean="0">
              <a:solidFill>
                <a:srgbClr val="00B05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최대값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%d \n”, max);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최소값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%d \n”, min);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총 합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%d \n”, sum);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return 0;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 	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ko-KR" altLang="en-US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기억 클래스</a:t>
            </a:r>
            <a:endParaRPr lang="en-US" altLang="ko-KR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선언된 함수 내에서만 접근이 가능하다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지역변수 특성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딱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초기화되고 프로그램 종료 시까지 메모리 공간에 존재한다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전역변수 특성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Register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 메모리 공간에 저장하기 위함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성능 향상을 위해 가장 빠른 레지스터 공간에 변수를 저장하고자 할 때 사용한다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ko-KR" altLang="en-US" smtClean="0"/>
              <a:t>지역변수</a:t>
            </a:r>
            <a:r>
              <a:rPr lang="en-US" altLang="ko-KR" dirty="0" smtClean="0"/>
              <a:t>(Local Variable)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557216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One(void)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 = 10;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num++;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(“One : 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Two(void)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num1 = 20;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num2 = 30;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num1++, num2--;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(“num1 &amp; num2 : %d %d \n”, num1 , num2);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24438" y="1142984"/>
            <a:ext cx="557216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800100" lvl="1" indent="-342900"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600" b="0" kern="0" dirty="0" err="1">
                <a:latin typeface="+mn-lt"/>
                <a:ea typeface="+mn-ea"/>
              </a:rPr>
              <a:t>i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smtClean="0">
                <a:latin typeface="+mn-lt"/>
                <a:ea typeface="+mn-ea"/>
              </a:rPr>
              <a:t>num = 17;</a:t>
            </a:r>
          </a:p>
          <a:p>
            <a:pPr marL="800100" lvl="1" indent="-342900"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One();</a:t>
            </a:r>
          </a:p>
          <a:p>
            <a:pPr marL="800100" lvl="1" indent="-342900"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Two();</a:t>
            </a:r>
          </a:p>
          <a:p>
            <a:pPr marL="800100" lvl="1" indent="-342900"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(“main num : %d \n”, num);</a:t>
            </a:r>
          </a:p>
          <a:p>
            <a:pPr marL="800100" lvl="1" indent="-342900"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600" b="0" kern="0" dirty="0">
                <a:latin typeface="+mn-lt"/>
                <a:ea typeface="+mn-ea"/>
              </a:rPr>
              <a:t>r</a:t>
            </a:r>
            <a:r>
              <a:rPr lang="en-US" altLang="ko-KR" sz="1600" b="0" kern="0" dirty="0" smtClean="0">
                <a:latin typeface="+mn-lt"/>
                <a:ea typeface="+mn-ea"/>
              </a:rPr>
              <a:t>eturn </a:t>
            </a:r>
            <a:r>
              <a:rPr lang="en-US" altLang="ko-KR" sz="1600" b="0" kern="0" dirty="0" smtClean="0">
                <a:latin typeface="+mn-lt"/>
                <a:ea typeface="+mn-ea"/>
              </a:rPr>
              <a:t>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ko-KR" altLang="en-US" smtClean="0"/>
              <a:t>지역변수의 할당과 소멸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738158" y="1183077"/>
            <a:ext cx="862928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600" b="0" dirty="0" smtClean="0"/>
              <a:t>Main</a:t>
            </a:r>
            <a:r>
              <a:rPr lang="ko-KR" altLang="en-US" sz="1600" b="0" dirty="0" smtClean="0"/>
              <a:t>함수가 호출이 되면 변수 </a:t>
            </a:r>
            <a:r>
              <a:rPr lang="en-US" altLang="ko-KR" sz="1600" b="0" dirty="0" smtClean="0"/>
              <a:t>num </a:t>
            </a:r>
            <a:r>
              <a:rPr lang="ko-KR" altLang="en-US" sz="1600" b="0" dirty="0" smtClean="0"/>
              <a:t>이 선언된다</a:t>
            </a:r>
            <a:r>
              <a:rPr lang="en-US" altLang="ko-KR" sz="1600" b="0" dirty="0" smtClean="0"/>
              <a:t>. </a:t>
            </a:r>
            <a:r>
              <a:rPr lang="ko-KR" altLang="en-US" sz="1600" b="0" dirty="0" smtClean="0"/>
              <a:t>따라서 메모리상에 </a:t>
            </a:r>
            <a:r>
              <a:rPr lang="en-US" altLang="ko-KR" sz="1600" b="0" dirty="0" smtClean="0"/>
              <a:t>num</a:t>
            </a:r>
            <a:r>
              <a:rPr lang="ko-KR" altLang="en-US" sz="1600" b="0" dirty="0" smtClean="0"/>
              <a:t>이라는 </a:t>
            </a:r>
            <a:endParaRPr lang="en-US" altLang="ko-KR" sz="1600" b="0" dirty="0" smtClean="0"/>
          </a:p>
          <a:p>
            <a:pPr marL="342900" indent="-342900" algn="l"/>
            <a:r>
              <a:rPr lang="en-US" altLang="ko-KR" sz="1600" b="0" dirty="0" smtClean="0"/>
              <a:t>	</a:t>
            </a:r>
            <a:r>
              <a:rPr lang="ko-KR" altLang="en-US" sz="1600" b="0" dirty="0" smtClean="0"/>
              <a:t>이름의 변수가 할당되고 </a:t>
            </a:r>
            <a:r>
              <a:rPr lang="en-US" altLang="ko-KR" sz="1600" b="0" dirty="0" smtClean="0"/>
              <a:t>17</a:t>
            </a:r>
            <a:r>
              <a:rPr lang="ko-KR" altLang="en-US" sz="1600" b="0" dirty="0" smtClean="0"/>
              <a:t>로 초기화된다</a:t>
            </a:r>
            <a:r>
              <a:rPr lang="en-US" altLang="ko-KR" sz="1600" b="0" dirty="0" smtClean="0"/>
              <a:t>.</a:t>
            </a:r>
          </a:p>
          <a:p>
            <a:pPr marL="342900" indent="-342900" algn="l"/>
            <a:endParaRPr lang="en-US" altLang="ko-KR" sz="1600" b="0" dirty="0" smtClean="0"/>
          </a:p>
          <a:p>
            <a:pPr marL="342900" indent="-342900" algn="l">
              <a:buAutoNum type="arabicPeriod" startAt="2"/>
            </a:pPr>
            <a:r>
              <a:rPr lang="en-US" altLang="ko-KR" sz="1600" b="0" dirty="0" smtClean="0"/>
              <a:t>One </a:t>
            </a:r>
            <a:r>
              <a:rPr lang="ko-KR" altLang="en-US" sz="1600" b="0" dirty="0" smtClean="0"/>
              <a:t>함수가 호출되면 메모리 공간에 추가로 변수 </a:t>
            </a:r>
            <a:r>
              <a:rPr lang="en-US" altLang="ko-KR" sz="1600" b="0" dirty="0" smtClean="0"/>
              <a:t>num</a:t>
            </a:r>
            <a:r>
              <a:rPr lang="ko-KR" altLang="en-US" sz="1600" b="0" dirty="0" smtClean="0"/>
              <a:t>이 할당되고 </a:t>
            </a:r>
            <a:r>
              <a:rPr lang="en-US" altLang="ko-KR" sz="1600" b="0" dirty="0" smtClean="0"/>
              <a:t>10</a:t>
            </a:r>
            <a:r>
              <a:rPr lang="ko-KR" altLang="en-US" sz="1600" b="0" dirty="0" smtClean="0"/>
              <a:t>으로 초기화된다</a:t>
            </a:r>
            <a:r>
              <a:rPr lang="en-US" altLang="ko-KR" sz="1600" b="0" dirty="0" smtClean="0"/>
              <a:t>.</a:t>
            </a:r>
          </a:p>
          <a:p>
            <a:pPr marL="342900" indent="-342900" algn="l"/>
            <a:r>
              <a:rPr lang="en-US" altLang="ko-KR" sz="1600" b="0" dirty="0" smtClean="0"/>
              <a:t>	main</a:t>
            </a:r>
            <a:r>
              <a:rPr lang="ko-KR" altLang="en-US" sz="1600" b="0" dirty="0" smtClean="0"/>
              <a:t>함수가 종료된 상황이 아니므로 </a:t>
            </a:r>
            <a:r>
              <a:rPr lang="en-US" altLang="ko-KR" sz="1600" b="0" dirty="0" smtClean="0"/>
              <a:t>main</a:t>
            </a:r>
            <a:r>
              <a:rPr lang="ko-KR" altLang="en-US" sz="1600" b="0" dirty="0" smtClean="0"/>
              <a:t>함수의 </a:t>
            </a:r>
            <a:r>
              <a:rPr lang="en-US" altLang="ko-KR" sz="1600" b="0" dirty="0" smtClean="0"/>
              <a:t>num</a:t>
            </a:r>
            <a:r>
              <a:rPr lang="ko-KR" altLang="en-US" sz="1600" b="0" dirty="0" smtClean="0"/>
              <a:t>도 메모리 공간에 함께 존재한다</a:t>
            </a:r>
            <a:r>
              <a:rPr lang="en-US" altLang="ko-KR" sz="1600" b="0" dirty="0" smtClean="0"/>
              <a:t>.</a:t>
            </a:r>
          </a:p>
          <a:p>
            <a:pPr marL="342900" indent="-342900" algn="l"/>
            <a:endParaRPr lang="en-US" altLang="ko-KR" sz="1600" b="0" dirty="0" smtClean="0"/>
          </a:p>
          <a:p>
            <a:pPr marL="342900" indent="-342900" algn="l">
              <a:buAutoNum type="arabicPeriod" startAt="3"/>
            </a:pPr>
            <a:r>
              <a:rPr lang="en-US" altLang="ko-KR" sz="1600" b="0" dirty="0" smtClean="0"/>
              <a:t>One</a:t>
            </a:r>
            <a:r>
              <a:rPr lang="ko-KR" altLang="en-US" sz="1600" b="0" dirty="0" smtClean="0"/>
              <a:t> 함수가 종료되면 </a:t>
            </a:r>
            <a:r>
              <a:rPr lang="en-US" altLang="ko-KR" sz="1600" b="0" dirty="0" smtClean="0"/>
              <a:t>One </a:t>
            </a:r>
            <a:r>
              <a:rPr lang="ko-KR" altLang="en-US" sz="1600" b="0" dirty="0" smtClean="0"/>
              <a:t>함수의 </a:t>
            </a:r>
            <a:r>
              <a:rPr lang="en-US" altLang="ko-KR" sz="1600" b="0" dirty="0" smtClean="0"/>
              <a:t>num</a:t>
            </a:r>
            <a:r>
              <a:rPr lang="ko-KR" altLang="en-US" sz="1600" b="0" dirty="0" smtClean="0"/>
              <a:t>은</a:t>
            </a:r>
            <a:r>
              <a:rPr lang="en-US" altLang="ko-KR" sz="1600" b="0" dirty="0" smtClean="0"/>
              <a:t> </a:t>
            </a:r>
            <a:r>
              <a:rPr lang="ko-KR" altLang="en-US" sz="1600" b="0" dirty="0" smtClean="0"/>
              <a:t>메모리 공간에서 소멸된다</a:t>
            </a:r>
            <a:r>
              <a:rPr lang="en-US" altLang="ko-KR" sz="1600" b="0" dirty="0" smtClean="0"/>
              <a:t>. </a:t>
            </a:r>
            <a:r>
              <a:rPr lang="ko-KR" altLang="en-US" sz="1600" b="0" dirty="0" smtClean="0"/>
              <a:t>즉 </a:t>
            </a:r>
            <a:r>
              <a:rPr lang="en-US" altLang="ko-KR" sz="1600" b="0" dirty="0" smtClean="0"/>
              <a:t>One </a:t>
            </a:r>
            <a:r>
              <a:rPr lang="ko-KR" altLang="en-US" sz="1600" b="0" dirty="0" smtClean="0"/>
              <a:t>함수가 </a:t>
            </a:r>
            <a:endParaRPr lang="en-US" altLang="ko-KR" sz="1600" b="0" dirty="0" smtClean="0"/>
          </a:p>
          <a:p>
            <a:pPr marL="342900" indent="-342900" algn="l"/>
            <a:r>
              <a:rPr lang="en-US" altLang="ko-KR" sz="1600" b="0" dirty="0" smtClean="0"/>
              <a:t>	</a:t>
            </a:r>
            <a:r>
              <a:rPr lang="ko-KR" altLang="en-US" sz="1600" b="0" dirty="0" smtClean="0"/>
              <a:t>반환된 이후에는 </a:t>
            </a:r>
            <a:r>
              <a:rPr lang="en-US" altLang="ko-KR" sz="1600" b="0" dirty="0" smtClean="0"/>
              <a:t>main</a:t>
            </a:r>
            <a:r>
              <a:rPr lang="ko-KR" altLang="en-US" sz="1600" b="0" dirty="0" smtClean="0"/>
              <a:t>함수의 변수 </a:t>
            </a:r>
            <a:r>
              <a:rPr lang="en-US" altLang="ko-KR" sz="1600" b="0" dirty="0" smtClean="0"/>
              <a:t>num</a:t>
            </a:r>
            <a:r>
              <a:rPr lang="ko-KR" altLang="en-US" sz="1600" b="0" dirty="0" smtClean="0"/>
              <a:t>만 남게 된다</a:t>
            </a:r>
            <a:r>
              <a:rPr lang="en-US" altLang="ko-KR" sz="1600" b="0" dirty="0" smtClean="0"/>
              <a:t>.</a:t>
            </a:r>
          </a:p>
          <a:p>
            <a:pPr marL="342900" indent="-342900" algn="l"/>
            <a:endParaRPr lang="en-US" altLang="ko-KR" sz="1600" b="0" dirty="0" smtClean="0"/>
          </a:p>
          <a:p>
            <a:pPr marL="342900" indent="-342900" algn="l">
              <a:buAutoNum type="arabicPeriod" startAt="4"/>
            </a:pPr>
            <a:r>
              <a:rPr lang="en-US" altLang="ko-KR" sz="1600" b="0" dirty="0" smtClean="0"/>
              <a:t>Two </a:t>
            </a:r>
            <a:r>
              <a:rPr lang="ko-KR" altLang="en-US" sz="1600" b="0" dirty="0" smtClean="0"/>
              <a:t>함수가 호출하게 되면 메모리 공간에 변수 </a:t>
            </a:r>
            <a:r>
              <a:rPr lang="en-US" altLang="ko-KR" sz="1600" b="0" dirty="0" smtClean="0"/>
              <a:t>num1 </a:t>
            </a:r>
            <a:r>
              <a:rPr lang="ko-KR" altLang="en-US" sz="1600" b="0" dirty="0" smtClean="0"/>
              <a:t>과 </a:t>
            </a:r>
            <a:r>
              <a:rPr lang="en-US" altLang="ko-KR" sz="1600" b="0" dirty="0" smtClean="0"/>
              <a:t>num2</a:t>
            </a:r>
            <a:r>
              <a:rPr lang="ko-KR" altLang="en-US" sz="1600" b="0" dirty="0" smtClean="0"/>
              <a:t>가 할당되며</a:t>
            </a:r>
            <a:r>
              <a:rPr lang="en-US" altLang="ko-KR" sz="1600" b="0" dirty="0" smtClean="0"/>
              <a:t>, </a:t>
            </a:r>
            <a:r>
              <a:rPr lang="ko-KR" altLang="en-US" sz="1600" b="0" dirty="0" smtClean="0"/>
              <a:t>각각 </a:t>
            </a:r>
            <a:r>
              <a:rPr lang="en-US" altLang="ko-KR" sz="1600" b="0" dirty="0" smtClean="0"/>
              <a:t>20, 30</a:t>
            </a:r>
          </a:p>
          <a:p>
            <a:pPr marL="342900" indent="-342900" algn="l"/>
            <a:r>
              <a:rPr lang="en-US" altLang="ko-KR" sz="1600" b="0" dirty="0" smtClean="0"/>
              <a:t>	</a:t>
            </a:r>
            <a:r>
              <a:rPr lang="ko-KR" altLang="en-US" sz="1600" b="0" dirty="0" smtClean="0"/>
              <a:t>으로 초기화된다</a:t>
            </a:r>
            <a:r>
              <a:rPr lang="en-US" altLang="ko-KR" sz="1600" b="0" dirty="0" smtClean="0"/>
              <a:t>. </a:t>
            </a:r>
            <a:r>
              <a:rPr lang="ko-KR" altLang="en-US" sz="1600" b="0" dirty="0" smtClean="0"/>
              <a:t>여전히 </a:t>
            </a:r>
            <a:r>
              <a:rPr lang="en-US" altLang="ko-KR" sz="1600" b="0" dirty="0" smtClean="0"/>
              <a:t>main</a:t>
            </a:r>
            <a:r>
              <a:rPr lang="ko-KR" altLang="en-US" sz="1600" b="0" dirty="0" smtClean="0"/>
              <a:t>함수의 </a:t>
            </a:r>
            <a:r>
              <a:rPr lang="en-US" altLang="ko-KR" sz="1600" b="0" dirty="0" smtClean="0"/>
              <a:t>num</a:t>
            </a:r>
            <a:r>
              <a:rPr lang="ko-KR" altLang="en-US" sz="1600" b="0" dirty="0" smtClean="0"/>
              <a:t>은 소멸되지 않는다</a:t>
            </a:r>
            <a:r>
              <a:rPr lang="en-US" altLang="ko-KR" sz="1600" b="0" dirty="0" smtClean="0"/>
              <a:t>.</a:t>
            </a:r>
          </a:p>
          <a:p>
            <a:pPr marL="342900" indent="-342900" algn="l"/>
            <a:endParaRPr lang="en-US" altLang="ko-KR" sz="1600" b="0" dirty="0" smtClean="0"/>
          </a:p>
          <a:p>
            <a:pPr marL="342900" indent="-342900" algn="l">
              <a:buAutoNum type="arabicPeriod" startAt="5"/>
            </a:pPr>
            <a:r>
              <a:rPr lang="en-US" altLang="ko-KR" sz="1600" b="0" dirty="0" smtClean="0"/>
              <a:t>Two </a:t>
            </a:r>
            <a:r>
              <a:rPr lang="ko-KR" altLang="en-US" sz="1600" b="0" dirty="0" smtClean="0"/>
              <a:t>함수가 종료되면 마찬가지로 </a:t>
            </a:r>
            <a:r>
              <a:rPr lang="en-US" altLang="ko-KR" sz="1600" b="0" dirty="0" smtClean="0"/>
              <a:t>Two</a:t>
            </a:r>
            <a:r>
              <a:rPr lang="ko-KR" altLang="en-US" sz="1600" b="0" dirty="0" smtClean="0"/>
              <a:t>함수의 지역변수도 모두 소멸된다</a:t>
            </a:r>
            <a:r>
              <a:rPr lang="en-US" altLang="ko-KR" sz="1600" b="0" dirty="0" smtClean="0"/>
              <a:t>.</a:t>
            </a:r>
          </a:p>
          <a:p>
            <a:pPr marL="342900" indent="-342900" algn="l">
              <a:buAutoNum type="arabicPeriod" startAt="5"/>
            </a:pPr>
            <a:endParaRPr lang="en-US" altLang="ko-KR" sz="1600" b="0" dirty="0" smtClean="0"/>
          </a:p>
          <a:p>
            <a:pPr marL="342900" indent="-342900" algn="l">
              <a:buAutoNum type="arabicPeriod" startAt="5"/>
            </a:pPr>
            <a:r>
              <a:rPr lang="ko-KR" altLang="en-US" sz="1600" b="0" dirty="0" smtClean="0"/>
              <a:t>이제 </a:t>
            </a:r>
            <a:r>
              <a:rPr lang="en-US" altLang="ko-KR" sz="1600" b="0" dirty="0" smtClean="0"/>
              <a:t>main </a:t>
            </a:r>
            <a:r>
              <a:rPr lang="ko-KR" altLang="en-US" sz="1600" b="0" dirty="0" smtClean="0"/>
              <a:t>함수의 마지막 문장인 </a:t>
            </a:r>
            <a:r>
              <a:rPr lang="en-US" altLang="ko-KR" sz="1600" b="0" dirty="0" smtClean="0"/>
              <a:t>return </a:t>
            </a:r>
            <a:r>
              <a:rPr lang="ko-KR" altLang="en-US" sz="1600" b="0" dirty="0" smtClean="0"/>
              <a:t>문을 실행하게 되면 </a:t>
            </a:r>
            <a:r>
              <a:rPr lang="en-US" altLang="ko-KR" sz="1600" b="0" dirty="0" smtClean="0"/>
              <a:t>main </a:t>
            </a:r>
            <a:r>
              <a:rPr lang="ko-KR" altLang="en-US" sz="1600" b="0" dirty="0" smtClean="0"/>
              <a:t>함수에서 선언한 변수</a:t>
            </a:r>
            <a:endParaRPr lang="en-US" altLang="ko-KR" sz="1600" b="0" dirty="0" smtClean="0"/>
          </a:p>
          <a:p>
            <a:pPr marL="342900" indent="-342900" algn="l"/>
            <a:r>
              <a:rPr lang="en-US" altLang="ko-KR" sz="1600" b="0" dirty="0" smtClean="0"/>
              <a:t>	num</a:t>
            </a:r>
            <a:r>
              <a:rPr lang="ko-KR" altLang="en-US" sz="1600" b="0" dirty="0" smtClean="0"/>
              <a:t>이 마지막으로 소멸된다</a:t>
            </a:r>
            <a:r>
              <a:rPr lang="en-US" altLang="ko-KR" sz="1600" b="0" dirty="0" smtClean="0"/>
              <a:t>.</a:t>
            </a:r>
          </a:p>
          <a:p>
            <a:pPr marL="342900" indent="-342900" algn="l"/>
            <a:endParaRPr lang="en-US" altLang="ko-KR" sz="1600" b="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38158" y="5572140"/>
            <a:ext cx="8739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/>
            <a:r>
              <a:rPr lang="ko-KR" altLang="en-US" sz="1600" b="0" dirty="0" smtClean="0">
                <a:solidFill>
                  <a:srgbClr val="FF0000"/>
                </a:solidFill>
              </a:rPr>
              <a:t>지역변수는 해당 선언문이 실행될 때 메모리 공간에 할당되었다가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선언문이 존재하는 함수가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marL="342900" indent="-342900" algn="l"/>
            <a:r>
              <a:rPr lang="ko-KR" altLang="en-US" sz="1600" b="0" dirty="0" smtClean="0">
                <a:solidFill>
                  <a:srgbClr val="FF0000"/>
                </a:solidFill>
              </a:rPr>
              <a:t>반환을 하면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종료를 하면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)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메모리 공간에서 소멸된다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r>
              <a:rPr lang="ko-KR" altLang="en-US" sz="1600" b="0" dirty="0" smtClean="0"/>
              <a:t> </a:t>
            </a:r>
          </a:p>
          <a:p>
            <a:pPr algn="l"/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다양한 형태의 지역변수</a:t>
            </a:r>
            <a:endParaRPr lang="ko-KR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lang="ko-KR" altLang="en-US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smtClean="0">
                <a:latin typeface="+mn-lt"/>
                <a:ea typeface="+mn-ea"/>
              </a:rPr>
              <a:t>a;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for (a =0;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a&lt;3; a++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 =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num++;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(“%d</a:t>
            </a:r>
            <a:r>
              <a:rPr lang="ko-KR" altLang="en-US" sz="1600" b="0" kern="0" dirty="0" smtClean="0">
                <a:latin typeface="+mn-lt"/>
                <a:ea typeface="+mn-ea"/>
              </a:rPr>
              <a:t>번째</a:t>
            </a:r>
            <a:r>
              <a:rPr lang="en-US" altLang="ko-KR" sz="1600" b="0" kern="0" dirty="0" smtClean="0">
                <a:latin typeface="+mn-lt"/>
                <a:ea typeface="+mn-ea"/>
              </a:rPr>
              <a:t>, </a:t>
            </a:r>
            <a:r>
              <a:rPr lang="ko-KR" altLang="en-US" sz="1600" b="0" kern="0" dirty="0" smtClean="0">
                <a:latin typeface="+mn-lt"/>
                <a:ea typeface="+mn-ea"/>
              </a:rPr>
              <a:t>지역변수 </a:t>
            </a:r>
            <a:r>
              <a:rPr lang="en-US" altLang="ko-KR" sz="1600" b="0" kern="0" dirty="0" smtClean="0">
                <a:latin typeface="+mn-lt"/>
                <a:ea typeface="+mn-ea"/>
              </a:rPr>
              <a:t>num : %d \n”, a+1;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if (a ==3)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 = 7;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num++;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(“if</a:t>
            </a:r>
            <a:r>
              <a:rPr lang="ko-KR" altLang="en-US" sz="1600" b="0" kern="0" dirty="0" smtClean="0">
                <a:latin typeface="+mn-lt"/>
                <a:ea typeface="+mn-ea"/>
              </a:rPr>
              <a:t>문 지역변수 </a:t>
            </a:r>
            <a:r>
              <a:rPr lang="en-US" altLang="ko-KR" sz="1600" b="0" kern="0" dirty="0" smtClean="0">
                <a:latin typeface="+mn-lt"/>
                <a:ea typeface="+mn-ea"/>
              </a:rPr>
              <a:t>num : 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다양한 형태의 지역변수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282" y="1285860"/>
            <a:ext cx="5857916" cy="4165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66720" y="5526961"/>
            <a:ext cx="5445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for</a:t>
            </a:r>
            <a:r>
              <a:rPr lang="ko-KR" altLang="en-US" sz="1600" b="0" dirty="0" smtClean="0"/>
              <a:t>문의 중괄호 내에 선언된 변수도 지역변수이다</a:t>
            </a:r>
            <a:r>
              <a:rPr lang="en-US" altLang="ko-KR" sz="1600" b="0" dirty="0" smtClean="0"/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dirty="0" smtClean="0"/>
              <a:t>따라서 </a:t>
            </a:r>
            <a:r>
              <a:rPr lang="en-US" altLang="ko-KR" sz="1600" b="0" dirty="0" smtClean="0"/>
              <a:t>for</a:t>
            </a:r>
            <a:r>
              <a:rPr lang="ko-KR" altLang="en-US" sz="1600" b="0" dirty="0" smtClean="0"/>
              <a:t>문의 중괄호를 빠져나가면 소멸된다</a:t>
            </a:r>
            <a:r>
              <a:rPr lang="en-US" altLang="ko-KR" sz="1600" b="0" dirty="0" smtClean="0"/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dirty="0" smtClean="0"/>
              <a:t>즉</a:t>
            </a:r>
            <a:r>
              <a:rPr lang="en-US" altLang="ko-KR" sz="1600" b="0" dirty="0" smtClean="0"/>
              <a:t>, for</a:t>
            </a:r>
            <a:r>
              <a:rPr lang="ko-KR" altLang="en-US" sz="1600" b="0" dirty="0" smtClean="0"/>
              <a:t>문의 반복횟수만큼 지역변수가 할당되고 소멸된다</a:t>
            </a:r>
            <a:r>
              <a:rPr lang="en-US" altLang="ko-KR" sz="1600" b="0" dirty="0" smtClean="0"/>
              <a:t>.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858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다양한 형태의 지역변수</a:t>
            </a:r>
            <a:endParaRPr lang="ko-KR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lang="en-US" altLang="ko-KR" sz="1600" b="0" kern="0" dirty="0" smtClean="0">
                <a:latin typeface="+mn-lt"/>
                <a:ea typeface="+mn-ea"/>
              </a:rPr>
              <a:t>include &lt;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stdio.h</a:t>
            </a:r>
            <a:r>
              <a:rPr lang="en-US" altLang="ko-KR" sz="1600" b="0" kern="0" dirty="0" smtClean="0">
                <a:latin typeface="+mn-lt"/>
                <a:ea typeface="+mn-ea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 = 1;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if (num ==1)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 = 7;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num += 10;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(“if</a:t>
            </a:r>
            <a:r>
              <a:rPr lang="ko-KR" altLang="en-US" sz="1600" b="0" kern="0" dirty="0" smtClean="0">
                <a:latin typeface="+mn-lt"/>
                <a:ea typeface="+mn-ea"/>
              </a:rPr>
              <a:t>문 내 지역변수 </a:t>
            </a:r>
            <a:r>
              <a:rPr lang="en-US" altLang="ko-KR" sz="1600" b="0" kern="0" dirty="0" smtClean="0">
                <a:latin typeface="+mn-lt"/>
                <a:ea typeface="+mn-ea"/>
              </a:rPr>
              <a:t>num : 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(“main </a:t>
            </a:r>
            <a:r>
              <a:rPr lang="ko-KR" altLang="en-US" sz="1600" b="0" kern="0" dirty="0" smtClean="0">
                <a:latin typeface="+mn-lt"/>
                <a:ea typeface="+mn-ea"/>
              </a:rPr>
              <a:t>함수 내 지역변수 </a:t>
            </a:r>
            <a:r>
              <a:rPr lang="en-US" altLang="ko-KR" sz="1600" b="0" kern="0" dirty="0" smtClean="0">
                <a:latin typeface="+mn-lt"/>
                <a:ea typeface="+mn-ea"/>
              </a:rPr>
              <a:t>num : 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20" y="5526961"/>
            <a:ext cx="5386411" cy="404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0" dirty="0" smtClean="0">
                <a:solidFill>
                  <a:srgbClr val="FF0000"/>
                </a:solidFill>
              </a:rPr>
              <a:t>지역변수는 외부에 선언된 동일한 이름의 변수를 가린다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ko-KR" altLang="en-US" dirty="0" smtClean="0"/>
              <a:t>전역변수</a:t>
            </a:r>
            <a:r>
              <a:rPr lang="en-US" altLang="ko-KR" dirty="0" smtClean="0"/>
              <a:t>(</a:t>
            </a:r>
            <a:r>
              <a:rPr lang="en-US" altLang="ko-KR" dirty="0" smtClean="0"/>
              <a:t>Global </a:t>
            </a:r>
            <a:r>
              <a:rPr lang="en-US" altLang="ko-KR" dirty="0" smtClean="0"/>
              <a:t>Variable)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14393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1" lang="en-US" altLang="ko-KR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v</a:t>
            </a:r>
            <a:r>
              <a:rPr lang="en-US" altLang="ko-KR" sz="1600" b="0" kern="0" baseline="0" dirty="0" smtClean="0">
                <a:latin typeface="+mn-lt"/>
                <a:ea typeface="+mn-ea"/>
              </a:rPr>
              <a:t>oid</a:t>
            </a:r>
            <a:r>
              <a:rPr lang="en-US" altLang="ko-KR" sz="1600" b="0" kern="0" dirty="0" smtClean="0">
                <a:latin typeface="+mn-lt"/>
                <a:ea typeface="+mn-ea"/>
              </a:rPr>
              <a:t> Add (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val</a:t>
            </a:r>
            <a:r>
              <a:rPr lang="en-US" altLang="ko-KR" sz="1600" b="0" kern="0" dirty="0" smtClean="0">
                <a:latin typeface="+mn-lt"/>
                <a:ea typeface="+mn-ea"/>
              </a:rPr>
              <a:t>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num;				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전역변수는 기본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으로 초기화됨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>
                <a:latin typeface="+mn-lt"/>
                <a:ea typeface="+mn-ea"/>
              </a:rPr>
              <a:t>i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(“num : 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Add(3);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(“num : 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num++;			</a:t>
            </a: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//</a:t>
            </a:r>
            <a:r>
              <a:rPr lang="ko-KR" altLang="en-US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전역변수 </a:t>
            </a: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num</a:t>
            </a:r>
            <a:r>
              <a:rPr lang="ko-KR" altLang="en-US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의 값 </a:t>
            </a: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1</a:t>
            </a:r>
            <a:r>
              <a:rPr lang="ko-KR" altLang="en-US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증가</a:t>
            </a:r>
            <a:endParaRPr lang="en-US" altLang="ko-KR" sz="1600" b="0" kern="0" dirty="0" smtClean="0">
              <a:solidFill>
                <a:srgbClr val="00B050"/>
              </a:solidFill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(“num : 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void Add(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val</a:t>
            </a:r>
            <a:r>
              <a:rPr lang="en-US" altLang="ko-KR" sz="1600" b="0" kern="0" dirty="0" smtClean="0">
                <a:latin typeface="+mn-lt"/>
                <a:ea typeface="+mn-ea"/>
              </a:rPr>
              <a:t>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num +=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val</a:t>
            </a:r>
            <a:r>
              <a:rPr lang="en-US" altLang="ko-KR" sz="1600" b="0" kern="0" dirty="0" smtClean="0">
                <a:latin typeface="+mn-lt"/>
                <a:ea typeface="+mn-ea"/>
              </a:rPr>
              <a:t>;			</a:t>
            </a: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//</a:t>
            </a:r>
            <a:r>
              <a:rPr lang="ko-KR" altLang="en-US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전역변수 </a:t>
            </a: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num</a:t>
            </a:r>
            <a:r>
              <a:rPr lang="ko-KR" altLang="en-US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의 값 </a:t>
            </a:r>
            <a:r>
              <a:rPr lang="en-US" altLang="ko-KR" sz="1600" b="0" kern="0" dirty="0" err="1" smtClean="0">
                <a:solidFill>
                  <a:srgbClr val="00B050"/>
                </a:solidFill>
                <a:latin typeface="+mn-lt"/>
                <a:ea typeface="+mn-ea"/>
              </a:rPr>
              <a:t>val</a:t>
            </a:r>
            <a:r>
              <a:rPr lang="ko-KR" altLang="en-US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만큼 증가</a:t>
            </a:r>
            <a:endParaRPr lang="en-US" altLang="ko-KR" sz="1600" b="0" kern="0" dirty="0" smtClean="0">
              <a:solidFill>
                <a:srgbClr val="00B050"/>
              </a:solidFill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22488</TotalTime>
  <Words>598</Words>
  <Application>Microsoft Office PowerPoint</Application>
  <PresentationFormat>A4 용지(210x297mm)</PresentationFormat>
  <Paragraphs>361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기본 디자인</vt:lpstr>
      <vt:lpstr>C_Programming</vt:lpstr>
      <vt:lpstr>기억 클래스</vt:lpstr>
      <vt:lpstr>기억 클래스</vt:lpstr>
      <vt:lpstr>지역변수(Local Variable)</vt:lpstr>
      <vt:lpstr>지역변수의 할당과 소멸</vt:lpstr>
      <vt:lpstr>다양한 형태의 지역변수</vt:lpstr>
      <vt:lpstr>다양한 형태의 지역변수</vt:lpstr>
      <vt:lpstr>다양한 형태의 지역변수</vt:lpstr>
      <vt:lpstr>전역변수(Global Variable)</vt:lpstr>
      <vt:lpstr>전역변수(Global Variable)</vt:lpstr>
      <vt:lpstr>전역변수의 문제점 ?</vt:lpstr>
      <vt:lpstr>static 변수</vt:lpstr>
      <vt:lpstr>static 변수의 활용</vt:lpstr>
      <vt:lpstr>register 변수</vt:lpstr>
      <vt:lpstr>문제</vt:lpstr>
      <vt:lpstr>재귀(Recursive)함수</vt:lpstr>
      <vt:lpstr>재귀함수의 이해</vt:lpstr>
      <vt:lpstr>재귀함수의 이해</vt:lpstr>
      <vt:lpstr>재귀함수의 이해</vt:lpstr>
      <vt:lpstr>재귀함수의 예(팩토리얼)</vt:lpstr>
      <vt:lpstr>배열</vt:lpstr>
      <vt:lpstr>배열의 선언</vt:lpstr>
      <vt:lpstr>배열의 이해</vt:lpstr>
      <vt:lpstr>배열의 이해</vt:lpstr>
      <vt:lpstr>배열의 선언, 초기화</vt:lpstr>
      <vt:lpstr>배열의 이해</vt:lpstr>
      <vt:lpstr>문제</vt:lpstr>
    </vt:vector>
  </TitlesOfParts>
  <Company>A3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Administrator</cp:lastModifiedBy>
  <cp:revision>2216</cp:revision>
  <dcterms:created xsi:type="dcterms:W3CDTF">2006-12-12T01:37:26Z</dcterms:created>
  <dcterms:modified xsi:type="dcterms:W3CDTF">2015-01-16T12:31:41Z</dcterms:modified>
</cp:coreProperties>
</file>