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393" r:id="rId3"/>
    <p:sldId id="458" r:id="rId4"/>
    <p:sldId id="448" r:id="rId5"/>
    <p:sldId id="459" r:id="rId6"/>
    <p:sldId id="460" r:id="rId7"/>
    <p:sldId id="461" r:id="rId8"/>
    <p:sldId id="462" r:id="rId9"/>
    <p:sldId id="463" r:id="rId10"/>
    <p:sldId id="464" r:id="rId11"/>
    <p:sldId id="471" r:id="rId12"/>
    <p:sldId id="465" r:id="rId13"/>
    <p:sldId id="466" r:id="rId14"/>
    <p:sldId id="467" r:id="rId15"/>
    <p:sldId id="468" r:id="rId16"/>
    <p:sldId id="469" r:id="rId17"/>
    <p:sldId id="470" r:id="rId18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75" d="100"/>
          <a:sy n="75" d="100"/>
        </p:scale>
        <p:origin x="-102" y="-72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15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const </a:t>
            </a:r>
            <a:r>
              <a:rPr lang="ko-KR" altLang="en-US" sz="2000" dirty="0" smtClean="0"/>
              <a:t>선언의 중요성</a:t>
            </a:r>
            <a:endParaRPr lang="en-US" altLang="ko-KR" sz="2000" b="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52538" y="1581211"/>
            <a:ext cx="6858048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double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PI = 3.1415;</a:t>
            </a:r>
          </a:p>
          <a:p>
            <a:pPr algn="l"/>
            <a:r>
              <a:rPr lang="en-US" altLang="ko-KR" sz="1600" b="0" dirty="0" smtClean="0"/>
              <a:t>	double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PI = 3.07;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실수로 잘못 삽입된 문장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(“%lf”, &amp;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(“circle area %f \n”,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*PI);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52538" y="4286256"/>
            <a:ext cx="6858048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const </a:t>
            </a:r>
            <a:r>
              <a:rPr lang="en-US" altLang="ko-KR" sz="1600" b="0" dirty="0" smtClean="0"/>
              <a:t>double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PI = 3.1415;</a:t>
            </a:r>
          </a:p>
          <a:p>
            <a:pPr algn="l"/>
            <a:r>
              <a:rPr lang="en-US" altLang="ko-KR" sz="1600" b="0" dirty="0" smtClean="0"/>
              <a:t>	double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PI = 3.07;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오류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발생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(“%lf”, &amp;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(“circle area %f \n”, 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</a:t>
            </a:r>
            <a:r>
              <a:rPr lang="en-US" altLang="ko-KR" sz="1600" b="0" dirty="0" err="1" smtClean="0"/>
              <a:t>rad</a:t>
            </a:r>
            <a:r>
              <a:rPr lang="en-US" altLang="ko-KR" sz="1600" b="0" dirty="0" smtClean="0"/>
              <a:t>*PI);</a:t>
            </a:r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6870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 저장된 값을 서로 뒤바꾸는 함수를 정의해보자</a:t>
            </a:r>
            <a:r>
              <a:rPr lang="en-US" altLang="ko-KR" sz="2000" dirty="0" smtClean="0"/>
              <a:t>.</a:t>
            </a:r>
          </a:p>
          <a:p>
            <a:pPr algn="l"/>
            <a:r>
              <a:rPr lang="en-US" altLang="ko-KR" sz="2000" dirty="0" smtClean="0"/>
              <a:t>   </a:t>
            </a:r>
            <a:r>
              <a:rPr lang="ko-KR" altLang="en-US" sz="2000" dirty="0" smtClean="0"/>
              <a:t>함수 호출의 결과로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에 저장된 값은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num2</a:t>
            </a:r>
            <a:r>
              <a:rPr lang="ko-KR" altLang="en-US" sz="2000" dirty="0" smtClean="0"/>
              <a:t>에 저장된 값은 </a:t>
            </a:r>
            <a:r>
              <a:rPr lang="en-US" altLang="ko-KR" sz="2000" dirty="0" smtClean="0"/>
              <a:t>num3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</a:t>
            </a:r>
          </a:p>
          <a:p>
            <a:pPr algn="l"/>
            <a:r>
              <a:rPr lang="en-US" altLang="ko-KR" sz="2000" dirty="0" smtClean="0"/>
              <a:t>   num3</a:t>
            </a:r>
            <a:r>
              <a:rPr lang="ko-KR" altLang="en-US" sz="2000" dirty="0" smtClean="0"/>
              <a:t>에 저장된 값은 </a:t>
            </a:r>
            <a:r>
              <a:rPr lang="en-US" altLang="ko-KR" sz="2000" dirty="0" smtClean="0"/>
              <a:t>num1</a:t>
            </a:r>
            <a:r>
              <a:rPr lang="ko-KR" altLang="en-US" sz="2000" dirty="0" smtClean="0"/>
              <a:t>에 저장되어야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다차원 배열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이상의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배열을 의미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선언 방법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09662" y="3143248"/>
            <a:ext cx="6858048" cy="830997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err="1" smtClean="0"/>
              <a:t>arrOne</a:t>
            </a:r>
            <a:r>
              <a:rPr lang="en-US" altLang="ko-KR" sz="1600" b="0" dirty="0" smtClean="0"/>
              <a:t>[10];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10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인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차원 배열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arrTwo</a:t>
            </a:r>
            <a:r>
              <a:rPr lang="en-US" altLang="ko-KR" sz="1600" b="0" dirty="0" smtClean="0"/>
              <a:t>[5][5];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가로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세로의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5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인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차원 배열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arrThree</a:t>
            </a:r>
            <a:r>
              <a:rPr lang="en-US" altLang="ko-KR" sz="1600" b="0" dirty="0" smtClean="0"/>
              <a:t>[3][3][3];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가로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세로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높이의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3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인 배열</a:t>
            </a:r>
            <a:endParaRPr lang="en-US" altLang="ko-KR" sz="1600" b="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10" y="1785926"/>
            <a:ext cx="364442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48" y="4643446"/>
            <a:ext cx="494003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70517" y="3500438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[3][4];</a:t>
            </a:r>
            <a:endParaRPr lang="ko-KR" altLang="en-US" sz="20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327838" y="5814972"/>
            <a:ext cx="176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[2][6];</a:t>
            </a:r>
            <a:endParaRPr lang="ko-KR" altLang="en-US" sz="20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8112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배열의 크기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09662" y="2071678"/>
            <a:ext cx="6858048" cy="347787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#include &lt;</a:t>
            </a:r>
            <a:r>
              <a:rPr lang="en-US" altLang="ko-KR" sz="2000" b="0" dirty="0" err="1" smtClean="0"/>
              <a:t>stdio.h</a:t>
            </a:r>
            <a:r>
              <a:rPr lang="en-US" altLang="ko-KR" sz="2000" b="0" dirty="0" smtClean="0"/>
              <a:t>&gt;</a:t>
            </a:r>
          </a:p>
          <a:p>
            <a:pPr algn="l"/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main(void)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arr1[3][4];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arr2[7][9];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(“arr1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크기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: %d \n”,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sizeof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(arr1));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(“arr2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크기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: %d \n”,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sizeof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(arr2));</a:t>
            </a:r>
          </a:p>
          <a:p>
            <a:pPr algn="l"/>
            <a:endParaRPr lang="en-US" altLang="ko-KR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	return 0;</a:t>
            </a: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8112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66786" y="1285860"/>
            <a:ext cx="7572428" cy="526297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main(void)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villa[4][2];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, j;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=0;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&lt;4;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++)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가구별 거주인원 입력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for(j=0; j&lt;2;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층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%d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호 인구수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: ”, i+1, j+1);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scanf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&amp;villa[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=0;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&lt;4;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++)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빌라의 층별 인구수 출력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= 0;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+= villa[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][0];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+= villa[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][1];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층 인구수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: %d \n”, i+1,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popu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선언과 동시에 초기화 하기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72" y="1785926"/>
            <a:ext cx="3743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472" y="4286256"/>
            <a:ext cx="37623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322" y="4857760"/>
            <a:ext cx="16954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 10"/>
          <p:cNvSpPr/>
          <p:nvPr/>
        </p:nvSpPr>
        <p:spPr bwMode="auto">
          <a:xfrm>
            <a:off x="4953000" y="5286388"/>
            <a:ext cx="857256" cy="4286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18112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52406" y="1341200"/>
            <a:ext cx="4286280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main(void)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, j;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arr1[3][3] = 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{1, 2, 3},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{4, 5, 6},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{7, 8, 9}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arr2[3][3] = 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{1},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{4, 5},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     {7, 8, 9}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};	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 arr3[3][3] = {1,2,3,4,5,6,7};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24438" y="784943"/>
            <a:ext cx="4286280" cy="600164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for 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for(j=0; j&lt;3;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arr1[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/>
              <a:t>for 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for(j=0; j&lt;3;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arr2[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endParaRPr lang="en-US" altLang="ko-KR" sz="16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600" b="0" dirty="0" smtClean="0"/>
              <a:t>for 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&lt;3;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for(j=0; j&lt;3; j++)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(“%d”, arr3[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][j]);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600" b="0" dirty="0" err="1" smtClean="0">
                <a:solidFill>
                  <a:schemeClr val="tx1"/>
                </a:solidFill>
              </a:rPr>
              <a:t>printf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(“\n”);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return 0;</a:t>
            </a:r>
          </a:p>
          <a:p>
            <a:pPr algn="l"/>
            <a:r>
              <a:rPr lang="en-US" altLang="ko-KR" sz="1600" b="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인자 전달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809742" y="5773183"/>
            <a:ext cx="5692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age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값이 매개변수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num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u="sng" dirty="0" smtClean="0">
                <a:solidFill>
                  <a:srgbClr val="FF0000"/>
                </a:solidFill>
              </a:rPr>
              <a:t>복사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즉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실제 전달되는 것은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age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가 아니라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age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값이다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5348" y="1985555"/>
            <a:ext cx="7358114" cy="347787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Func1(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num)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age = 17;</a:t>
            </a:r>
          </a:p>
          <a:p>
            <a:pPr algn="l"/>
            <a:r>
              <a:rPr lang="en-US" altLang="ko-KR" sz="2000" b="0" dirty="0" smtClean="0"/>
              <a:t>	Func1(age);</a:t>
            </a: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  <a:endParaRPr lang="ko-KR" altLang="en-US" sz="20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배열을 함수의 인자로 전달하는 방식</a:t>
            </a:r>
            <a:endParaRPr lang="ko-KR" altLang="en-US" dirty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952604" y="5916059"/>
            <a:ext cx="571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배열의 이름은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포인터이기 때문에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형 포인터 변수에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 배열의 이름이 지니는 주소 값을 저장할 수 있다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5348" y="1985555"/>
            <a:ext cx="7358114" cy="3477875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void Func2(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*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(“%d %d ”,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[0],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[1]);</a:t>
            </a:r>
          </a:p>
          <a:p>
            <a:pPr algn="l"/>
            <a:r>
              <a:rPr lang="en-US" altLang="ko-KR" sz="2000" b="0" dirty="0" smtClean="0"/>
              <a:t>}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[3] = {1,2,3};</a:t>
            </a:r>
          </a:p>
          <a:p>
            <a:pPr algn="l"/>
            <a:r>
              <a:rPr lang="en-US" altLang="ko-KR" sz="2000" b="0" dirty="0" smtClean="0"/>
              <a:t>	Func2(</a:t>
            </a:r>
            <a:r>
              <a:rPr lang="en-US" altLang="ko-KR" sz="2000" b="0" dirty="0" err="1" smtClean="0"/>
              <a:t>arr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…</a:t>
            </a:r>
          </a:p>
          <a:p>
            <a:pPr algn="l"/>
            <a:r>
              <a:rPr lang="en-US" altLang="ko-KR" sz="2000" b="0" dirty="0" smtClean="0"/>
              <a:t>}</a:t>
            </a:r>
            <a:endParaRPr lang="ko-KR" altLang="en-US" sz="20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95348" y="1477866"/>
            <a:ext cx="7358114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smtClean="0"/>
              <a:t>void </a:t>
            </a:r>
            <a:r>
              <a:rPr lang="en-US" altLang="ko-KR" sz="2000" b="0" dirty="0" err="1" smtClean="0"/>
              <a:t>ShowArr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*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, 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len</a:t>
            </a:r>
            <a:r>
              <a:rPr lang="en-US" altLang="ko-KR" sz="2000" b="0" dirty="0" smtClean="0"/>
              <a:t>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;</a:t>
            </a:r>
          </a:p>
          <a:p>
            <a:pPr algn="l"/>
            <a:r>
              <a:rPr lang="en-US" altLang="ko-KR" sz="2000" b="0" dirty="0" smtClean="0"/>
              <a:t>	for(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=0;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&lt;</a:t>
            </a:r>
            <a:r>
              <a:rPr lang="en-US" altLang="ko-KR" sz="2000" b="0" dirty="0" err="1" smtClean="0"/>
              <a:t>len</a:t>
            </a:r>
            <a:r>
              <a:rPr lang="en-US" altLang="ko-KR" sz="2000" b="0" dirty="0" smtClean="0"/>
              <a:t>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++)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(“%d”, </a:t>
            </a:r>
            <a:r>
              <a:rPr lang="en-US" altLang="ko-KR" sz="2000" b="0" dirty="0" err="1" smtClean="0"/>
              <a:t>param</a:t>
            </a:r>
            <a:r>
              <a:rPr lang="en-US" altLang="ko-KR" sz="2000" b="0" dirty="0" smtClean="0"/>
              <a:t>[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]);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(“\n”);</a:t>
            </a:r>
          </a:p>
          <a:p>
            <a:pPr algn="l"/>
            <a:r>
              <a:rPr lang="en-US" altLang="ko-KR" sz="2000" b="0" dirty="0" smtClean="0"/>
              <a:t>}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arr1[3] = {1,2,3};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arr2[5] = {4,5,6,7,8};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ShowArr</a:t>
            </a:r>
            <a:r>
              <a:rPr lang="en-US" altLang="ko-KR" sz="2000" b="0" dirty="0" smtClean="0"/>
              <a:t>(arr1,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(arr1) /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));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ShowArr</a:t>
            </a:r>
            <a:r>
              <a:rPr lang="en-US" altLang="ko-KR" sz="2000" b="0" dirty="0" smtClean="0"/>
              <a:t>(arr2,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(arr2) /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));</a:t>
            </a:r>
          </a:p>
          <a:p>
            <a:pPr algn="l"/>
            <a:r>
              <a:rPr lang="en-US" altLang="ko-KR" sz="2000" b="0" dirty="0" smtClean="0"/>
              <a:t>	return 0;	</a:t>
            </a:r>
          </a:p>
          <a:p>
            <a:pPr algn="l"/>
            <a:r>
              <a:rPr lang="en-US" altLang="ko-KR" sz="2000" b="0" dirty="0" smtClean="0"/>
              <a:t>}</a:t>
            </a:r>
            <a:endParaRPr lang="ko-KR" altLang="en-US" sz="20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9530" y="1477866"/>
            <a:ext cx="4643470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(“%d”, 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(“\n”);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add)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;</a:t>
            </a:r>
          </a:p>
          <a:p>
            <a:pPr algn="l"/>
            <a:r>
              <a:rPr lang="en-US" altLang="ko-KR" sz="1600" b="0" dirty="0" smtClean="0"/>
              <a:t>	for(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=0;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&lt;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; 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++)</a:t>
            </a:r>
          </a:p>
          <a:p>
            <a:pPr algn="l"/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param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</a:t>
            </a:r>
            <a:r>
              <a:rPr lang="en-US" altLang="ko-KR" sz="1600" b="0" dirty="0" smtClean="0"/>
              <a:t>] += add;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67248" y="3104280"/>
            <a:ext cx="5000660" cy="353943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arr1[3] = {1,2,3};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), 1);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));</a:t>
            </a:r>
          </a:p>
          <a:p>
            <a:pPr algn="l"/>
            <a:r>
              <a:rPr lang="en-US" altLang="ko-KR" sz="1600" b="0" dirty="0" smtClean="0"/>
              <a:t>	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), 2);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), 3);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) /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));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  <a:endParaRPr lang="ko-KR" altLang="en-US" sz="1600" b="0" dirty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포인터와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9530" y="1477866"/>
            <a:ext cx="5000660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*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*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add)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9530" y="4071942"/>
            <a:ext cx="5000660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ShowArr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[]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Void </a:t>
            </a:r>
            <a:r>
              <a:rPr lang="en-US" altLang="ko-KR" sz="1600" b="0" dirty="0" err="1" smtClean="0"/>
              <a:t>AddArr</a:t>
            </a:r>
            <a:r>
              <a:rPr lang="en-US" altLang="ko-KR" sz="1600" b="0" dirty="0" smtClean="0"/>
              <a:t> 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[]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len</a:t>
            </a:r>
            <a:r>
              <a:rPr lang="en-US" altLang="ko-KR" sz="1600" b="0" dirty="0" smtClean="0"/>
              <a:t>,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add)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38818" y="3859604"/>
            <a:ext cx="3929090" cy="156966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[3] = {1,2,3};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</a:t>
            </a:r>
            <a:r>
              <a:rPr lang="en-US" altLang="ko-KR" sz="1600" b="0" dirty="0" err="1" smtClean="0"/>
              <a:t>arr</a:t>
            </a:r>
            <a:r>
              <a:rPr lang="en-US" altLang="ko-KR" sz="1600" b="0" dirty="0" smtClean="0"/>
              <a:t>;	</a:t>
            </a: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ptr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[]=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arr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;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(X)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5769" y="5500702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*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선언을 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[]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으로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대체할 수 없다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71546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Call-by-value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함수를 호출할 때 단순히 값을 전달하는 형태</a:t>
            </a: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Call-by-reference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메모리의 접근에 사용되는 주소 값을 전달하는 형태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ko-KR" altLang="en-US" sz="2000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52538" y="2214554"/>
            <a:ext cx="5000660" cy="132343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Func1 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52538" y="5072074"/>
            <a:ext cx="5000660" cy="132343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void Func2 (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num)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포인터와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38290" y="1302515"/>
            <a:ext cx="6643734" cy="535531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void Swap(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n1, 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n2)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temp = n1;</a:t>
            </a:r>
          </a:p>
          <a:p>
            <a:pPr algn="l"/>
            <a:r>
              <a:rPr lang="en-US" altLang="ko-KR" sz="1800" b="0" dirty="0" smtClean="0"/>
              <a:t>	n1 = n2;</a:t>
            </a:r>
          </a:p>
          <a:p>
            <a:pPr algn="l"/>
            <a:r>
              <a:rPr lang="en-US" altLang="ko-KR" sz="1800" b="0" dirty="0" smtClean="0"/>
              <a:t>	n2 = temp;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(“n1 n2 : %d %d \n”, n1, n2);</a:t>
            </a:r>
          </a:p>
          <a:p>
            <a:pPr algn="l"/>
            <a:r>
              <a:rPr lang="en-US" altLang="ko-KR" sz="1800" b="0" dirty="0" smtClean="0"/>
              <a:t>}</a:t>
            </a: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num1 = 10;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num2 = 20;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(“num1 num2 : %d %d \n”, num1, num2);</a:t>
            </a:r>
          </a:p>
          <a:p>
            <a:pPr algn="l"/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	Swap(num1, num2);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(“num1 num2 : %d %d \n”, num1, num2);</a:t>
            </a:r>
          </a:p>
          <a:p>
            <a:pPr algn="l"/>
            <a:r>
              <a:rPr lang="en-US" altLang="ko-KR" sz="1800" b="0" dirty="0" smtClean="0"/>
              <a:t>	return 0;</a:t>
            </a:r>
          </a:p>
          <a:p>
            <a:pPr algn="l"/>
            <a:r>
              <a:rPr lang="en-US" altLang="ko-KR" sz="1800" b="0" dirty="0" smtClean="0"/>
              <a:t>}</a:t>
            </a:r>
          </a:p>
          <a:p>
            <a:pPr algn="l"/>
            <a:endParaRPr lang="en-US" altLang="ko-KR" sz="18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858312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const </a:t>
            </a:r>
            <a:r>
              <a:rPr lang="ko-KR" altLang="en-US" sz="2000" dirty="0" smtClean="0"/>
              <a:t>선언 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포인터 변수가 참조하는 대상의 변경을 허용하지 않는 경우</a:t>
            </a:r>
            <a:r>
              <a:rPr lang="en-US" altLang="ko-KR" sz="2000" b="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Const </a:t>
            </a:r>
            <a:r>
              <a:rPr lang="ko-KR" altLang="en-US" sz="2000" dirty="0" smtClean="0"/>
              <a:t>선언 </a:t>
            </a:r>
            <a:r>
              <a:rPr lang="en-US" altLang="ko-KR" sz="2000" b="0" dirty="0" smtClean="0"/>
              <a:t>(</a:t>
            </a:r>
            <a:r>
              <a:rPr lang="ko-KR" altLang="en-US" sz="2000" b="0" dirty="0" smtClean="0"/>
              <a:t>포인터 변수의 상수화</a:t>
            </a:r>
            <a:r>
              <a:rPr lang="en-US" altLang="ko-KR" sz="2000" b="0" dirty="0" smtClean="0"/>
              <a:t>)</a:t>
            </a:r>
            <a:r>
              <a:rPr lang="en-US" altLang="ko-KR" sz="2000" dirty="0" smtClean="0"/>
              <a:t>	</a:t>
            </a:r>
            <a:endParaRPr lang="ko-KR" altLang="en-US" sz="2000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452538" y="1581211"/>
            <a:ext cx="5857916" cy="206210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 = 20;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const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&amp;num;</a:t>
            </a:r>
          </a:p>
          <a:p>
            <a:pPr algn="l"/>
            <a:r>
              <a:rPr lang="en-US" altLang="ko-KR" sz="1600" b="0" dirty="0" smtClean="0"/>
              <a:t>	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30;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에러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num = 40;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성공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52538" y="4357694"/>
            <a:ext cx="5857916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err="1" smtClean="0"/>
              <a:t>Int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num1 = 20;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num2 = 30;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*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const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&amp;num1;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&amp;num2;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에러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*</a:t>
            </a:r>
            <a:r>
              <a:rPr lang="en-US" altLang="ko-KR" sz="1600" b="0" dirty="0" err="1" smtClean="0"/>
              <a:t>ptr</a:t>
            </a:r>
            <a:r>
              <a:rPr lang="en-US" altLang="ko-KR" sz="1600" b="0" dirty="0" smtClean="0"/>
              <a:t> = 40;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컴파일 성공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dirty="0" smtClean="0"/>
              <a:t>…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23957</TotalTime>
  <Words>342</Words>
  <Application>Microsoft Office PowerPoint</Application>
  <PresentationFormat>A4 용지(210x297mm)</PresentationFormat>
  <Paragraphs>373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C_Programming</vt:lpstr>
      <vt:lpstr>포인터와 함수</vt:lpstr>
      <vt:lpstr>포인터와 함수</vt:lpstr>
      <vt:lpstr>포인터와 함수</vt:lpstr>
      <vt:lpstr>포인터와 함수</vt:lpstr>
      <vt:lpstr>포인터와 함수</vt:lpstr>
      <vt:lpstr>포인터와 함수</vt:lpstr>
      <vt:lpstr>포인터와 함수</vt:lpstr>
      <vt:lpstr>포인터 변수</vt:lpstr>
      <vt:lpstr>포인터 변수</vt:lpstr>
      <vt:lpstr>문제</vt:lpstr>
      <vt:lpstr>다차원 배열</vt:lpstr>
      <vt:lpstr>다차원 배열</vt:lpstr>
      <vt:lpstr>다차원 배열</vt:lpstr>
      <vt:lpstr>다차원 배열</vt:lpstr>
      <vt:lpstr>다차원 배열</vt:lpstr>
      <vt:lpstr>다차원 배열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2299</cp:revision>
  <dcterms:created xsi:type="dcterms:W3CDTF">2006-12-12T01:37:26Z</dcterms:created>
  <dcterms:modified xsi:type="dcterms:W3CDTF">2014-11-26T09:59:20Z</dcterms:modified>
</cp:coreProperties>
</file>