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9" r:id="rId8"/>
    <p:sldId id="398" r:id="rId9"/>
    <p:sldId id="400" r:id="rId10"/>
    <p:sldId id="401" r:id="rId11"/>
    <p:sldId id="402" r:id="rId12"/>
    <p:sldId id="407" r:id="rId13"/>
    <p:sldId id="409" r:id="rId14"/>
    <p:sldId id="410" r:id="rId15"/>
    <p:sldId id="403" r:id="rId16"/>
    <p:sldId id="404" r:id="rId17"/>
    <p:sldId id="405" r:id="rId18"/>
    <p:sldId id="406" r:id="rId19"/>
    <p:sldId id="408" r:id="rId2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685BA"/>
    <a:srgbClr val="66FFFF"/>
    <a:srgbClr val="6699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417" autoAdjust="0"/>
  </p:normalViewPr>
  <p:slideViewPr>
    <p:cSldViewPr>
      <p:cViewPr varScale="1">
        <p:scale>
          <a:sx n="68" d="100"/>
          <a:sy n="68" d="100"/>
        </p:scale>
        <p:origin x="-1374" y="-9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="" xmlns:p14="http://schemas.microsoft.com/office/powerpoint/2010/main" val="23896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27502" y="5384085"/>
            <a:ext cx="616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우리가 생각한대로 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5 + (-5) = 0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이 되야되는데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이 아닙니다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.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음의 정수를 표현할 때는 </a:t>
            </a:r>
            <a:r>
              <a:rPr lang="en-US" altLang="ko-KR" b="0" u="sng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u="sng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의 보수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를 취해야 합니다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!!</a:t>
            </a:r>
          </a:p>
          <a:p>
            <a:pPr algn="l"/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4" y="2071678"/>
            <a:ext cx="757044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5282" y="128586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음의 정수를 표현하는 방법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573854" y="5312647"/>
            <a:ext cx="345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의 보수 표현법이 음수를 </a:t>
            </a:r>
            <a:endParaRPr lang="en-US" altLang="ko-KR" b="0" dirty="0" smtClean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  <a:p>
            <a:pPr algn="l"/>
            <a:r>
              <a:rPr lang="ko-KR" altLang="en-US" b="0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표현하는데에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있어서 적절하죠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음의 정수를 표현하는 방법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928802"/>
            <a:ext cx="3357586" cy="212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20" y="4786322"/>
            <a:ext cx="4333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실수의 </a:t>
            </a:r>
            <a:r>
              <a:rPr lang="ko-KR" altLang="en-US" dirty="0" smtClean="0"/>
              <a:t>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573854" y="5312647"/>
            <a:ext cx="345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그럼 어떻게 해야 할까요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2000240"/>
            <a:ext cx="4800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24504" y="2844225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우리가 생각하는 적절하지</a:t>
            </a:r>
            <a:endParaRPr lang="en-US" altLang="ko-KR" sz="1600" b="0" dirty="0" smtClean="0"/>
          </a:p>
          <a:p>
            <a:pPr algn="l"/>
            <a:r>
              <a:rPr lang="ko-KR" altLang="en-US" sz="1600" b="0" dirty="0" smtClean="0"/>
              <a:t>못한 실수의 표현방식</a:t>
            </a:r>
            <a:endParaRPr lang="ko-KR" altLang="en-US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881034" y="4169639"/>
            <a:ext cx="6619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0000FF"/>
                </a:solidFill>
              </a:rPr>
              <a:t>문제점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l"/>
            <a:r>
              <a:rPr lang="ko-KR" altLang="en-US" dirty="0" smtClean="0"/>
              <a:t>표현할 수 있는 실수의 수가 몇 개 되지 않는다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실수의 </a:t>
            </a:r>
            <a:r>
              <a:rPr lang="ko-KR" altLang="en-US" dirty="0" smtClean="0"/>
              <a:t>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167314" y="5312647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표현할 수 있는 값의 범위가 확실히 넓어졌죠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4" y="2844225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오차가 존재하지만</a:t>
            </a:r>
            <a:endParaRPr lang="en-US" altLang="ko-KR" sz="1600" b="0" dirty="0" smtClean="0"/>
          </a:p>
          <a:p>
            <a:pPr algn="l"/>
            <a:r>
              <a:rPr lang="ko-KR" altLang="en-US" sz="1600" b="0" dirty="0" smtClean="0"/>
              <a:t>적절한 실수의 표현방법</a:t>
            </a:r>
            <a:endParaRPr lang="ko-KR" altLang="en-US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881034" y="4169639"/>
            <a:ext cx="812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실수의 표현방식에서는 정밀도를 포기하는 대신에 표현할 수 있는 값의 범위를 넓힌다</a:t>
            </a:r>
            <a:r>
              <a:rPr lang="en-US" altLang="ko-KR" sz="1600" b="0" dirty="0" smtClean="0"/>
              <a:t>.</a:t>
            </a:r>
            <a:endParaRPr lang="ko-KR" altLang="en-US" sz="16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596" y="1428736"/>
            <a:ext cx="47910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실수의 표현방식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확인하기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66720" y="4987365"/>
            <a:ext cx="9082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이론적으로 오차 없이 모든 실수를 완벽하게 표현할 능력이 있는 컴퓨팅 환경은 존재하지 않는다</a:t>
            </a:r>
            <a:r>
              <a:rPr lang="en-US" altLang="ko-KR" sz="1600" b="0" dirty="0" smtClean="0"/>
              <a:t>.</a:t>
            </a:r>
          </a:p>
          <a:p>
            <a:pPr algn="l"/>
            <a:r>
              <a:rPr lang="ko-KR" altLang="en-US" sz="1600" b="0" dirty="0" smtClean="0"/>
              <a:t>즉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실수 표현에 있어서의 오차 발생은 </a:t>
            </a:r>
            <a:r>
              <a:rPr lang="en-US" altLang="ko-KR" sz="1600" b="0" dirty="0" smtClean="0"/>
              <a:t>c</a:t>
            </a:r>
            <a:r>
              <a:rPr lang="ko-KR" altLang="en-US" sz="1600" b="0" dirty="0" smtClean="0"/>
              <a:t>언어의 특성이 아닌 컴퓨터의 기본적인 특성이다</a:t>
            </a:r>
            <a:r>
              <a:rPr lang="en-US" altLang="ko-KR" sz="1600" b="0" dirty="0" smtClean="0"/>
              <a:t>.</a:t>
            </a:r>
            <a:endParaRPr lang="ko-KR" altLang="en-US" sz="16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357298"/>
            <a:ext cx="57398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786478"/>
          </a:xfrm>
        </p:spPr>
        <p:txBody>
          <a:bodyPr/>
          <a:lstStyle/>
          <a:p>
            <a:r>
              <a:rPr lang="ko-KR" altLang="en-US" dirty="0" smtClean="0"/>
              <a:t>음의 정수 </a:t>
            </a:r>
            <a:r>
              <a:rPr lang="en-US" altLang="ko-KR" dirty="0" smtClean="0"/>
              <a:t>10101001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11110000</a:t>
            </a:r>
            <a:r>
              <a:rPr lang="ko-KR" altLang="en-US" dirty="0" smtClean="0"/>
              <a:t>은 각각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얼마인지 계산하세요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10101001 = ??</a:t>
            </a:r>
          </a:p>
          <a:p>
            <a:pPr>
              <a:buNone/>
            </a:pPr>
            <a:r>
              <a:rPr lang="en-US" altLang="ko-KR" dirty="0" smtClean="0"/>
              <a:t>	11110000 = ??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이해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169024" y="5214950"/>
            <a:ext cx="435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우리가 배운 함수는 어떤 것이 있었죠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849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dirty="0" smtClean="0"/>
              <a:t>함수를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함수의 실행순서를 결정하는 것이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c</a:t>
            </a:r>
            <a:r>
              <a:rPr lang="ko-KR" altLang="en-US" dirty="0" smtClean="0"/>
              <a:t>언어로 프로그램을 작성하는 것이다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034" y="2543184"/>
            <a:ext cx="2524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98669" y="3085927"/>
            <a:ext cx="6097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이처럼 적절한 입력과 그에 따른 출력이 존재하는 것을 가리켜</a:t>
            </a:r>
            <a:r>
              <a:rPr lang="en-US" altLang="ko-KR" sz="2000" dirty="0" smtClean="0"/>
              <a:t> ‘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000" dirty="0" smtClean="0">
                <a:solidFill>
                  <a:srgbClr val="FF0000"/>
                </a:solidFill>
              </a:rPr>
              <a:t>(function)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 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이해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81562" y="5681979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한 프로그램 내에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main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함수는 몇 개 존재할 수 있죠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dirty="0" smtClean="0"/>
              <a:t>제일 먼저 호출되는 함수</a:t>
            </a:r>
            <a:r>
              <a:rPr lang="en-US" altLang="ko-KR" dirty="0" smtClean="0"/>
              <a:t>, main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20" y="2071678"/>
            <a:ext cx="36957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4429156" y="2214554"/>
            <a:ext cx="51673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함수의 이름   </a:t>
            </a:r>
            <a:r>
              <a:rPr lang="ko-KR" altLang="en-US" sz="1600" dirty="0" smtClean="0"/>
              <a:t>함수를 호출할 때 사용하게 되는 이름</a:t>
            </a:r>
            <a:endParaRPr lang="en-US" altLang="ko-KR" sz="1600" dirty="0" smtClean="0"/>
          </a:p>
          <a:p>
            <a:pPr algn="l"/>
            <a:endParaRPr lang="ko-KR" altLang="en-US" sz="1600" dirty="0" smtClean="0"/>
          </a:p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출력형태</a:t>
            </a:r>
            <a:r>
              <a:rPr lang="ko-KR" altLang="en-US" sz="1600" dirty="0" smtClean="0"/>
              <a:t>   실행의결과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일반적으로 반환형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  (return type)</a:t>
            </a:r>
            <a:r>
              <a:rPr lang="ko-KR" altLang="en-US" sz="1600" dirty="0" smtClean="0"/>
              <a:t>이라 한다</a:t>
            </a:r>
            <a:r>
              <a:rPr lang="en-US" altLang="ko-KR" sz="1600" dirty="0" smtClean="0"/>
              <a:t>. 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입력형태</a:t>
            </a:r>
            <a:r>
              <a:rPr lang="ko-KR" altLang="en-US" sz="1600" dirty="0" smtClean="0"/>
              <a:t>   함수를 호출할 때 전달하는 입력 값의 형태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함수의 몸체   </a:t>
            </a:r>
            <a:r>
              <a:rPr lang="ko-KR" altLang="en-US" sz="1600" dirty="0" smtClean="0"/>
              <a:t>함수의 실행 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이해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81562" y="5681979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printf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()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함수 사용법 잊지 않으셨죠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이해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22" y="2493279"/>
            <a:ext cx="2664296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897182" y="2429614"/>
            <a:ext cx="1152128" cy="485041"/>
            <a:chOff x="827584" y="3594282"/>
            <a:chExt cx="1152128" cy="48504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27584" y="3594282"/>
              <a:ext cx="1152128" cy="4850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365794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“Hello”</a:t>
              </a:r>
              <a:endParaRPr lang="ko-KR" alt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3852" y="2984412"/>
            <a:ext cx="143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 smtClean="0"/>
              <a:t>printf()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{</a:t>
            </a:r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기능</a:t>
            </a:r>
            <a:r>
              <a:rPr lang="en-US" altLang="ko-KR" sz="1800" dirty="0" smtClean="0"/>
              <a:t>….</a:t>
            </a:r>
            <a:endParaRPr lang="en-US" altLang="ko-KR" sz="1800" dirty="0"/>
          </a:p>
          <a:p>
            <a:pPr algn="l"/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41798" y="3200436"/>
            <a:ext cx="1440160" cy="1365901"/>
            <a:chOff x="6372200" y="4365104"/>
            <a:chExt cx="1440160" cy="1365901"/>
          </a:xfrm>
        </p:grpSpPr>
        <p:grpSp>
          <p:nvGrpSpPr>
            <p:cNvPr id="15" name="그룹 31"/>
            <p:cNvGrpSpPr/>
            <p:nvPr/>
          </p:nvGrpSpPr>
          <p:grpSpPr>
            <a:xfrm>
              <a:off x="6372200" y="4365104"/>
              <a:ext cx="1440160" cy="1365901"/>
              <a:chOff x="6372200" y="4079323"/>
              <a:chExt cx="1440160" cy="1365901"/>
            </a:xfrm>
            <a:solidFill>
              <a:schemeClr val="accent1">
                <a:alpha val="20000"/>
              </a:schemeClr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6372200" y="4079323"/>
                <a:ext cx="1440160" cy="110922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6804248" y="5188550"/>
                <a:ext cx="576064" cy="25667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6444208" y="4456127"/>
              <a:ext cx="1296144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36621" y="2195133"/>
            <a:ext cx="1658679" cy="510539"/>
            <a:chOff x="1967023" y="3359801"/>
            <a:chExt cx="1658679" cy="510539"/>
          </a:xfrm>
        </p:grpSpPr>
        <p:sp>
          <p:nvSpPr>
            <p:cNvPr id="20" name="자유형 19"/>
            <p:cNvSpPr/>
            <p:nvPr/>
          </p:nvSpPr>
          <p:spPr>
            <a:xfrm>
              <a:off x="1967023" y="3359801"/>
              <a:ext cx="1658679" cy="499818"/>
            </a:xfrm>
            <a:custGeom>
              <a:avLst/>
              <a:gdLst>
                <a:gd name="connsiteX0" fmla="*/ 0 w 1658679"/>
                <a:gd name="connsiteY0" fmla="*/ 467920 h 499818"/>
                <a:gd name="connsiteX1" fmla="*/ 1041991 w 1658679"/>
                <a:gd name="connsiteY1" fmla="*/ 87 h 499818"/>
                <a:gd name="connsiteX2" fmla="*/ 1658679 w 1658679"/>
                <a:gd name="connsiteY2" fmla="*/ 499818 h 49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499818">
                  <a:moveTo>
                    <a:pt x="0" y="467920"/>
                  </a:moveTo>
                  <a:cubicBezTo>
                    <a:pt x="382772" y="231345"/>
                    <a:pt x="765545" y="-5229"/>
                    <a:pt x="1041991" y="87"/>
                  </a:cubicBezTo>
                  <a:cubicBezTo>
                    <a:pt x="1318437" y="5403"/>
                    <a:pt x="1555898" y="345646"/>
                    <a:pt x="1658679" y="49981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7517" y="35010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73646" y="3570383"/>
            <a:ext cx="2450670" cy="1430253"/>
            <a:chOff x="5004048" y="4735051"/>
            <a:chExt cx="2450670" cy="1430253"/>
          </a:xfrm>
        </p:grpSpPr>
        <p:grpSp>
          <p:nvGrpSpPr>
            <p:cNvPr id="23" name="그룹 38"/>
            <p:cNvGrpSpPr/>
            <p:nvPr/>
          </p:nvGrpSpPr>
          <p:grpSpPr>
            <a:xfrm>
              <a:off x="5004048" y="4735051"/>
              <a:ext cx="2450670" cy="1430253"/>
              <a:chOff x="5004048" y="4735051"/>
              <a:chExt cx="2450670" cy="1430253"/>
            </a:xfrm>
          </p:grpSpPr>
          <p:sp>
            <p:nvSpPr>
              <p:cNvPr id="25" name="자유형 24"/>
              <p:cNvSpPr/>
              <p:nvPr/>
            </p:nvSpPr>
            <p:spPr>
              <a:xfrm flipH="1" flipV="1">
                <a:off x="5004048" y="5755098"/>
                <a:ext cx="1584176" cy="410206"/>
              </a:xfrm>
              <a:custGeom>
                <a:avLst/>
                <a:gdLst>
                  <a:gd name="connsiteX0" fmla="*/ 0 w 1658679"/>
                  <a:gd name="connsiteY0" fmla="*/ 467920 h 499818"/>
                  <a:gd name="connsiteX1" fmla="*/ 1041991 w 1658679"/>
                  <a:gd name="connsiteY1" fmla="*/ 87 h 499818"/>
                  <a:gd name="connsiteX2" fmla="*/ 1658679 w 1658679"/>
                  <a:gd name="connsiteY2" fmla="*/ 499818 h 4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499818">
                    <a:moveTo>
                      <a:pt x="0" y="467920"/>
                    </a:moveTo>
                    <a:cubicBezTo>
                      <a:pt x="382772" y="231345"/>
                      <a:pt x="765545" y="-5229"/>
                      <a:pt x="1041991" y="87"/>
                    </a:cubicBezTo>
                    <a:cubicBezTo>
                      <a:pt x="1318437" y="5403"/>
                      <a:pt x="1555898" y="345646"/>
                      <a:pt x="1658679" y="499818"/>
                    </a:cubicBezTo>
                  </a:path>
                </a:pathLst>
              </a:custGeom>
              <a:noFill/>
              <a:ln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729841" y="4735051"/>
                <a:ext cx="724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Hello</a:t>
                </a:r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36096" y="5602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</a:t>
              </a:r>
              <a:r>
                <a:rPr lang="ko-KR" altLang="en-US" dirty="0"/>
                <a:t>력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</a:t>
            </a:r>
            <a:r>
              <a:rPr lang="ko-KR" altLang="en-US" dirty="0" smtClean="0"/>
              <a:t>출력하는 프로그램 분석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10124" y="6072206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오늘 하루도 수고하셨습니다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. </a:t>
            </a:r>
            <a:r>
              <a:rPr lang="ko-KR" altLang="en-US" b="0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롤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하면 돼요 안돼요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??!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9530" y="1214422"/>
            <a:ext cx="4572032" cy="267765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("Hello world! \n");</a:t>
            </a:r>
          </a:p>
          <a:p>
            <a:pPr algn="l"/>
            <a:r>
              <a:rPr lang="en-US" altLang="ko-KR" dirty="0" smtClean="0"/>
              <a:t>	return 0;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95876" y="1214422"/>
            <a:ext cx="5429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 smtClean="0">
                <a:solidFill>
                  <a:srgbClr val="0000FF"/>
                </a:solidFill>
              </a:rPr>
              <a:t>#include &lt;</a:t>
            </a:r>
            <a:r>
              <a:rPr lang="en-US" altLang="ko-KR" sz="1400" b="0" dirty="0" err="1" smtClean="0">
                <a:solidFill>
                  <a:srgbClr val="0000FF"/>
                </a:solidFill>
              </a:rPr>
              <a:t>stdio.h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&gt;</a:t>
            </a:r>
          </a:p>
          <a:p>
            <a:pPr algn="l"/>
            <a:r>
              <a:rPr lang="ko-KR" altLang="en-US" sz="1400" b="0" dirty="0" smtClean="0"/>
              <a:t>∙ 표준입출력 함수를 사용하기 위한 선언</a:t>
            </a:r>
          </a:p>
          <a:p>
            <a:pPr algn="l"/>
            <a:r>
              <a:rPr lang="ko-KR" altLang="en-US" sz="1400" b="0" dirty="0" smtClean="0"/>
              <a:t>∙ 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함수의 호출을 위해서 선언해야 하는 문장</a:t>
            </a:r>
          </a:p>
          <a:p>
            <a:pPr algn="l"/>
            <a:r>
              <a:rPr lang="ko-KR" altLang="en-US" sz="1400" b="0" dirty="0" smtClean="0"/>
              <a:t>∙ </a:t>
            </a:r>
            <a:r>
              <a:rPr lang="en-US" altLang="ko-KR" sz="1400" b="0" dirty="0" err="1" smtClean="0"/>
              <a:t>stdio.h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파일에는 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 호출에 필요한 정보 존재</a:t>
            </a:r>
            <a:endParaRPr lang="ko-KR" altLang="en-US" sz="1400" b="0" dirty="0"/>
          </a:p>
        </p:txBody>
      </p:sp>
      <p:sp>
        <p:nvSpPr>
          <p:cNvPr id="28" name="직사각형 27"/>
          <p:cNvSpPr/>
          <p:nvPr/>
        </p:nvSpPr>
        <p:spPr>
          <a:xfrm>
            <a:off x="309530" y="4098201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400" b="0" dirty="0" smtClean="0">
                <a:solidFill>
                  <a:srgbClr val="0000FF"/>
                </a:solidFill>
              </a:rPr>
              <a:t>√ 표준함수</a:t>
            </a:r>
          </a:p>
          <a:p>
            <a:pPr algn="l"/>
            <a:r>
              <a:rPr lang="ko-KR" altLang="en-US" sz="1400" b="0" dirty="0" smtClean="0"/>
              <a:t>이미 만들어져서 기본적으로 제공이 되는 함수</a:t>
            </a:r>
            <a:r>
              <a:rPr lang="en-US" altLang="ko-KR" sz="1400" b="0" dirty="0" smtClean="0"/>
              <a:t>! </a:t>
            </a:r>
          </a:p>
          <a:p>
            <a:pPr algn="l"/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함수는 표준함수이다</a:t>
            </a:r>
            <a:r>
              <a:rPr lang="en-US" altLang="ko-KR" sz="1400" b="0" dirty="0" smtClean="0"/>
              <a:t>. </a:t>
            </a:r>
            <a:endParaRPr lang="ko-KR" altLang="en-US" sz="1400" b="0" dirty="0"/>
          </a:p>
        </p:txBody>
      </p:sp>
      <p:sp>
        <p:nvSpPr>
          <p:cNvPr id="29" name="직사각형 28"/>
          <p:cNvSpPr/>
          <p:nvPr/>
        </p:nvSpPr>
        <p:spPr>
          <a:xfrm>
            <a:off x="357190" y="5214950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400" b="0" dirty="0" smtClean="0">
                <a:solidFill>
                  <a:srgbClr val="0000FF"/>
                </a:solidFill>
              </a:rPr>
              <a:t>√ 표준라이브러리</a:t>
            </a:r>
          </a:p>
          <a:p>
            <a:pPr algn="l"/>
            <a:r>
              <a:rPr lang="ko-KR" altLang="en-US" sz="1400" b="0" dirty="0" smtClean="0"/>
              <a:t>표준함수들의 모임을 뜻하는 말이다</a:t>
            </a:r>
            <a:r>
              <a:rPr lang="en-US" altLang="ko-KR" sz="1400" b="0" dirty="0" smtClean="0"/>
              <a:t>. </a:t>
            </a:r>
          </a:p>
          <a:p>
            <a:pPr algn="l"/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함수는 표준라이브러리의 일부이다</a:t>
            </a:r>
            <a:endParaRPr lang="ko-KR" altLang="en-US" sz="1400" b="0" dirty="0"/>
          </a:p>
        </p:txBody>
      </p:sp>
      <p:sp>
        <p:nvSpPr>
          <p:cNvPr id="30" name="직사각형 29"/>
          <p:cNvSpPr/>
          <p:nvPr/>
        </p:nvSpPr>
        <p:spPr>
          <a:xfrm>
            <a:off x="5072098" y="3071810"/>
            <a:ext cx="4953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0" dirty="0" err="1" smtClean="0">
                <a:solidFill>
                  <a:srgbClr val="0000FF"/>
                </a:solidFill>
              </a:rPr>
              <a:t>printf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("Hello world! \n");</a:t>
            </a:r>
          </a:p>
          <a:p>
            <a:pPr algn="l"/>
            <a:r>
              <a:rPr lang="ko-KR" altLang="en-US" sz="1400" b="0" dirty="0" smtClean="0"/>
              <a:t>∙ </a:t>
            </a:r>
            <a:r>
              <a:rPr lang="en-US" altLang="ko-KR" sz="1400" b="0" dirty="0" err="1" smtClean="0"/>
              <a:t>printf</a:t>
            </a:r>
            <a:r>
              <a:rPr lang="ko-KR" altLang="en-US" sz="1400" b="0" dirty="0" smtClean="0"/>
              <a:t>라는 이름의 함수를 호출하는 문장</a:t>
            </a:r>
          </a:p>
          <a:p>
            <a:pPr algn="l"/>
            <a:r>
              <a:rPr lang="ko-KR" altLang="en-US" sz="1400" b="0" dirty="0" smtClean="0"/>
              <a:t>∙ 인자는 문자열</a:t>
            </a:r>
            <a:r>
              <a:rPr lang="en-US" altLang="ko-KR" sz="1400" b="0" dirty="0" smtClean="0"/>
              <a:t>"Hello world! \n"</a:t>
            </a:r>
          </a:p>
          <a:p>
            <a:pPr algn="l"/>
            <a:r>
              <a:rPr lang="ko-KR" altLang="en-US" sz="1400" b="0" dirty="0" smtClean="0"/>
              <a:t>∙ 인자는 소괄호를 통해서 해당 함수에 전달이 된다</a:t>
            </a:r>
            <a:endParaRPr lang="ko-KR" altLang="en-US" sz="1400" b="0" dirty="0"/>
          </a:p>
        </p:txBody>
      </p:sp>
      <p:sp>
        <p:nvSpPr>
          <p:cNvPr id="31" name="직사각형 30"/>
          <p:cNvSpPr/>
          <p:nvPr/>
        </p:nvSpPr>
        <p:spPr>
          <a:xfrm>
            <a:off x="5095876" y="4857760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0" dirty="0" smtClean="0">
                <a:solidFill>
                  <a:srgbClr val="0000FF"/>
                </a:solidFill>
              </a:rPr>
              <a:t>return 0;</a:t>
            </a:r>
          </a:p>
          <a:p>
            <a:pPr algn="l"/>
            <a:r>
              <a:rPr lang="ko-KR" altLang="en-US" sz="1400" b="0" dirty="0" smtClean="0"/>
              <a:t>∙ 함수를 호출한 영역으로 값을 전달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반환</a:t>
            </a:r>
            <a:r>
              <a:rPr lang="en-US" altLang="ko-KR" sz="1400" b="0" dirty="0" smtClean="0"/>
              <a:t>)</a:t>
            </a:r>
          </a:p>
          <a:p>
            <a:pPr algn="l"/>
            <a:r>
              <a:rPr lang="ko-KR" altLang="en-US" sz="1400" b="0" dirty="0" smtClean="0"/>
              <a:t>∙ 현재 실행중인 함수의 종료</a:t>
            </a:r>
            <a:endParaRPr lang="ko-KR" altLang="en-US" sz="1400" b="0" dirty="0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798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진수란 무엇인가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더불어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52" y="2000240"/>
            <a:ext cx="59626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1034" y="3929066"/>
            <a:ext cx="67938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C00000"/>
                </a:solidFill>
              </a:rPr>
              <a:t>2</a:t>
            </a:r>
            <a:r>
              <a:rPr lang="ko-KR" altLang="en-US" sz="2000" dirty="0" smtClean="0">
                <a:solidFill>
                  <a:srgbClr val="C00000"/>
                </a:solidFill>
              </a:rPr>
              <a:t>진수 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ko-KR" altLang="en-US" sz="2000" dirty="0" smtClean="0"/>
              <a:t>두 개의 기호를 이용해서 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표현하는 방식</a:t>
            </a:r>
            <a:endParaRPr lang="en-US" altLang="ko-KR" sz="2000" dirty="0" smtClean="0"/>
          </a:p>
          <a:p>
            <a:pPr lvl="1" algn="l">
              <a:buFont typeface="Arial" pitchFamily="34" charset="0"/>
              <a:buChar char="•"/>
            </a:pPr>
            <a:endParaRPr lang="en-US" altLang="ko-KR" sz="2000" dirty="0" smtClean="0"/>
          </a:p>
          <a:p>
            <a:pPr algn="l"/>
            <a:r>
              <a:rPr lang="en-US" altLang="ko-KR" sz="2000" dirty="0" smtClean="0">
                <a:solidFill>
                  <a:srgbClr val="C00000"/>
                </a:solidFill>
              </a:rPr>
              <a:t>10</a:t>
            </a:r>
            <a:r>
              <a:rPr lang="ko-KR" altLang="en-US" sz="2000" dirty="0" smtClean="0">
                <a:solidFill>
                  <a:srgbClr val="C00000"/>
                </a:solidFill>
              </a:rPr>
              <a:t>진수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열 개의 기호를 이용해서 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표현하는 방식</a:t>
            </a:r>
            <a:endParaRPr lang="en-US" altLang="ko-KR" sz="2000" dirty="0" smtClean="0"/>
          </a:p>
          <a:p>
            <a:pPr lvl="1" algn="l">
              <a:buFont typeface="Arial" pitchFamily="34" charset="0"/>
              <a:buChar char="•"/>
            </a:pPr>
            <a:endParaRPr lang="en-US" altLang="ko-KR" sz="2000" dirty="0" smtClean="0"/>
          </a:p>
          <a:p>
            <a:pPr algn="l"/>
            <a:r>
              <a:rPr lang="en-US" altLang="ko-KR" sz="2000" dirty="0" smtClean="0">
                <a:solidFill>
                  <a:srgbClr val="C00000"/>
                </a:solidFill>
              </a:rPr>
              <a:t>N</a:t>
            </a:r>
            <a:r>
              <a:rPr lang="ko-KR" altLang="en-US" sz="2000" dirty="0" smtClean="0">
                <a:solidFill>
                  <a:srgbClr val="C00000"/>
                </a:solidFill>
              </a:rPr>
              <a:t>진수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ko-KR" sz="2000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ko-KR" altLang="en-US" sz="2800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뭐죠</a:t>
            </a:r>
            <a:r>
              <a:rPr lang="en-US" altLang="ko-KR" sz="2800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???</a:t>
            </a:r>
            <a:endParaRPr lang="ko-KR" altLang="en-US" sz="2800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진수의 비교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9" y="2428868"/>
            <a:ext cx="45815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53768" y="4669705"/>
            <a:ext cx="3007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진수의 자릿수가 </a:t>
            </a:r>
            <a:endParaRPr lang="en-US" altLang="ko-KR" b="0" dirty="0" smtClean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언제 증가하는지 생각해봅시다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!!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진수의 비교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3768" y="4669705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10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18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을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16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진수로 표현하면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더불어 우리가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16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진수를 배우는 이유는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2285992"/>
            <a:ext cx="494896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643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진법 변환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진수를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진수로</a:t>
            </a:r>
            <a:r>
              <a:rPr lang="ko-KR" altLang="en-US" dirty="0" smtClean="0"/>
              <a:t> 변환하는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0190" y="5643578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반대로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진수를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진수로 변환하실 수 있으시죠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209" y="2610145"/>
            <a:ext cx="5171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47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2538" y="3571876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47</a:t>
            </a:r>
          </a:p>
          <a:p>
            <a:r>
              <a:rPr lang="en-US" altLang="ko-KR" dirty="0" smtClean="0"/>
              <a:t>23</a:t>
            </a:r>
          </a:p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 bwMode="auto">
          <a:xfrm rot="5400000">
            <a:off x="453200" y="4572008"/>
            <a:ext cx="1713718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1309662" y="4000504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1309662" y="4356106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1309662" y="4713296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1309662" y="5070486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1309662" y="5429264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880434" y="3643314"/>
            <a:ext cx="357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2238356" y="4000504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238356" y="4356106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2238356" y="4713296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2238356" y="5070486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2238356" y="5427676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952736" y="3776024"/>
            <a:ext cx="357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1" name="위로 굽은 화살표 50"/>
          <p:cNvSpPr/>
          <p:nvPr/>
        </p:nvSpPr>
        <p:spPr bwMode="auto">
          <a:xfrm>
            <a:off x="1952604" y="3643314"/>
            <a:ext cx="2214578" cy="2500330"/>
          </a:xfrm>
          <a:prstGeom prst="bentUpArrow">
            <a:avLst>
              <a:gd name="adj1" fmla="val 11237"/>
              <a:gd name="adj2" fmla="val 14391"/>
              <a:gd name="adj3" fmla="val 255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2" name="등호 51"/>
          <p:cNvSpPr/>
          <p:nvPr/>
        </p:nvSpPr>
        <p:spPr bwMode="auto">
          <a:xfrm>
            <a:off x="4524372" y="4286256"/>
            <a:ext cx="914400" cy="714380"/>
          </a:xfrm>
          <a:prstGeom prst="mathEqual">
            <a:avLst>
              <a:gd name="adj1" fmla="val 14631"/>
              <a:gd name="adj2" fmla="val 117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10256" y="4214818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101111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/>
          <p:cNvSpPr/>
          <p:nvPr/>
        </p:nvSpPr>
        <p:spPr bwMode="auto">
          <a:xfrm>
            <a:off x="523844" y="4643446"/>
            <a:ext cx="2928958" cy="8572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643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진법 변환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진수를 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ko-KR" altLang="en-US" dirty="0" smtClean="0">
                <a:solidFill>
                  <a:srgbClr val="FF0000"/>
                </a:solidFill>
              </a:rPr>
              <a:t>진수로</a:t>
            </a:r>
            <a:r>
              <a:rPr lang="ko-KR" altLang="en-US" dirty="0" smtClean="0"/>
              <a:t> 변환하는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876" y="5500702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반대로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16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진수를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진수로 변환하실 수 있으시죠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209" y="2610145"/>
            <a:ext cx="685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10101001110</a:t>
            </a:r>
            <a:r>
              <a:rPr lang="en-US" altLang="ko-KR" sz="1100" dirty="0" smtClean="0"/>
              <a:t>(2)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변환해 봅시다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95282" y="3657431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1010  1001  1110</a:t>
            </a:r>
            <a:r>
              <a:rPr lang="en-US" altLang="ko-KR" sz="1200" dirty="0" smtClean="0"/>
              <a:t>(2)</a:t>
            </a:r>
            <a:r>
              <a:rPr lang="en-US" altLang="ko-KR" dirty="0" smtClean="0"/>
              <a:t>		(</a:t>
            </a:r>
            <a:r>
              <a:rPr lang="ko-KR" altLang="en-US" dirty="0" smtClean="0"/>
              <a:t>하위비트부터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개씩 묶는다</a:t>
            </a:r>
            <a:r>
              <a:rPr lang="en-US" altLang="ko-KR" dirty="0" smtClean="0"/>
              <a:t>.)</a:t>
            </a:r>
          </a:p>
          <a:p>
            <a:pPr algn="l"/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   A       9	  E</a:t>
            </a:r>
            <a:r>
              <a:rPr lang="en-US" altLang="ko-KR" sz="1200" dirty="0" smtClean="0"/>
              <a:t>(16)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 bwMode="auto">
          <a:xfrm rot="5400000">
            <a:off x="703233" y="4393413"/>
            <a:ext cx="64214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rot="5400000">
            <a:off x="1631927" y="4392619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5400000">
            <a:off x="2488389" y="4393413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표현단위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비트</a:t>
            </a:r>
            <a:r>
              <a:rPr lang="en-US" altLang="ko-KR" dirty="0" smtClean="0"/>
              <a:t>(Bit) </a:t>
            </a:r>
            <a:r>
              <a:rPr lang="ko-KR" altLang="en-US" dirty="0" smtClean="0"/>
              <a:t>와 바이트</a:t>
            </a:r>
            <a:r>
              <a:rPr lang="en-US" altLang="ko-KR" dirty="0" smtClean="0"/>
              <a:t>(Bite)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8950" y="414338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3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바이트는 몇 비트 일까요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20" y="2285992"/>
            <a:ext cx="529521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38158" y="5357826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비트란 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컴퓨터가 표현하는 데이터의 최소 단위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786478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나타내 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38  = ??</a:t>
            </a:r>
          </a:p>
          <a:p>
            <a:pPr>
              <a:buNone/>
            </a:pPr>
            <a:r>
              <a:rPr lang="en-US" altLang="ko-KR" dirty="0" smtClean="0"/>
              <a:t>	89  = ??</a:t>
            </a:r>
          </a:p>
          <a:p>
            <a:pPr>
              <a:buNone/>
            </a:pPr>
            <a:r>
              <a:rPr lang="en-US" altLang="ko-KR" dirty="0" smtClean="0"/>
              <a:t>	103 = ??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나타내 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100100011110 = ??</a:t>
            </a:r>
          </a:p>
          <a:p>
            <a:pPr>
              <a:buNone/>
            </a:pPr>
            <a:r>
              <a:rPr lang="en-US" altLang="ko-KR" dirty="0" smtClean="0"/>
              <a:t>	111100111100 = ??</a:t>
            </a:r>
          </a:p>
          <a:p>
            <a:pPr>
              <a:buNone/>
            </a:pPr>
            <a:r>
              <a:rPr lang="en-US" altLang="ko-KR" dirty="0" smtClean="0"/>
              <a:t>	000101011010 = ??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나타내봅시다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010111011111 = ??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184626" y="4214818"/>
            <a:ext cx="6463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정수의 표현방식은 바이트의 크기와는 상관 없습니다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.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바이트의 크기가 크면 그만큼 넓은 범위의 정수를 표현할 수 있을 뿐입니다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!!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705400"/>
            <a:ext cx="4500594" cy="222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55494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21206</TotalTime>
  <Words>678</Words>
  <Application>Microsoft Office PowerPoint</Application>
  <PresentationFormat>A4 용지(210x297mm)</PresentationFormat>
  <Paragraphs>190</Paragraphs>
  <Slides>19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C_Programming</vt:lpstr>
      <vt:lpstr>데이터를 표현하는 방식</vt:lpstr>
      <vt:lpstr>데이터를 표현하는 방식</vt:lpstr>
      <vt:lpstr>데이터를 표현하는 방식</vt:lpstr>
      <vt:lpstr>데이터를 표현하는 방식</vt:lpstr>
      <vt:lpstr>데이터를 표현하는 방식</vt:lpstr>
      <vt:lpstr>데이터의 표현단위</vt:lpstr>
      <vt:lpstr>Quiz</vt:lpstr>
      <vt:lpstr>정수의 표현방식</vt:lpstr>
      <vt:lpstr>정수의 표현방식</vt:lpstr>
      <vt:lpstr>정수의 표현방식</vt:lpstr>
      <vt:lpstr>실수의 표현방식</vt:lpstr>
      <vt:lpstr>실수의 표현방식</vt:lpstr>
      <vt:lpstr>실수의 표현방식(오차 확인하기)</vt:lpstr>
      <vt:lpstr>Quiz</vt:lpstr>
      <vt:lpstr>함수의 이해</vt:lpstr>
      <vt:lpstr>함수의 이해</vt:lpstr>
      <vt:lpstr>함수의 이해</vt:lpstr>
      <vt:lpstr>Hello world 출력하는 프로그램 분석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0</cp:lastModifiedBy>
  <cp:revision>2157</cp:revision>
  <dcterms:created xsi:type="dcterms:W3CDTF">2006-12-12T01:37:26Z</dcterms:created>
  <dcterms:modified xsi:type="dcterms:W3CDTF">2014-11-07T09:26:58Z</dcterms:modified>
</cp:coreProperties>
</file>