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2"/>
    <p:sldId id="432" r:id="rId3"/>
    <p:sldId id="402" r:id="rId4"/>
    <p:sldId id="433" r:id="rId5"/>
    <p:sldId id="403" r:id="rId6"/>
    <p:sldId id="434" r:id="rId7"/>
    <p:sldId id="404" r:id="rId8"/>
    <p:sldId id="405" r:id="rId9"/>
    <p:sldId id="406" r:id="rId10"/>
    <p:sldId id="407" r:id="rId11"/>
    <p:sldId id="408" r:id="rId12"/>
    <p:sldId id="411" r:id="rId13"/>
    <p:sldId id="412" r:id="rId14"/>
    <p:sldId id="413" r:id="rId15"/>
    <p:sldId id="415" r:id="rId16"/>
    <p:sldId id="416" r:id="rId17"/>
    <p:sldId id="423" r:id="rId18"/>
    <p:sldId id="424" r:id="rId19"/>
    <p:sldId id="428" r:id="rId20"/>
    <p:sldId id="429" r:id="rId21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685BA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 autoAdjust="0"/>
    <p:restoredTop sz="94417" autoAdjust="0"/>
  </p:normalViewPr>
  <p:slideViewPr>
    <p:cSldViewPr>
      <p:cViewPr varScale="1">
        <p:scale>
          <a:sx n="75" d="100"/>
          <a:sy n="75" d="100"/>
        </p:scale>
        <p:origin x="-427" y="-86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6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5" Type="http://schemas.openxmlformats.org/officeDocument/2006/relationships/slide" Target="slides/slide18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F911E-DA6F-4D0C-9AF5-FAA4ADF3A15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A02F1-752C-4930-984B-AB0184E7A5E9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41E66-6E37-4A1C-A4DD-89B1D75AF8F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F911E-DA6F-4D0C-9AF5-FAA4ADF3A159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F911E-DA6F-4D0C-9AF5-FAA4ADF3A15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F911E-DA6F-4D0C-9AF5-FAA4ADF3A159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07E31-35B8-44DD-82F5-41CAF2323A33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B5911-ADA0-4207-8D1B-65805CE26FC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2D72-3989-418C-AA85-AF3637C833D0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ko-KR" dirty="0" smtClean="0"/>
              <a:t>www.InfiScap.org</a:t>
            </a:r>
            <a:endParaRPr lang="en-US" altLang="ko-K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7039F-8B12-4916-B44E-6A6C4EEE2277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3940043" cy="6937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9530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836613"/>
            <a:ext cx="4375150" cy="5289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087262" y="6237288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Cho Youn Ki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CMENIA</a:t>
            </a:r>
          </a:p>
        </p:txBody>
      </p:sp>
    </p:spTree>
    <p:extLst>
      <p:ext uri="{BB962C8B-B14F-4D97-AF65-F5344CB8AC3E}">
        <p14:creationId xmlns="" xmlns:p14="http://schemas.microsoft.com/office/powerpoint/2010/main" val="23896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  <p:sldLayoutId id="214748375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float </a:t>
            </a:r>
            <a:r>
              <a:rPr lang="en-US" altLang="ko-KR" dirty="0" err="1"/>
              <a:t>height_inch</a:t>
            </a:r>
            <a:r>
              <a:rPr lang="en-US" altLang="ko-KR" dirty="0"/>
              <a:t> = 70.0;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float </a:t>
            </a:r>
            <a:r>
              <a:rPr lang="en-US" altLang="ko-KR" dirty="0" err="1"/>
              <a:t>height_cm</a:t>
            </a:r>
            <a:r>
              <a:rPr lang="en-US" altLang="ko-KR" dirty="0"/>
              <a:t> = </a:t>
            </a:r>
            <a:r>
              <a:rPr lang="en-US" altLang="ko-KR" dirty="0" err="1"/>
              <a:t>height_inch</a:t>
            </a:r>
            <a:r>
              <a:rPr lang="en-US" altLang="ko-KR" dirty="0"/>
              <a:t> * 2.54;	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신장은 </a:t>
            </a:r>
            <a:r>
              <a:rPr lang="en-US" altLang="ko-KR" dirty="0"/>
              <a:t>%f(cm) </a:t>
            </a:r>
            <a:r>
              <a:rPr lang="ko-KR" altLang="en-US" dirty="0"/>
              <a:t>입니다</a:t>
            </a:r>
            <a:r>
              <a:rPr lang="en-US" altLang="ko-KR" dirty="0"/>
              <a:t>.\n", </a:t>
            </a:r>
            <a:r>
              <a:rPr lang="en-US" altLang="ko-KR" dirty="0" err="1"/>
              <a:t>height_cm</a:t>
            </a:r>
            <a:r>
              <a:rPr lang="en-US" altLang="ko-KR" dirty="0"/>
              <a:t>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65729" y="4293120"/>
            <a:ext cx="1430200" cy="945412"/>
            <a:chOff x="5326279" y="1700760"/>
            <a:chExt cx="1430200" cy="94541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70.0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6279" y="2276840"/>
              <a:ext cx="143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 smtClean="0"/>
                <a:t>Height_inch</a:t>
              </a:r>
              <a:endParaRPr lang="ko-KR" altLang="en-US" sz="18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808980" y="4293120"/>
            <a:ext cx="1309974" cy="945412"/>
            <a:chOff x="5386392" y="1700760"/>
            <a:chExt cx="1309974" cy="945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177.80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6392" y="227684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 smtClean="0"/>
                <a:t>Height_cm</a:t>
              </a:r>
              <a:endParaRPr lang="ko-KR" altLang="en-US" sz="1800" dirty="0"/>
            </a:p>
          </p:txBody>
        </p:sp>
      </p:grpSp>
      <p:sp>
        <p:nvSpPr>
          <p:cNvPr id="2" name="곱셈 기호 1"/>
          <p:cNvSpPr/>
          <p:nvPr/>
        </p:nvSpPr>
        <p:spPr bwMode="auto">
          <a:xfrm>
            <a:off x="2795929" y="4339990"/>
            <a:ext cx="457200" cy="457200"/>
          </a:xfrm>
          <a:prstGeom prst="mathMultiply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7332" y="4400148"/>
            <a:ext cx="64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2.54</a:t>
            </a:r>
            <a:endParaRPr lang="ko-KR" altLang="en-US" sz="1800" dirty="0"/>
          </a:p>
        </p:txBody>
      </p:sp>
      <p:sp>
        <p:nvSpPr>
          <p:cNvPr id="3" name="등호 2"/>
          <p:cNvSpPr/>
          <p:nvPr/>
        </p:nvSpPr>
        <p:spPr bwMode="auto">
          <a:xfrm>
            <a:off x="4160890" y="4365130"/>
            <a:ext cx="457200" cy="457200"/>
          </a:xfrm>
          <a:prstGeom prst="mathEqual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23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char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‘A';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 </a:t>
            </a:r>
            <a:r>
              <a:rPr lang="en-US" altLang="ko-KR" dirty="0"/>
              <a:t>= 5</a:t>
            </a:r>
            <a:r>
              <a:rPr lang="en-US" altLang="ko-KR" dirty="0" smtClean="0"/>
              <a:t>, </a:t>
            </a:r>
            <a:r>
              <a:rPr lang="en-US" altLang="ko-KR" dirty="0"/>
              <a:t>ret;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ret = </a:t>
            </a:r>
            <a:r>
              <a:rPr lang="en-US" altLang="ko-KR" dirty="0" err="1"/>
              <a:t>ch</a:t>
            </a:r>
            <a:r>
              <a:rPr lang="en-US" altLang="ko-KR" dirty="0"/>
              <a:t> + </a:t>
            </a:r>
            <a:r>
              <a:rPr lang="en-US" altLang="ko-KR" dirty="0" err="1"/>
              <a:t>num</a:t>
            </a:r>
            <a:r>
              <a:rPr lang="en-US" altLang="ko-KR" dirty="0"/>
              <a:t>;	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("ret = %d \n", ret);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4761704"/>
              </p:ext>
            </p:extLst>
          </p:nvPr>
        </p:nvGraphicFramePr>
        <p:xfrm>
          <a:off x="5025010" y="1967220"/>
          <a:ext cx="3229992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38332"/>
                <a:gridCol w="538332"/>
                <a:gridCol w="538332"/>
                <a:gridCol w="538332"/>
                <a:gridCol w="538332"/>
                <a:gridCol w="5383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0137" y="273934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&lt;ASCII Code&gt;</a:t>
            </a:r>
            <a:endParaRPr lang="ko-KR" altLang="en-US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4736970" y="3491728"/>
            <a:ext cx="936130" cy="945412"/>
            <a:chOff x="5601090" y="1700760"/>
            <a:chExt cx="936130" cy="94541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‘A’(65)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19203" y="227684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 smtClean="0"/>
                <a:t>ch</a:t>
              </a:r>
              <a:endParaRPr lang="ko-KR" altLang="en-US" sz="18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262409" y="3491728"/>
            <a:ext cx="936130" cy="945412"/>
            <a:chOff x="5601090" y="1700760"/>
            <a:chExt cx="936130" cy="94541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5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0618" y="2276840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err="1" smtClean="0"/>
                <a:t>num</a:t>
              </a:r>
              <a:endParaRPr lang="ko-KR" altLang="en-US" sz="18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918639" y="3491728"/>
            <a:ext cx="936130" cy="945412"/>
            <a:chOff x="5601090" y="1700760"/>
            <a:chExt cx="936130" cy="945412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70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1989" y="227684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ret</a:t>
              </a:r>
              <a:endParaRPr lang="ko-KR" altLang="en-US" sz="1800" dirty="0"/>
            </a:p>
          </p:txBody>
        </p:sp>
      </p:grpSp>
      <p:sp>
        <p:nvSpPr>
          <p:cNvPr id="15" name="등호 14"/>
          <p:cNvSpPr/>
          <p:nvPr/>
        </p:nvSpPr>
        <p:spPr bwMode="auto">
          <a:xfrm>
            <a:off x="7317419" y="3538598"/>
            <a:ext cx="457200" cy="457200"/>
          </a:xfrm>
          <a:prstGeom prst="mathEqual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" name="덧셈 기호 3"/>
          <p:cNvSpPr/>
          <p:nvPr/>
        </p:nvSpPr>
        <p:spPr bwMode="auto">
          <a:xfrm>
            <a:off x="5686329" y="3491728"/>
            <a:ext cx="504070" cy="504070"/>
          </a:xfrm>
          <a:prstGeom prst="mathPlus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02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변환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/>
              <a:t>연산식에서의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</a:p>
          <a:p>
            <a:pPr lvl="1"/>
            <a:r>
              <a:rPr lang="ko-KR" altLang="en-US" sz="1600" dirty="0"/>
              <a:t>서로 다른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연산을 하려고 할 때 </a:t>
            </a:r>
            <a:r>
              <a:rPr lang="ko-KR" altLang="en-US" sz="1600" dirty="0" err="1" smtClean="0"/>
              <a:t>주기억</a:t>
            </a:r>
            <a:r>
              <a:rPr lang="ko-KR" altLang="en-US" sz="1600" dirty="0" smtClean="0"/>
              <a:t> 장소에 </a:t>
            </a:r>
            <a:r>
              <a:rPr lang="ko-KR" altLang="en-US" sz="1600" dirty="0"/>
              <a:t>차지하는 기억 공간의 크기가 작은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기억 공간의 크기가 큰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변환하는 것</a:t>
            </a:r>
          </a:p>
          <a:p>
            <a:r>
              <a:rPr lang="ko-KR" altLang="en-US" sz="1800" dirty="0" err="1"/>
              <a:t>대입문에</a:t>
            </a:r>
            <a:r>
              <a:rPr lang="ko-KR" altLang="en-US" sz="1800" dirty="0"/>
              <a:t> 의한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변환</a:t>
            </a:r>
          </a:p>
          <a:p>
            <a:pPr lvl="1"/>
            <a:r>
              <a:rPr lang="ko-KR" altLang="en-US" sz="1600" dirty="0"/>
              <a:t>연산자 우측에 위치한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연산자 좌측에 위치한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변환</a:t>
            </a:r>
            <a:endParaRPr lang="ko-KR" altLang="en-US" sz="1600" dirty="0"/>
          </a:p>
          <a:p>
            <a:r>
              <a:rPr lang="en-US" altLang="ko-KR" sz="1800" dirty="0"/>
              <a:t>cast </a:t>
            </a:r>
            <a:r>
              <a:rPr lang="ko-KR" altLang="en-US" sz="1800" dirty="0"/>
              <a:t>연산자에 의한 </a:t>
            </a:r>
            <a:r>
              <a:rPr lang="ko-KR" altLang="en-US" sz="1800" dirty="0" err="1"/>
              <a:t>자료형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변환</a:t>
            </a:r>
            <a:endParaRPr lang="ko-KR" altLang="en-US" sz="1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6470" y="3353580"/>
            <a:ext cx="3463752" cy="1011550"/>
          </a:xfrm>
          <a:prstGeom prst="rect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ko-KR" altLang="en-US" sz="1800" dirty="0" err="1" smtClean="0">
                <a:solidFill>
                  <a:schemeClr val="tx1"/>
                </a:solidFill>
                <a:latin typeface="Verdana" pitchFamily="34" charset="0"/>
              </a:rPr>
              <a:t>자료형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) </a:t>
            </a:r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변수 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&amp; </a:t>
            </a:r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상수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66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형변환 예제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ko-KR" altLang="en-US" dirty="0" err="1"/>
              <a:t>실수형이라도</a:t>
            </a:r>
            <a:r>
              <a:rPr lang="ko-KR" altLang="en-US" dirty="0"/>
              <a:t> </a:t>
            </a:r>
            <a:r>
              <a:rPr lang="ko-KR" altLang="en-US" dirty="0" err="1"/>
              <a:t>정수형으로</a:t>
            </a:r>
            <a:r>
              <a:rPr lang="ko-KR" altLang="en-US" dirty="0"/>
              <a:t> 변환 가능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num1;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float num2 = 367.78;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num1 = num2;	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("num1 = %d \n", num1);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01090" y="2924930"/>
            <a:ext cx="936130" cy="945412"/>
            <a:chOff x="5601090" y="1700760"/>
            <a:chExt cx="936130" cy="94541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367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5695" y="2276840"/>
              <a:ext cx="77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num1</a:t>
              </a:r>
              <a:endParaRPr lang="ko-KR" altLang="en-US" sz="18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61390" y="2924930"/>
            <a:ext cx="936130" cy="945412"/>
            <a:chOff x="5601090" y="1700760"/>
            <a:chExt cx="936130" cy="945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 smtClean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367.78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5695" y="2276840"/>
              <a:ext cx="77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num2</a:t>
              </a:r>
              <a:endParaRPr lang="ko-KR" altLang="en-US" sz="1800" dirty="0"/>
            </a:p>
          </p:txBody>
        </p:sp>
      </p:grpSp>
      <p:sp>
        <p:nvSpPr>
          <p:cNvPr id="2" name="왼쪽 화살표 1"/>
          <p:cNvSpPr/>
          <p:nvPr/>
        </p:nvSpPr>
        <p:spPr bwMode="auto">
          <a:xfrm>
            <a:off x="6671410" y="2962304"/>
            <a:ext cx="978408" cy="484632"/>
          </a:xfrm>
          <a:prstGeom prst="leftArrow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96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강제 형변환 예제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num1 = 25, num2 = 3;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("num1 / num2 = %d\n", num1 / num2);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("num1 / num2 = %f\n", (float)num1 / (float)num2);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("num1 * num2 = %d\n", num1 * num2);		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72600" y="4365130"/>
            <a:ext cx="3463752" cy="1011550"/>
          </a:xfrm>
          <a:prstGeom prst="rect">
            <a:avLst/>
          </a:prstGeom>
          <a:ln>
            <a:solidFill>
              <a:srgbClr val="00B0F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정수 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/ </a:t>
            </a:r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정수 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</a:rPr>
              <a:t>= </a:t>
            </a:r>
            <a:r>
              <a:rPr lang="ko-KR" altLang="en-US" sz="1800" dirty="0" smtClean="0">
                <a:solidFill>
                  <a:schemeClr val="tx1"/>
                </a:solidFill>
                <a:latin typeface="Verdana" pitchFamily="34" charset="0"/>
              </a:rPr>
              <a:t>정수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32900" y="3329280"/>
            <a:ext cx="2880400" cy="315750"/>
          </a:xfrm>
          <a:prstGeom prst="rect">
            <a:avLst/>
          </a:prstGeom>
          <a:noFill/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ko-KR" sz="18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8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형식 지정 제어 </a:t>
            </a:r>
            <a:r>
              <a:rPr lang="ko-KR" altLang="en-US" dirty="0" smtClean="0"/>
              <a:t>문자의 </a:t>
            </a:r>
            <a:r>
              <a:rPr lang="ko-KR" altLang="en-US" dirty="0"/>
              <a:t>확장 기호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6045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8273753"/>
              </p:ext>
            </p:extLst>
          </p:nvPr>
        </p:nvGraphicFramePr>
        <p:xfrm>
          <a:off x="825500" y="1311117"/>
          <a:ext cx="8007350" cy="350996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20800"/>
                <a:gridCol w="5118100"/>
                <a:gridCol w="156845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확장기호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기능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사용예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출력되는 인수의 필드 폭을 표시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%5d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%3c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인수의 값을 필드의 좌측 기준으로 출력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우측에 남는 공간은 공백으로 채움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%-7d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%-10c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m.n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실수형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인수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출력시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자리수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표시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 :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소수점을 포함한 전체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자리수</a:t>
                      </a:r>
                      <a:endParaRPr kumimoji="1" lang="ko-KR" altLang="en-US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 : 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소수점 이하 </a:t>
                      </a: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자리수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%12.3f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%-10.5f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983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 </a:t>
            </a:r>
            <a:r>
              <a:rPr lang="ko-KR" altLang="en-US" dirty="0" smtClean="0"/>
              <a:t>정수를 사용할 </a:t>
            </a:r>
            <a:r>
              <a:rPr lang="ko-KR" altLang="en-US" dirty="0"/>
              <a:t>경우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66720" y="1214422"/>
            <a:ext cx="8822910" cy="5105400"/>
          </a:xfrm>
        </p:spPr>
        <p:txBody>
          <a:bodyPr/>
          <a:lstStyle/>
          <a:p>
            <a:pPr marL="381000" indent="-381000">
              <a:buFont typeface="Wingdings" pitchFamily="2" charset="2"/>
              <a:buNone/>
            </a:pPr>
            <a:r>
              <a:rPr lang="en-US" altLang="ko-KR" dirty="0"/>
              <a:t>1, </a:t>
            </a:r>
            <a:r>
              <a:rPr lang="en-US" altLang="ko-KR" dirty="0" err="1" smtClean="0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%d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10);	</a:t>
            </a:r>
            <a:r>
              <a:rPr lang="en-US" altLang="ko-KR" dirty="0" smtClean="0"/>
              <a:t>	//</a:t>
            </a:r>
            <a:r>
              <a:rPr lang="ko-KR" altLang="en-US" dirty="0"/>
              <a:t>모니터에 </a:t>
            </a:r>
            <a:r>
              <a:rPr lang="en-US" altLang="ko-KR" dirty="0"/>
              <a:t>10</a:t>
            </a:r>
            <a:r>
              <a:rPr lang="ko-KR" altLang="en-US" dirty="0"/>
              <a:t>출력</a:t>
            </a:r>
          </a:p>
          <a:p>
            <a:pPr marL="381000" indent="-381000">
              <a:buFont typeface="Wingdings" pitchFamily="2" charset="2"/>
              <a:buNone/>
            </a:pPr>
            <a:endParaRPr lang="ko-KR" altLang="en-US" dirty="0"/>
          </a:p>
          <a:p>
            <a:pPr marL="381000" indent="-381000">
              <a:buFont typeface="Wingdings" pitchFamily="2" charset="2"/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printf</a:t>
            </a:r>
            <a:r>
              <a:rPr lang="en-US" altLang="ko-KR" dirty="0"/>
              <a:t>(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%5d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10);	</a:t>
            </a:r>
            <a:r>
              <a:rPr lang="en-US" altLang="ko-KR" dirty="0" smtClean="0"/>
              <a:t>	//</a:t>
            </a:r>
            <a:r>
              <a:rPr lang="ko-KR" altLang="en-US" dirty="0"/>
              <a:t>모니터에 </a:t>
            </a:r>
            <a:r>
              <a:rPr lang="en-US" altLang="ko-KR" dirty="0"/>
              <a:t>5</a:t>
            </a:r>
            <a:r>
              <a:rPr lang="ko-KR" altLang="en-US" dirty="0"/>
              <a:t>개의 공간 확보 후 오른쪽부터 </a:t>
            </a:r>
            <a:r>
              <a:rPr lang="ko-KR" altLang="en-US" dirty="0" smtClean="0"/>
              <a:t>채움</a:t>
            </a:r>
            <a:endParaRPr lang="en-US" altLang="ko-KR" dirty="0" smtClean="0"/>
          </a:p>
          <a:p>
            <a:pPr marL="381000" indent="-381000">
              <a:buFont typeface="Wingdings" pitchFamily="2" charset="2"/>
              <a:buNone/>
            </a:pPr>
            <a:endParaRPr lang="ko-KR" altLang="en-US" dirty="0"/>
          </a:p>
          <a:p>
            <a:pPr marL="381000" indent="-381000">
              <a:buFont typeface="Wingdings" pitchFamily="2" charset="2"/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printf</a:t>
            </a:r>
            <a:r>
              <a:rPr lang="en-US" altLang="ko-KR" dirty="0"/>
              <a:t>(%-5d</a:t>
            </a:r>
            <a:r>
              <a:rPr lang="en-US" altLang="ko-KR" dirty="0">
                <a:latin typeface="Arial"/>
              </a:rPr>
              <a:t>”</a:t>
            </a:r>
            <a:r>
              <a:rPr lang="en-US" altLang="ko-KR" dirty="0"/>
              <a:t>, 10);	</a:t>
            </a:r>
            <a:r>
              <a:rPr lang="en-US" altLang="ko-KR" dirty="0" smtClean="0"/>
              <a:t>	//</a:t>
            </a:r>
            <a:r>
              <a:rPr lang="ko-KR" altLang="en-US" dirty="0"/>
              <a:t>모니터에 </a:t>
            </a:r>
            <a:r>
              <a:rPr lang="en-US" altLang="ko-KR" dirty="0"/>
              <a:t>5</a:t>
            </a:r>
            <a:r>
              <a:rPr lang="ko-KR" altLang="en-US" dirty="0"/>
              <a:t>개의 공간 확보 후 왼쪽부터 채움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0668697"/>
              </p:ext>
            </p:extLst>
          </p:nvPr>
        </p:nvGraphicFramePr>
        <p:xfrm>
          <a:off x="992450" y="3786189"/>
          <a:ext cx="2448342" cy="128892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8057"/>
                <a:gridCol w="408057"/>
                <a:gridCol w="408057"/>
                <a:gridCol w="408057"/>
                <a:gridCol w="408057"/>
                <a:gridCol w="408057"/>
              </a:tblGrid>
              <a:tr h="429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29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77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scanf()</a:t>
            </a:r>
          </a:p>
        </p:txBody>
      </p:sp>
      <p:graphicFrame>
        <p:nvGraphicFramePr>
          <p:cNvPr id="95291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3412507"/>
              </p:ext>
            </p:extLst>
          </p:nvPr>
        </p:nvGraphicFramePr>
        <p:xfrm>
          <a:off x="666750" y="2460596"/>
          <a:ext cx="8533532" cy="3560764"/>
        </p:xfrm>
        <a:graphic>
          <a:graphicData uri="http://schemas.openxmlformats.org/drawingml/2006/table">
            <a:tbl>
              <a:tblPr/>
              <a:tblGrid>
                <a:gridCol w="4266765"/>
                <a:gridCol w="4266767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정수를 입력 받을 경우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문자를 입력 받을 경우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138238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num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%d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&amp;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num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%c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&amp;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08219" marR="1082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08219" marR="1082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실수를 입력 받을 경우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문자열을 입력 받을 경우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1136650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float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&amp;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flt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char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[10];</a:t>
                      </a:r>
                    </a:p>
                    <a:p>
                      <a:pPr marL="45720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scanf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“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%s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str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</a:txBody>
                  <a:tcPr marL="108219" marR="1082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2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4920" y="1124445"/>
            <a:ext cx="8902700" cy="1368425"/>
          </a:xfrm>
        </p:spPr>
        <p:txBody>
          <a:bodyPr/>
          <a:lstStyle/>
          <a:p>
            <a:r>
              <a:rPr lang="ko-KR" altLang="en-US" sz="1800" dirty="0"/>
              <a:t>정의</a:t>
            </a:r>
          </a:p>
          <a:p>
            <a:pPr lvl="1"/>
            <a:r>
              <a:rPr lang="ko-KR" altLang="en-US" sz="1600" dirty="0"/>
              <a:t>표준 입력 장치인 키보드를 통하여 프로그램 실행에 필요한 자료를 입력 받는 것을 의미한다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형식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</a:t>
            </a:r>
            <a:r>
              <a:rPr lang="en-US" altLang="ko-KR" sz="1600" dirty="0">
                <a:latin typeface="Arial"/>
              </a:rPr>
              <a:t>“</a:t>
            </a:r>
            <a:r>
              <a:rPr lang="ko-KR" altLang="en-US" sz="1600" dirty="0"/>
              <a:t>형식 지정 제어 문자열</a:t>
            </a:r>
            <a:r>
              <a:rPr lang="ko-KR" altLang="en-US" sz="1600" dirty="0">
                <a:latin typeface="Arial"/>
              </a:rPr>
              <a:t>”</a:t>
            </a:r>
            <a:r>
              <a:rPr lang="en-US" altLang="ko-KR" sz="1600" dirty="0"/>
              <a:t>, </a:t>
            </a:r>
            <a:r>
              <a:rPr lang="ko-KR" altLang="en-US" sz="1600" dirty="0"/>
              <a:t>인수</a:t>
            </a:r>
            <a:r>
              <a:rPr lang="en-US" altLang="ko-KR" sz="1600" dirty="0"/>
              <a:t>1, </a:t>
            </a:r>
            <a:r>
              <a:rPr lang="ko-KR" altLang="en-US" sz="1600" dirty="0"/>
              <a:t>인수</a:t>
            </a:r>
            <a:r>
              <a:rPr lang="en-US" altLang="ko-KR" sz="1600" dirty="0"/>
              <a:t>2</a:t>
            </a:r>
            <a:r>
              <a:rPr lang="en-US" altLang="ko-KR" sz="1600" dirty="0">
                <a:latin typeface="Arial"/>
              </a:rPr>
              <a:t>…</a:t>
            </a:r>
            <a:r>
              <a:rPr lang="en-US" altLang="ko-KR" sz="1600" dirty="0"/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36217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num1, num2, </a:t>
            </a:r>
            <a:r>
              <a:rPr lang="en-US" altLang="ko-KR" dirty="0" smtClean="0"/>
              <a:t>sum;</a:t>
            </a:r>
            <a:endParaRPr lang="en-US" altLang="ko-KR" dirty="0"/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정수 </a:t>
            </a:r>
            <a:r>
              <a:rPr lang="en-US" altLang="ko-KR" dirty="0"/>
              <a:t>2</a:t>
            </a:r>
            <a:r>
              <a:rPr lang="ko-KR" altLang="en-US" dirty="0"/>
              <a:t>개를 입력하세요</a:t>
            </a:r>
            <a:r>
              <a:rPr lang="en-US" altLang="ko-KR" dirty="0"/>
              <a:t>... ");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scanf</a:t>
            </a:r>
            <a:r>
              <a:rPr lang="en-US" altLang="ko-KR" dirty="0"/>
              <a:t>("%</a:t>
            </a:r>
            <a:r>
              <a:rPr lang="en-US" altLang="ko-KR" dirty="0" err="1"/>
              <a:t>d%d</a:t>
            </a:r>
            <a:r>
              <a:rPr lang="en-US" altLang="ko-KR" dirty="0"/>
              <a:t>", &amp;num1, &amp;num2);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sum </a:t>
            </a:r>
            <a:r>
              <a:rPr lang="en-US" altLang="ko-KR" dirty="0"/>
              <a:t>= num1 + num2;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수의 합은 </a:t>
            </a:r>
            <a:r>
              <a:rPr lang="en-US" altLang="ko-KR" dirty="0"/>
              <a:t>%d </a:t>
            </a:r>
            <a:r>
              <a:rPr lang="ko-KR" altLang="en-US" dirty="0"/>
              <a:t>입니다</a:t>
            </a:r>
            <a:r>
              <a:rPr lang="en-US" altLang="ko-KR" dirty="0"/>
              <a:t>.", </a:t>
            </a:r>
            <a:r>
              <a:rPr lang="en-US" altLang="ko-KR" dirty="0" smtClean="0"/>
              <a:t>sum);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01090" y="1628750"/>
            <a:ext cx="936130" cy="945412"/>
            <a:chOff x="5601090" y="1700760"/>
            <a:chExt cx="936130" cy="945412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5695" y="2276840"/>
              <a:ext cx="77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num1</a:t>
              </a:r>
              <a:endParaRPr lang="ko-KR" altLang="en-US" sz="1800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45360" y="1628750"/>
            <a:ext cx="936130" cy="945412"/>
            <a:chOff x="5601090" y="1700760"/>
            <a:chExt cx="936130" cy="94541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5695" y="2276840"/>
              <a:ext cx="77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num2</a:t>
              </a:r>
              <a:endParaRPr lang="ko-KR" altLang="en-US" sz="1800" dirty="0"/>
            </a:p>
          </p:txBody>
        </p:sp>
      </p:grpSp>
      <p:pic>
        <p:nvPicPr>
          <p:cNvPr id="2050" name="Picture 2" descr="C:\Users\Infiscap\AppData\Local\Microsoft\Windows\Temporary Internet Files\Content.IE5\NLAOI6ER\MC9002857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49" y="2769646"/>
            <a:ext cx="1826971" cy="722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구부러진 연결선 2"/>
          <p:cNvCxnSpPr>
            <a:stCxn id="2050" idx="0"/>
            <a:endCxn id="5" idx="3"/>
          </p:cNvCxnSpPr>
          <p:nvPr/>
        </p:nvCxnSpPr>
        <p:spPr bwMode="auto">
          <a:xfrm rot="16200000" flipV="1">
            <a:off x="6374150" y="2079860"/>
            <a:ext cx="852856" cy="526715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2050" idx="0"/>
            <a:endCxn id="8" idx="1"/>
          </p:cNvCxnSpPr>
          <p:nvPr/>
        </p:nvCxnSpPr>
        <p:spPr bwMode="auto">
          <a:xfrm rot="5400000" flipH="1" flipV="1">
            <a:off x="6878219" y="2102506"/>
            <a:ext cx="852856" cy="481425"/>
          </a:xfrm>
          <a:prstGeom prst="curvedConnector2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덧셈 기호 15"/>
          <p:cNvSpPr/>
          <p:nvPr/>
        </p:nvSpPr>
        <p:spPr bwMode="auto">
          <a:xfrm>
            <a:off x="6726529" y="3717040"/>
            <a:ext cx="648090" cy="648090"/>
          </a:xfrm>
          <a:prstGeom prst="mathPlus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582014" y="4787908"/>
            <a:ext cx="936130" cy="945412"/>
            <a:chOff x="5601090" y="1700760"/>
            <a:chExt cx="936130" cy="945412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27028" y="2276840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sum</a:t>
              </a:r>
              <a:endParaRPr lang="ko-KR" altLang="en-US" sz="1800" dirty="0"/>
            </a:p>
          </p:txBody>
        </p:sp>
      </p:grpSp>
      <p:cxnSp>
        <p:nvCxnSpPr>
          <p:cNvPr id="29" name="구부러진 연결선 28"/>
          <p:cNvCxnSpPr>
            <a:stCxn id="16" idx="1"/>
            <a:endCxn id="27" idx="0"/>
          </p:cNvCxnSpPr>
          <p:nvPr/>
        </p:nvCxnSpPr>
        <p:spPr bwMode="auto">
          <a:xfrm rot="5400000">
            <a:off x="6795986" y="4533320"/>
            <a:ext cx="508682" cy="49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5" idx="1"/>
            <a:endCxn id="16" idx="2"/>
          </p:cNvCxnSpPr>
          <p:nvPr/>
        </p:nvCxnSpPr>
        <p:spPr bwMode="auto">
          <a:xfrm rot="10800000" flipH="1" flipV="1">
            <a:off x="5601089" y="1916789"/>
            <a:ext cx="1211343" cy="2124295"/>
          </a:xfrm>
          <a:prstGeom prst="bentConnector3">
            <a:avLst>
              <a:gd name="adj1" fmla="val -18872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3"/>
            <a:endCxn id="16" idx="0"/>
          </p:cNvCxnSpPr>
          <p:nvPr/>
        </p:nvCxnSpPr>
        <p:spPr bwMode="auto">
          <a:xfrm flipH="1">
            <a:off x="7288715" y="1916790"/>
            <a:ext cx="1192775" cy="2124295"/>
          </a:xfrm>
          <a:prstGeom prst="bentConnector3">
            <a:avLst>
              <a:gd name="adj1" fmla="val -19165"/>
            </a:avLst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21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char name1[30], name2[30</a:t>
            </a:r>
            <a:r>
              <a:rPr lang="en-US" altLang="ko-KR" dirty="0" smtClean="0"/>
              <a:t>];</a:t>
            </a:r>
          </a:p>
          <a:p>
            <a:pPr>
              <a:buFont typeface="Arial" charset="0"/>
              <a:buNone/>
            </a:pPr>
            <a:r>
              <a:rPr lang="en-US" altLang="ko-KR" dirty="0" smtClean="0"/>
              <a:t>   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이름을 입력하세요</a:t>
            </a:r>
            <a:r>
              <a:rPr lang="en-US" altLang="ko-KR" dirty="0"/>
              <a:t>! ");  </a:t>
            </a:r>
            <a:endParaRPr lang="en-US" altLang="ko-KR" dirty="0" smtClean="0"/>
          </a:p>
          <a:p>
            <a:pPr>
              <a:buFont typeface="Arial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scanf</a:t>
            </a:r>
            <a:r>
              <a:rPr lang="en-US" altLang="ko-KR" dirty="0"/>
              <a:t>("%s", name1);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이름을 입력하세요</a:t>
            </a:r>
            <a:r>
              <a:rPr lang="en-US" altLang="ko-KR" dirty="0"/>
              <a:t>! ");  </a:t>
            </a:r>
            <a:endParaRPr lang="en-US" altLang="ko-KR" dirty="0" smtClean="0"/>
          </a:p>
          <a:p>
            <a:pPr>
              <a:buFont typeface="Arial" charset="0"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scanf</a:t>
            </a:r>
            <a:r>
              <a:rPr lang="en-US" altLang="ko-KR" dirty="0"/>
              <a:t>("%s", name2);    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이름은 </a:t>
            </a:r>
            <a:r>
              <a:rPr lang="en-US" altLang="ko-KR" dirty="0"/>
              <a:t>%s </a:t>
            </a:r>
            <a:r>
              <a:rPr lang="ko-KR" altLang="en-US" dirty="0"/>
              <a:t>입니다</a:t>
            </a:r>
            <a:r>
              <a:rPr lang="en-US" altLang="ko-KR" dirty="0"/>
              <a:t>.\n", name1);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이름은 </a:t>
            </a:r>
            <a:r>
              <a:rPr lang="en-US" altLang="ko-KR" dirty="0"/>
              <a:t>%s </a:t>
            </a:r>
            <a:r>
              <a:rPr lang="ko-KR" altLang="en-US" dirty="0"/>
              <a:t>입니다</a:t>
            </a:r>
            <a:r>
              <a:rPr lang="en-US" altLang="ko-KR" dirty="0"/>
              <a:t>.\n", name2);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68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이해</a:t>
            </a:r>
            <a:endParaRPr lang="ko-KR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66720" y="1214422"/>
            <a:ext cx="3786214" cy="264320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90000"/>
              </a:lnSpc>
              <a:buNone/>
            </a:pPr>
            <a:endParaRPr lang="en-US" altLang="ko-KR" sz="1600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3+4;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024306" y="4896161"/>
            <a:ext cx="5888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다음 예제는 문제없이 컴파일이 될까요 </a:t>
            </a:r>
            <a:r>
              <a:rPr lang="en-US" altLang="ko-KR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3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04410" y="1214438"/>
            <a:ext cx="7829990" cy="5105400"/>
          </a:xfrm>
        </p:spPr>
        <p:txBody>
          <a:bodyPr/>
          <a:lstStyle/>
          <a:p>
            <a:r>
              <a:rPr lang="ko-KR" altLang="en-US" dirty="0"/>
              <a:t>실수를 입력 받아 출력하시오</a:t>
            </a:r>
          </a:p>
          <a:p>
            <a:r>
              <a:rPr lang="ko-KR" altLang="en-US" dirty="0"/>
              <a:t>자신의 이니셜을 입력 받아 출력하시오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과목의 성적을 입력 받아 합계와 평균을 구하시오</a:t>
            </a:r>
          </a:p>
          <a:p>
            <a:endParaRPr lang="ko-KR" altLang="en-US" dirty="0"/>
          </a:p>
          <a:p>
            <a:r>
              <a:rPr lang="ko-KR" altLang="en-US" dirty="0"/>
              <a:t>다음과 같이 데이터를 입력 받아 출력하시오</a:t>
            </a:r>
          </a:p>
          <a:p>
            <a:pPr lvl="1">
              <a:buFont typeface="Arial" charset="0"/>
              <a:buNone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당신의 이름은 무엇입니까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? 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홍길동</a:t>
            </a:r>
          </a:p>
          <a:p>
            <a:pPr lvl="1">
              <a:buFont typeface="Arial" charset="0"/>
              <a:buNone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홍길동님의 나이는 몇 살입니까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? 18</a:t>
            </a:r>
          </a:p>
          <a:p>
            <a:pPr lvl="1">
              <a:buFont typeface="Arial" charset="0"/>
              <a:buNone/>
            </a:pP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홍길동님의 나이는 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18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살입니다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2321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이해</a:t>
            </a:r>
            <a:endParaRPr lang="ko-KR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값을 저장할 수 있는 메모리 공간에 붙은 이름</a:t>
            </a:r>
            <a:endParaRPr lang="ko-KR" altLang="en-US" dirty="0"/>
          </a:p>
          <a:p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568450" y="2049800"/>
            <a:ext cx="1224250" cy="1523220"/>
            <a:chOff x="1568450" y="2049800"/>
            <a:chExt cx="2146300" cy="2819400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1568450" y="2049800"/>
              <a:ext cx="2146300" cy="2819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1568450" y="2583200"/>
              <a:ext cx="2146300" cy="553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ko-KR" sz="1800" dirty="0" smtClean="0">
                  <a:solidFill>
                    <a:schemeClr val="tx1"/>
                  </a:solidFill>
                  <a:latin typeface="Verdana" pitchFamily="34" charset="0"/>
                </a:rPr>
                <a:t>variable</a:t>
              </a:r>
              <a:endParaRPr lang="en-US" altLang="ko-KR" sz="1800" dirty="0">
                <a:solidFill>
                  <a:schemeClr val="tx1"/>
                </a:solidFill>
                <a:latin typeface="Verdana" pitchFamily="34" charset="0"/>
              </a:endParaRPr>
            </a:p>
          </p:txBody>
        </p:sp>
      </p:grp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864710" y="2060810"/>
            <a:ext cx="1403350" cy="838200"/>
          </a:xfrm>
          <a:prstGeom prst="leftArrowCallout">
            <a:avLst>
              <a:gd name="adj1" fmla="val 11389"/>
              <a:gd name="adj2" fmla="val 15972"/>
              <a:gd name="adj3" fmla="val 24241"/>
              <a:gd name="adj4" fmla="val 6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Verdana" pitchFamily="34" charset="0"/>
              </a:rPr>
              <a:t>메모리에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Verdana" pitchFamily="34" charset="0"/>
              </a:rPr>
              <a:t> 한 공간을 </a:t>
            </a:r>
          </a:p>
          <a:p>
            <a:pPr algn="ctr"/>
            <a:r>
              <a:rPr lang="ko-KR" altLang="en-US" sz="1200">
                <a:solidFill>
                  <a:schemeClr val="tx1"/>
                </a:solidFill>
                <a:latin typeface="Verdana" pitchFamily="34" charset="0"/>
              </a:rPr>
              <a:t>확  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20" y="1749538"/>
            <a:ext cx="1803600" cy="131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60" y="3356990"/>
            <a:ext cx="3096430" cy="266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259235"/>
            <a:ext cx="39624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54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이해</a:t>
            </a:r>
            <a:endParaRPr lang="ko-KR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66720" y="1214422"/>
            <a:ext cx="3786214" cy="264320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stdio.h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90000"/>
              </a:lnSpc>
              <a:buNone/>
            </a:pPr>
            <a:endParaRPr lang="en-US" altLang="ko-KR" sz="1600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main(void)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num;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num = 20;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(“%d”, num);</a:t>
            </a:r>
          </a:p>
          <a:p>
            <a:pPr>
              <a:lnSpc>
                <a:spcPct val="90000"/>
              </a:lnSpc>
              <a:buNone/>
            </a:pPr>
            <a:endParaRPr lang="en-US" altLang="ko-KR" sz="1600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386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변수명 작명 규칙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ko-KR" altLang="en-US" sz="1800" dirty="0" err="1"/>
              <a:t>변수명으로는</a:t>
            </a:r>
            <a:r>
              <a:rPr lang="ko-KR" altLang="en-US" sz="1800" dirty="0"/>
              <a:t> 영문자</a:t>
            </a:r>
            <a:r>
              <a:rPr lang="en-US" altLang="ko-KR" sz="1800" dirty="0"/>
              <a:t>, </a:t>
            </a:r>
            <a:r>
              <a:rPr lang="ko-KR" altLang="en-US" sz="1800" dirty="0"/>
              <a:t>숫자 그리고 밑줄만을 사용한다</a:t>
            </a:r>
            <a:r>
              <a:rPr lang="en-US" altLang="ko-KR" sz="18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800" dirty="0"/>
              <a:t>변수명의 첫 문자는 반드시 영문자나 밑줄</a:t>
            </a:r>
            <a:r>
              <a:rPr lang="en-US" altLang="ko-KR" sz="1800" dirty="0"/>
              <a:t>(_)</a:t>
            </a:r>
            <a:r>
              <a:rPr lang="ko-KR" altLang="en-US" sz="1800" dirty="0"/>
              <a:t>이어야 한다</a:t>
            </a:r>
            <a:r>
              <a:rPr lang="en-US" altLang="ko-KR" sz="1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1800" dirty="0"/>
              <a:t>C</a:t>
            </a:r>
            <a:r>
              <a:rPr lang="ko-KR" altLang="en-US" sz="1800" dirty="0"/>
              <a:t>언어의 </a:t>
            </a:r>
            <a:r>
              <a:rPr lang="ko-KR" altLang="en-US" sz="1800" dirty="0" err="1"/>
              <a:t>예약어</a:t>
            </a:r>
            <a:r>
              <a:rPr lang="en-US" altLang="ko-KR" sz="1800" dirty="0"/>
              <a:t>(reserved word)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변수명으로</a:t>
            </a:r>
            <a:r>
              <a:rPr lang="ko-KR" altLang="en-US" sz="1800" dirty="0"/>
              <a:t> 사용할 수 없다</a:t>
            </a:r>
            <a:r>
              <a:rPr lang="en-US" altLang="ko-KR" sz="18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800" dirty="0"/>
              <a:t>영어 대문자와 소문자는 서로 다른 문자로 간주된다</a:t>
            </a:r>
            <a:r>
              <a:rPr lang="en-US" altLang="ko-KR" sz="18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800" dirty="0" err="1"/>
              <a:t>변수명</a:t>
            </a:r>
            <a:r>
              <a:rPr lang="ko-KR" altLang="en-US" sz="1800" dirty="0"/>
              <a:t> 내에 공백을 둘 수 없다</a:t>
            </a:r>
            <a:r>
              <a:rPr lang="en-US" altLang="ko-KR" sz="1800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800" dirty="0"/>
              <a:t>변수명의 길이는 보통 </a:t>
            </a:r>
            <a:r>
              <a:rPr lang="en-US" altLang="ko-KR" dirty="0" smtClean="0"/>
              <a:t>256</a:t>
            </a:r>
            <a:r>
              <a:rPr lang="ko-KR" altLang="en-US" sz="1800" dirty="0" smtClean="0"/>
              <a:t>자리까지 </a:t>
            </a:r>
            <a:r>
              <a:rPr lang="ko-KR" altLang="en-US" sz="1800" dirty="0"/>
              <a:t>가능하다</a:t>
            </a:r>
            <a:r>
              <a:rPr lang="en-US" altLang="ko-KR" sz="1800" dirty="0"/>
              <a:t>.</a:t>
            </a:r>
          </a:p>
          <a:p>
            <a:pPr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사용 예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err="1" smtClean="0"/>
              <a:t>Infiscap</a:t>
            </a:r>
            <a:r>
              <a:rPr lang="en-US" altLang="ko-KR" sz="1600" dirty="0"/>
              <a:t>	</a:t>
            </a:r>
            <a:r>
              <a:rPr lang="en-US" altLang="ko-KR" dirty="0" err="1" smtClean="0"/>
              <a:t>hack</a:t>
            </a:r>
            <a:r>
              <a:rPr lang="en-US" altLang="ko-KR" sz="1600" dirty="0" err="1" smtClean="0"/>
              <a:t>_ed</a:t>
            </a:r>
            <a:r>
              <a:rPr lang="en-US" altLang="ko-KR" sz="1600" dirty="0" smtClean="0"/>
              <a:t>      </a:t>
            </a:r>
            <a:r>
              <a:rPr lang="en-US" altLang="ko-KR" sz="1600" dirty="0"/>
              <a:t>class_5 </a:t>
            </a:r>
            <a:r>
              <a:rPr lang="en-US" altLang="ko-KR" sz="1600" dirty="0" smtClean="0"/>
              <a:t>	_</a:t>
            </a:r>
            <a:r>
              <a:rPr lang="en-US" altLang="ko-KR" sz="1600" dirty="0" err="1" smtClean="0"/>
              <a:t>underBar</a:t>
            </a:r>
            <a:endParaRPr lang="en-US" altLang="ko-KR" sz="1600" dirty="0"/>
          </a:p>
          <a:p>
            <a:pPr lvl="1"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ko-KR" altLang="en-US" sz="1800" dirty="0"/>
              <a:t>잘못 지정된 예</a:t>
            </a:r>
          </a:p>
          <a:p>
            <a:pPr lvl="1">
              <a:lnSpc>
                <a:spcPct val="90000"/>
              </a:lnSpc>
            </a:pPr>
            <a:r>
              <a:rPr lang="en-US" altLang="ko-KR" dirty="0" err="1" smtClean="0"/>
              <a:t>int</a:t>
            </a:r>
            <a:r>
              <a:rPr lang="en-US" altLang="ko-KR" sz="1600" dirty="0" smtClean="0"/>
              <a:t>     &amp;^*^&amp;     </a:t>
            </a:r>
            <a:r>
              <a:rPr lang="en-US" altLang="ko-KR" sz="1600" dirty="0" err="1" smtClean="0"/>
              <a:t>vari</a:t>
            </a:r>
            <a:r>
              <a:rPr lang="en-US" altLang="ko-KR" sz="1600" dirty="0" smtClean="0"/>
              <a:t> able     2variable</a:t>
            </a:r>
            <a:endParaRPr lang="en-US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3863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310190" y="2214554"/>
            <a:ext cx="3143272" cy="3643338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52538" y="2214554"/>
            <a:ext cx="3143272" cy="3643338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변수선언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주의할 사항</a:t>
            </a:r>
            <a:endParaRPr lang="ko-KR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</a:pPr>
            <a:r>
              <a:rPr lang="ko-KR" altLang="en-US" sz="1800" dirty="0" smtClean="0"/>
              <a:t>중괄호 내에 변수를 선언할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변수의 선언문은 중괄호의 앞부분에 </a:t>
            </a:r>
            <a:r>
              <a:rPr lang="ko-KR" altLang="en-US" dirty="0" err="1" smtClean="0"/>
              <a:t>위치해야한다</a:t>
            </a:r>
            <a:r>
              <a:rPr lang="en-US" altLang="ko-KR" dirty="0" smtClean="0"/>
              <a:t>.</a:t>
            </a:r>
            <a:endParaRPr lang="en-US" altLang="ko-KR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05388" y="2285992"/>
            <a:ext cx="28761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num1;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num2;</a:t>
            </a:r>
          </a:p>
          <a:p>
            <a:pPr algn="l"/>
            <a:r>
              <a:rPr lang="en-US" altLang="ko-KR" dirty="0" smtClean="0"/>
              <a:t>	num1 = 10;</a:t>
            </a:r>
          </a:p>
          <a:p>
            <a:pPr algn="l"/>
            <a:r>
              <a:rPr lang="en-US" altLang="ko-KR" dirty="0" smtClean="0"/>
              <a:t>	num2 = 20;</a:t>
            </a:r>
          </a:p>
          <a:p>
            <a:pPr algn="l"/>
            <a:r>
              <a:rPr lang="en-US" altLang="ko-KR" dirty="0" smtClean="0"/>
              <a:t>}</a:t>
            </a:r>
          </a:p>
          <a:p>
            <a:pPr algn="l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4478" y="2286554"/>
            <a:ext cx="28761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pPr algn="l"/>
            <a:r>
              <a:rPr lang="en-US" altLang="ko-KR" dirty="0" smtClean="0"/>
              <a:t>{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num1;</a:t>
            </a:r>
          </a:p>
          <a:p>
            <a:pPr algn="l"/>
            <a:r>
              <a:rPr lang="en-US" altLang="ko-KR" dirty="0" smtClean="0"/>
              <a:t>	num1 = 10;</a:t>
            </a:r>
          </a:p>
          <a:p>
            <a:pPr algn="l"/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num2;</a:t>
            </a:r>
          </a:p>
          <a:p>
            <a:pPr algn="l"/>
            <a:r>
              <a:rPr lang="en-US" altLang="ko-KR" dirty="0" smtClean="0"/>
              <a:t>	num2 = 20;</a:t>
            </a:r>
          </a:p>
          <a:p>
            <a:pPr algn="l"/>
            <a:r>
              <a:rPr lang="en-US" altLang="ko-KR" dirty="0" smtClean="0"/>
              <a:t>}</a:t>
            </a:r>
          </a:p>
          <a:p>
            <a:pPr algn="l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38139" y="6182045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두 예제의 차이를 아시겠죠</a:t>
            </a:r>
            <a:r>
              <a:rPr lang="en-US" altLang="ko-KR" b="0" dirty="0" smtClean="0">
                <a:solidFill>
                  <a:srgbClr val="00B050"/>
                </a:solidFill>
                <a:latin typeface="HY바다L" pitchFamily="18" charset="-127"/>
                <a:ea typeface="HY바다L" pitchFamily="18" charset="-127"/>
              </a:rPr>
              <a:t>??</a:t>
            </a:r>
            <a:endParaRPr lang="ko-KR" altLang="en-US" b="0" dirty="0">
              <a:solidFill>
                <a:srgbClr val="00B050"/>
              </a:solidFill>
              <a:latin typeface="HY바다L" pitchFamily="18" charset="-127"/>
              <a:ea typeface="HY바다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3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  <a:p>
            <a:endParaRPr lang="en-US" altLang="ko-KR" dirty="0"/>
          </a:p>
        </p:txBody>
      </p:sp>
      <p:graphicFrame>
        <p:nvGraphicFramePr>
          <p:cNvPr id="6" name="Group 1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3360951"/>
              </p:ext>
            </p:extLst>
          </p:nvPr>
        </p:nvGraphicFramePr>
        <p:xfrm>
          <a:off x="816054" y="1683086"/>
          <a:ext cx="8208912" cy="438912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58995"/>
                <a:gridCol w="1824569"/>
                <a:gridCol w="1170212"/>
                <a:gridCol w="3755136"/>
              </a:tblGrid>
              <a:tr h="360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표기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크기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범위</a:t>
                      </a: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39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short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-32,768 ~ 32,767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-2,147,483,648 ~ 2,147,483,647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short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2Byte</a:t>
                      </a: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65,535</a:t>
                      </a:r>
                    </a:p>
                  </a:txBody>
                  <a:tcPr marL="99060" marR="9906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int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4,294,967,295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</a:tr>
              <a:tr h="360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long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4,294,967,295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4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4Byte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3.4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-37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3.4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+38 </a:t>
                      </a:r>
                      <a:endParaRPr kumimoji="1" lang="ko-KR" altLang="en-US" sz="1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double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8Byte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-307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 1.7 × 10 </a:t>
                      </a:r>
                      <a:r>
                        <a:rPr kumimoji="1" lang="en-US" altLang="ko-KR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+308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1Byte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-128 ~ 127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5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unsigned char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1Byte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255</a:t>
                      </a:r>
                    </a:p>
                  </a:txBody>
                  <a:tcPr marL="99060" marR="99060" anchor="ctr" horzOverflow="overflow">
                    <a:lnB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갖지 않는 특수한 데이터 형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anchor="ctr" horzOverflow="overflow">
                    <a:lnT w="6350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258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                              </a:t>
            </a:r>
          </a:p>
          <a:p>
            <a:pPr>
              <a:buFont typeface="Arial" charset="0"/>
              <a:buNone/>
            </a:pP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                                            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                                                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/>
              <a:t>age = 21;			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double  weight </a:t>
            </a:r>
            <a:r>
              <a:rPr lang="en-US" altLang="ko-KR" dirty="0"/>
              <a:t>= 50.0, </a:t>
            </a:r>
            <a:r>
              <a:rPr lang="en-US" altLang="ko-KR" dirty="0" smtClean="0"/>
              <a:t> height </a:t>
            </a:r>
            <a:r>
              <a:rPr lang="en-US" altLang="ko-KR" dirty="0"/>
              <a:t>= 163.5;	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               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나이는 </a:t>
            </a:r>
            <a:r>
              <a:rPr lang="en-US" altLang="ko-KR" dirty="0"/>
              <a:t>%d</a:t>
            </a:r>
            <a:r>
              <a:rPr lang="ko-KR" altLang="en-US" dirty="0"/>
              <a:t>세 입니다</a:t>
            </a:r>
            <a:r>
              <a:rPr lang="en-US" altLang="ko-KR" dirty="0"/>
              <a:t>.\n", age);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몸무게는 </a:t>
            </a:r>
            <a:r>
              <a:rPr lang="en-US" altLang="ko-KR" dirty="0"/>
              <a:t>%f(kg) </a:t>
            </a:r>
            <a:r>
              <a:rPr lang="ko-KR" altLang="en-US" dirty="0"/>
              <a:t>입니다</a:t>
            </a:r>
            <a:r>
              <a:rPr lang="en-US" altLang="ko-KR" dirty="0"/>
              <a:t>.\n", weight);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나의 신장은 </a:t>
            </a:r>
            <a:r>
              <a:rPr lang="en-US" altLang="ko-KR" dirty="0"/>
              <a:t>%f(cm) </a:t>
            </a:r>
            <a:r>
              <a:rPr lang="ko-KR" altLang="en-US" dirty="0"/>
              <a:t>입니다</a:t>
            </a:r>
            <a:r>
              <a:rPr lang="en-US" altLang="ko-KR" dirty="0"/>
              <a:t>.\n", height);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01090" y="1700760"/>
            <a:ext cx="936130" cy="945412"/>
            <a:chOff x="5601090" y="1700760"/>
            <a:chExt cx="936130" cy="94541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21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51876" y="227684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age</a:t>
              </a:r>
              <a:endParaRPr lang="ko-KR" altLang="en-US" sz="18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81240" y="1700760"/>
            <a:ext cx="936130" cy="945412"/>
            <a:chOff x="5601090" y="1700760"/>
            <a:chExt cx="936130" cy="945412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50.0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3599" y="227684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weight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761390" y="1700760"/>
            <a:ext cx="936130" cy="945412"/>
            <a:chOff x="5601090" y="1700760"/>
            <a:chExt cx="936130" cy="945412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5601090" y="1700760"/>
              <a:ext cx="936130" cy="576080"/>
            </a:xfrm>
            <a:prstGeom prst="rect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163.5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23636" y="2276840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 smtClean="0"/>
                <a:t>height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0510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>
              <a:buFont typeface="Arial" charset="0"/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  <a:endParaRPr lang="en-US" altLang="ko-KR" dirty="0"/>
          </a:p>
          <a:p>
            <a:pPr>
              <a:buFont typeface="Arial" charset="0"/>
              <a:buNone/>
            </a:pPr>
            <a:r>
              <a:rPr lang="en-US" altLang="ko-KR" dirty="0"/>
              <a:t>{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num </a:t>
            </a:r>
            <a:r>
              <a:rPr lang="en-US" altLang="ko-KR" dirty="0"/>
              <a:t>= 123;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char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</a:t>
            </a:r>
            <a:r>
              <a:rPr lang="en-US" altLang="ko-KR" dirty="0"/>
              <a:t>= 'D';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num</a:t>
            </a:r>
            <a:r>
              <a:rPr lang="en-US" altLang="ko-KR" dirty="0"/>
              <a:t>= </a:t>
            </a:r>
            <a:r>
              <a:rPr lang="en-US" altLang="ko-KR" dirty="0" err="1"/>
              <a:t>num</a:t>
            </a:r>
            <a:r>
              <a:rPr lang="en-US" altLang="ko-KR" dirty="0"/>
              <a:t> + 1;	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ch</a:t>
            </a:r>
            <a:r>
              <a:rPr lang="en-US" altLang="ko-KR" dirty="0"/>
              <a:t>= 'G';      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num</a:t>
            </a:r>
            <a:r>
              <a:rPr lang="en-US" altLang="ko-KR" dirty="0"/>
              <a:t> = %d\n", </a:t>
            </a:r>
            <a:r>
              <a:rPr lang="en-US" altLang="ko-KR" dirty="0" err="1"/>
              <a:t>num</a:t>
            </a:r>
            <a:r>
              <a:rPr lang="en-US" altLang="ko-KR" dirty="0"/>
              <a:t>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ch</a:t>
            </a:r>
            <a:r>
              <a:rPr lang="en-US" altLang="ko-KR" dirty="0"/>
              <a:t> = %c\n", </a:t>
            </a:r>
            <a:r>
              <a:rPr lang="en-US" altLang="ko-KR" dirty="0" err="1"/>
              <a:t>ch</a:t>
            </a:r>
            <a:r>
              <a:rPr lang="en-US" altLang="ko-KR" dirty="0"/>
              <a:t>);</a:t>
            </a:r>
          </a:p>
          <a:p>
            <a:pPr>
              <a:buFont typeface="Arial" charset="0"/>
              <a:buNone/>
            </a:pPr>
            <a:r>
              <a:rPr lang="en-US" altLang="ko-KR" dirty="0"/>
              <a:t>}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736970" y="1556740"/>
            <a:ext cx="2664370" cy="1268364"/>
            <a:chOff x="4736970" y="1556740"/>
            <a:chExt cx="2664370" cy="1268364"/>
          </a:xfrm>
        </p:grpSpPr>
        <p:grpSp>
          <p:nvGrpSpPr>
            <p:cNvPr id="4" name="그룹 3"/>
            <p:cNvGrpSpPr/>
            <p:nvPr/>
          </p:nvGrpSpPr>
          <p:grpSpPr>
            <a:xfrm>
              <a:off x="4736970" y="1879692"/>
              <a:ext cx="936130" cy="945412"/>
              <a:chOff x="5601090" y="1700760"/>
              <a:chExt cx="936130" cy="945412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5601090" y="1700760"/>
                <a:ext cx="936130" cy="576080"/>
              </a:xfrm>
              <a:prstGeom prst="rect">
                <a:avLst/>
              </a:prstGeom>
              <a:ln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800" dirty="0" smtClean="0">
                    <a:solidFill>
                      <a:schemeClr val="tx1"/>
                    </a:solidFill>
                    <a:latin typeface="굴림" charset="-127"/>
                    <a:ea typeface="굴림" charset="-127"/>
                  </a:rPr>
                  <a:t>123</a:t>
                </a:r>
                <a:endPara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720617" y="2276840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 smtClean="0"/>
                  <a:t>num</a:t>
                </a:r>
                <a:endParaRPr lang="ko-KR" altLang="en-US" sz="1800" dirty="0"/>
              </a:p>
            </p:txBody>
          </p:sp>
        </p:grpSp>
        <p:sp>
          <p:nvSpPr>
            <p:cNvPr id="2" name="타원 1"/>
            <p:cNvSpPr/>
            <p:nvPr/>
          </p:nvSpPr>
          <p:spPr bwMode="auto">
            <a:xfrm>
              <a:off x="6609230" y="1983066"/>
              <a:ext cx="792110" cy="472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rPr>
                <a:t>+1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3" name="아래로 구부러진 화살표 2"/>
            <p:cNvSpPr/>
            <p:nvPr/>
          </p:nvSpPr>
          <p:spPr bwMode="auto">
            <a:xfrm flipH="1">
              <a:off x="5177258" y="1556740"/>
              <a:ext cx="1864032" cy="426326"/>
            </a:xfrm>
            <a:prstGeom prst="curvedDownArrow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736970" y="3024756"/>
            <a:ext cx="2664370" cy="1268364"/>
            <a:chOff x="4736970" y="3024756"/>
            <a:chExt cx="2664370" cy="1268364"/>
          </a:xfrm>
        </p:grpSpPr>
        <p:grpSp>
          <p:nvGrpSpPr>
            <p:cNvPr id="13" name="그룹 12"/>
            <p:cNvGrpSpPr/>
            <p:nvPr/>
          </p:nvGrpSpPr>
          <p:grpSpPr>
            <a:xfrm>
              <a:off x="4736970" y="3347708"/>
              <a:ext cx="936130" cy="945412"/>
              <a:chOff x="5601090" y="1700760"/>
              <a:chExt cx="936130" cy="945412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5601090" y="1700760"/>
                <a:ext cx="936130" cy="576080"/>
              </a:xfrm>
              <a:prstGeom prst="rect">
                <a:avLst/>
              </a:prstGeom>
              <a:ln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800" dirty="0" smtClean="0">
                    <a:solidFill>
                      <a:schemeClr val="tx1"/>
                    </a:solidFill>
                    <a:latin typeface="굴림" charset="-127"/>
                    <a:ea typeface="굴림" charset="-127"/>
                  </a:rPr>
                  <a:t>D</a:t>
                </a:r>
                <a:endParaRPr kumimoji="1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19202" y="2276840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800" dirty="0" err="1" smtClean="0"/>
                  <a:t>ch</a:t>
                </a:r>
                <a:endParaRPr lang="ko-KR" altLang="en-US" sz="1800" dirty="0"/>
              </a:p>
            </p:txBody>
          </p:sp>
        </p:grpSp>
        <p:sp>
          <p:nvSpPr>
            <p:cNvPr id="16" name="타원 15"/>
            <p:cNvSpPr/>
            <p:nvPr/>
          </p:nvSpPr>
          <p:spPr bwMode="auto">
            <a:xfrm>
              <a:off x="6609230" y="3451082"/>
              <a:ext cx="792110" cy="47270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800" dirty="0">
                  <a:solidFill>
                    <a:schemeClr val="tx1"/>
                  </a:solidFill>
                  <a:latin typeface="굴림" charset="-127"/>
                  <a:ea typeface="굴림" charset="-127"/>
                </a:rPr>
                <a:t>G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sp>
          <p:nvSpPr>
            <p:cNvPr id="17" name="아래로 구부러진 화살표 16"/>
            <p:cNvSpPr/>
            <p:nvPr/>
          </p:nvSpPr>
          <p:spPr bwMode="auto">
            <a:xfrm flipH="1">
              <a:off x="5177258" y="3024756"/>
              <a:ext cx="1864032" cy="426326"/>
            </a:xfrm>
            <a:prstGeom prst="curvedDownArrow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 flipH="1">
              <a:off x="4916868" y="3470565"/>
              <a:ext cx="542937" cy="3379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H="1">
              <a:off x="4920473" y="3473300"/>
              <a:ext cx="542937" cy="3379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7200000"/>
              </a:camera>
              <a:lightRig rig="threePt" dir="t"/>
            </a:scene3d>
          </p:spPr>
        </p:cxnSp>
      </p:grpSp>
    </p:spTree>
    <p:extLst>
      <p:ext uri="{BB962C8B-B14F-4D97-AF65-F5344CB8AC3E}">
        <p14:creationId xmlns="" xmlns:p14="http://schemas.microsoft.com/office/powerpoint/2010/main" val="6810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21058</TotalTime>
  <Words>843</Words>
  <Application>Microsoft Office PowerPoint</Application>
  <PresentationFormat>A4 용지(210x297mm)</PresentationFormat>
  <Paragraphs>332</Paragraphs>
  <Slides>20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기본 디자인</vt:lpstr>
      <vt:lpstr>C_Programming</vt:lpstr>
      <vt:lpstr>변수의 이해</vt:lpstr>
      <vt:lpstr>변수의 이해</vt:lpstr>
      <vt:lpstr>변수의 이해</vt:lpstr>
      <vt:lpstr>변수명 작명 규칙</vt:lpstr>
      <vt:lpstr>변수선언 시 주의할 사항</vt:lpstr>
      <vt:lpstr>자료형</vt:lpstr>
      <vt:lpstr>예제</vt:lpstr>
      <vt:lpstr>예제</vt:lpstr>
      <vt:lpstr>예제</vt:lpstr>
      <vt:lpstr>예제</vt:lpstr>
      <vt:lpstr>자료형 변환</vt:lpstr>
      <vt:lpstr>형변환 예제</vt:lpstr>
      <vt:lpstr>강제 형변환 예제</vt:lpstr>
      <vt:lpstr>출력 형식 지정 제어 문자의 확장 기호</vt:lpstr>
      <vt:lpstr>10진 정수를 사용할 경우</vt:lpstr>
      <vt:lpstr>scanf()</vt:lpstr>
      <vt:lpstr>예제</vt:lpstr>
      <vt:lpstr>예제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404-Master</cp:lastModifiedBy>
  <cp:revision>2143</cp:revision>
  <dcterms:created xsi:type="dcterms:W3CDTF">2006-12-12T01:37:26Z</dcterms:created>
  <dcterms:modified xsi:type="dcterms:W3CDTF">2015-02-04T23:06:26Z</dcterms:modified>
</cp:coreProperties>
</file>