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92" r:id="rId2"/>
    <p:sldId id="393" r:id="rId3"/>
    <p:sldId id="395" r:id="rId4"/>
    <p:sldId id="394" r:id="rId5"/>
    <p:sldId id="396" r:id="rId6"/>
    <p:sldId id="397" r:id="rId7"/>
    <p:sldId id="398" r:id="rId8"/>
    <p:sldId id="399" r:id="rId9"/>
    <p:sldId id="415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8" r:id="rId18"/>
    <p:sldId id="409" r:id="rId19"/>
    <p:sldId id="416" r:id="rId20"/>
    <p:sldId id="410" r:id="rId21"/>
    <p:sldId id="411" r:id="rId22"/>
    <p:sldId id="413" r:id="rId23"/>
    <p:sldId id="414" r:id="rId24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417" autoAdjust="0"/>
  </p:normalViewPr>
  <p:slideViewPr>
    <p:cSldViewPr>
      <p:cViewPr varScale="1">
        <p:scale>
          <a:sx n="75" d="100"/>
          <a:sy n="75" d="100"/>
        </p:scale>
        <p:origin x="-427" y="-86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3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" Type="http://schemas.openxmlformats.org/officeDocument/2006/relationships/slide" Target="slides/slide4.xml"/><Relationship Id="rId16" Type="http://schemas.openxmlformats.org/officeDocument/2006/relationships/slide" Target="slides/slide20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39FBA-1E85-43BB-88E0-32CDF88D468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022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</p:spTree>
    <p:extLst>
      <p:ext uri="{BB962C8B-B14F-4D97-AF65-F5344CB8AC3E}">
        <p14:creationId xmlns:p14="http://schemas.microsoft.com/office/powerpoint/2010/main" xmlns="" val="238963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836613"/>
            <a:ext cx="8915400" cy="52895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>
          <a:xfrm>
            <a:off x="7059745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</p:spTree>
    <p:extLst>
      <p:ext uri="{BB962C8B-B14F-4D97-AF65-F5344CB8AC3E}">
        <p14:creationId xmlns:p14="http://schemas.microsoft.com/office/powerpoint/2010/main" xmlns="" val="54929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  <p:sldLayoutId id="2147483752" r:id="rId7"/>
    <p:sldLayoutId id="214748375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4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논리연산자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370" y="1268700"/>
            <a:ext cx="8534400" cy="5105400"/>
          </a:xfrm>
        </p:spPr>
        <p:txBody>
          <a:bodyPr/>
          <a:lstStyle/>
          <a:p>
            <a:r>
              <a:rPr lang="ko-KR" altLang="en-US" dirty="0"/>
              <a:t>참과 </a:t>
            </a:r>
            <a:r>
              <a:rPr lang="ko-KR" altLang="en-US" dirty="0" smtClean="0"/>
              <a:t>거짓을 </a:t>
            </a:r>
            <a:r>
              <a:rPr lang="ko-KR" altLang="en-US" dirty="0"/>
              <a:t>판별하는 연산</a:t>
            </a:r>
          </a:p>
          <a:p>
            <a:pPr lvl="2">
              <a:buFont typeface="Wingdings" pitchFamily="2" charset="2"/>
              <a:buNone/>
            </a:pPr>
            <a:endParaRPr lang="en-US" altLang="ko-KR" dirty="0"/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7635168"/>
              </p:ext>
            </p:extLst>
          </p:nvPr>
        </p:nvGraphicFramePr>
        <p:xfrm>
          <a:off x="238093" y="2000240"/>
          <a:ext cx="9215500" cy="2129840"/>
        </p:xfrm>
        <a:graphic>
          <a:graphicData uri="http://schemas.openxmlformats.org/drawingml/2006/table">
            <a:tbl>
              <a:tblPr/>
              <a:tblGrid>
                <a:gridCol w="857255"/>
                <a:gridCol w="7286676"/>
                <a:gridCol w="1071569"/>
              </a:tblGrid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연산자의 기능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결합방향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||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A ||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둘 중 하나라도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연산결과로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반환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논리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OR)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&amp;&amp;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A &amp;&amp;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모두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연산결과를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반환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논리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AND)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!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!A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거짓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’, A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거짓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반환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논리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NOT)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 bwMode="auto">
          <a:xfrm>
            <a:off x="8667776" y="2629882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8667776" y="3176219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왼쪽 화살표 7"/>
          <p:cNvSpPr/>
          <p:nvPr/>
        </p:nvSpPr>
        <p:spPr bwMode="auto">
          <a:xfrm>
            <a:off x="8667776" y="3772890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39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 = 10;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 = 20;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result1, result2, result3;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result1 = (num1==10 &amp;&amp; num2==12);</a:t>
            </a:r>
          </a:p>
          <a:p>
            <a:pPr>
              <a:buNone/>
            </a:pPr>
            <a:r>
              <a:rPr lang="en-US" altLang="ko-KR" dirty="0" smtClean="0"/>
              <a:t>	result2 = (num1&lt;10 || num2&gt;12);</a:t>
            </a:r>
          </a:p>
          <a:p>
            <a:pPr>
              <a:buNone/>
            </a:pPr>
            <a:r>
              <a:rPr lang="en-US" altLang="ko-KR" dirty="0" smtClean="0"/>
              <a:t>	result3 = (!num1);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(“result1 : %d \n”, result1);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(“result2 : %d \n”, result2);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(“result3 : %d \n”, result3);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649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증감연산자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피연산자를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씩 증가 혹은 감소하는 기능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전치와 </a:t>
            </a:r>
            <a:r>
              <a:rPr lang="ko-KR" altLang="en-US" dirty="0" err="1"/>
              <a:t>후치에</a:t>
            </a:r>
            <a:r>
              <a:rPr lang="ko-KR" altLang="en-US" dirty="0"/>
              <a:t> 따른 연산자 비교</a:t>
            </a:r>
          </a:p>
          <a:p>
            <a:pPr lvl="1"/>
            <a:r>
              <a:rPr lang="ko-KR" altLang="en-US" dirty="0"/>
              <a:t>전치 </a:t>
            </a:r>
            <a:r>
              <a:rPr lang="en-US" altLang="ko-KR" dirty="0"/>
              <a:t>: ++a</a:t>
            </a:r>
            <a:r>
              <a:rPr lang="ko-KR" altLang="en-US" dirty="0"/>
              <a:t>로 표기하며 </a:t>
            </a:r>
            <a:r>
              <a:rPr lang="en-US" altLang="ko-KR" dirty="0"/>
              <a:t>a=a+1</a:t>
            </a:r>
            <a:r>
              <a:rPr lang="ko-KR" altLang="en-US" dirty="0"/>
              <a:t>을 먼저 처리한다</a:t>
            </a:r>
          </a:p>
          <a:p>
            <a:pPr lvl="1"/>
            <a:r>
              <a:rPr lang="ko-KR" altLang="en-US" dirty="0" err="1"/>
              <a:t>후치</a:t>
            </a:r>
            <a:r>
              <a:rPr lang="ko-KR" altLang="en-US" dirty="0"/>
              <a:t> </a:t>
            </a:r>
            <a:r>
              <a:rPr lang="en-US" altLang="ko-KR" dirty="0"/>
              <a:t>: a++</a:t>
            </a:r>
            <a:r>
              <a:rPr lang="ko-KR" altLang="en-US" dirty="0"/>
              <a:t>로 표기하며 </a:t>
            </a:r>
            <a:r>
              <a:rPr lang="en-US" altLang="ko-KR" dirty="0"/>
              <a:t>a</a:t>
            </a:r>
            <a:r>
              <a:rPr lang="ko-KR" altLang="en-US" dirty="0"/>
              <a:t>의 데이터를 사용한 후 </a:t>
            </a:r>
            <a:r>
              <a:rPr lang="en-US" altLang="ko-KR" dirty="0"/>
              <a:t>a=a+1</a:t>
            </a:r>
            <a:r>
              <a:rPr lang="ko-KR" altLang="en-US" dirty="0"/>
              <a:t>을 처리한다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7635168"/>
              </p:ext>
            </p:extLst>
          </p:nvPr>
        </p:nvGraphicFramePr>
        <p:xfrm>
          <a:off x="238093" y="1643050"/>
          <a:ext cx="9215500" cy="2708960"/>
        </p:xfrm>
        <a:graphic>
          <a:graphicData uri="http://schemas.openxmlformats.org/drawingml/2006/table">
            <a:tbl>
              <a:tblPr/>
              <a:tblGrid>
                <a:gridCol w="1000131"/>
                <a:gridCol w="7143800"/>
                <a:gridCol w="1071569"/>
              </a:tblGrid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연산자의 기능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결합방향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++num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증가 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속한 문장의 나머지를 진행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 증가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후 연산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++num;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dirty="0" smtClean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num++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속한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문장을 먼저 진행한 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증가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 연산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후 증가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num++;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--num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감소 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속한 문장의 나머지를 진행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 감소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후 연산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--num;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num--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속한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문장을 먼저 진행한 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감소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 연산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후 감소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num--;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왼쪽 화살표 5"/>
          <p:cNvSpPr/>
          <p:nvPr/>
        </p:nvSpPr>
        <p:spPr bwMode="auto">
          <a:xfrm>
            <a:off x="8667776" y="3429000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왼쪽 화살표 6"/>
          <p:cNvSpPr/>
          <p:nvPr/>
        </p:nvSpPr>
        <p:spPr bwMode="auto">
          <a:xfrm>
            <a:off x="8667776" y="4000504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왼쪽 화살표 7"/>
          <p:cNvSpPr/>
          <p:nvPr/>
        </p:nvSpPr>
        <p:spPr bwMode="auto">
          <a:xfrm>
            <a:off x="8667776" y="2857496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8667776" y="2285992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2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 </a:t>
            </a:r>
            <a:r>
              <a:rPr lang="en-US" altLang="ko-KR" dirty="0" smtClean="0"/>
              <a:t>num1 = 12;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 = 12;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(“num1 : %d \n”, num1);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(“num1++ : %d \n”, num1++);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후위 증가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(“num1 : %d \n\n”, num1);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(“num2 : %d \n”, num2);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(“++num2: %d \n”,  ++num2);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전위 증가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(“num2 : %d \n\n”, num2);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462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 = 10;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 = (num1--) + 2;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(“num1: %d \n”, num1);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(“num2: %d \n”, num2);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44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a=5, b=6, c=10, d;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d=++a * b--;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a = %d, b = %d, d = %d\n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a, b, d);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d=a++ + ++c </a:t>
            </a:r>
            <a:r>
              <a:rPr lang="en-US" altLang="ko-KR" dirty="0">
                <a:latin typeface="Arial"/>
              </a:rPr>
              <a:t>–</a:t>
            </a:r>
            <a:r>
              <a:rPr lang="en-US" altLang="ko-KR" dirty="0"/>
              <a:t> b--;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a = %d, b = %d, c = %d, d = %d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a, b, c, d);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a=1;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b=0;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d=a++ || ++b * d-- / ++c;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a = %d, b = %d, c = %d, d = %d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a, b, c, d);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d=b</a:t>
            </a:r>
            <a:r>
              <a:rPr lang="en-US" altLang="ko-KR" dirty="0" smtClean="0"/>
              <a:t>++ &amp;&amp; </a:t>
            </a:r>
            <a:r>
              <a:rPr lang="en-US" altLang="ko-KR" dirty="0"/>
              <a:t>++a / ++c * d++;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a = %d, b = %d, c = %d, d = %d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a, b, c, d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	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65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비트연산자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변환하여 각 </a:t>
            </a:r>
            <a:r>
              <a:rPr lang="ko-KR" altLang="en-US" dirty="0" err="1"/>
              <a:t>비트별로</a:t>
            </a:r>
            <a:r>
              <a:rPr lang="ko-KR" altLang="en-US" dirty="0"/>
              <a:t> 논리</a:t>
            </a:r>
            <a:r>
              <a:rPr lang="en-US" altLang="ko-KR" dirty="0"/>
              <a:t>/</a:t>
            </a:r>
            <a:r>
              <a:rPr lang="ko-KR" altLang="en-US" dirty="0"/>
              <a:t>이동 연산을 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graphicFrame>
        <p:nvGraphicFramePr>
          <p:cNvPr id="1597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3316050"/>
              </p:ext>
            </p:extLst>
          </p:nvPr>
        </p:nvGraphicFramePr>
        <p:xfrm>
          <a:off x="1136470" y="1779341"/>
          <a:ext cx="7995312" cy="2435477"/>
        </p:xfrm>
        <a:graphic>
          <a:graphicData uri="http://schemas.openxmlformats.org/drawingml/2006/table">
            <a:tbl>
              <a:tblPr/>
              <a:tblGrid>
                <a:gridCol w="2997597"/>
                <a:gridCol w="4997715"/>
              </a:tblGrid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비트연산자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|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단위 논리합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(OR)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&amp;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단위 논리곱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(AND)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^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단위 배타적 논리합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(XOR)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~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부정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(NOT)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&lt;&lt;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좌측 이동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(Left Shift)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&gt;&gt;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우측 이동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(Right Shift)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1327885"/>
              </p:ext>
            </p:extLst>
          </p:nvPr>
        </p:nvGraphicFramePr>
        <p:xfrm>
          <a:off x="1809728" y="4622854"/>
          <a:ext cx="6529460" cy="18779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88244"/>
                <a:gridCol w="1088244"/>
                <a:gridCol w="2176486"/>
                <a:gridCol w="2176486"/>
              </a:tblGrid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||(OR, +,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합집합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&amp;&amp;(AND, *,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교집합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385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 =12;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 = 7;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result = num1 | num2;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			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논리합 </a:t>
            </a:r>
            <a:r>
              <a:rPr lang="en-US" altLang="ko-KR" dirty="0"/>
              <a:t>: %d\n", result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0812822"/>
              </p:ext>
            </p:extLst>
          </p:nvPr>
        </p:nvGraphicFramePr>
        <p:xfrm>
          <a:off x="1568530" y="5184160"/>
          <a:ext cx="6604000" cy="110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|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34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i</a:t>
            </a:r>
            <a:r>
              <a:rPr lang="en-US" altLang="ko-KR" sz="1800" dirty="0" err="1" smtClean="0"/>
              <a:t>nt</a:t>
            </a:r>
            <a:r>
              <a:rPr lang="en-US" altLang="ko-KR" sz="1800" dirty="0" smtClean="0"/>
              <a:t> main(void)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su1 </a:t>
            </a:r>
            <a:r>
              <a:rPr lang="en-US" altLang="ko-KR" sz="1800" dirty="0"/>
              <a:t>= 15;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su1 = ~su1;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("su1</a:t>
            </a:r>
            <a:r>
              <a:rPr lang="ko-KR" altLang="en-US" sz="1800" dirty="0"/>
              <a:t>의 비트 부정 </a:t>
            </a:r>
            <a:r>
              <a:rPr lang="en-US" altLang="ko-KR" sz="1800" dirty="0"/>
              <a:t>: %d\n", su1</a:t>
            </a:r>
            <a:r>
              <a:rPr lang="en-US" altLang="ko-KR" sz="1800" dirty="0" smtClean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	return 0;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1853677"/>
              </p:ext>
            </p:extLst>
          </p:nvPr>
        </p:nvGraphicFramePr>
        <p:xfrm>
          <a:off x="1280490" y="4049722"/>
          <a:ext cx="660400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~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0000 1111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1111 1111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1111 1111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1111 1111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순서도: 대체 처리 1"/>
          <p:cNvSpPr/>
          <p:nvPr/>
        </p:nvSpPr>
        <p:spPr bwMode="auto">
          <a:xfrm>
            <a:off x="4016870" y="4941210"/>
            <a:ext cx="2448340" cy="720100"/>
          </a:xfrm>
          <a:prstGeom prst="flowChartAlternateProcess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-16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2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/>
              <a:t>#</a:t>
            </a:r>
            <a:r>
              <a:rPr lang="en-US" altLang="ko-KR" sz="1800" dirty="0"/>
              <a:t>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i</a:t>
            </a:r>
            <a:r>
              <a:rPr lang="en-US" altLang="ko-KR" sz="1800" dirty="0" err="1" smtClean="0"/>
              <a:t>nt</a:t>
            </a:r>
            <a:r>
              <a:rPr lang="en-US" altLang="ko-KR" sz="1800" dirty="0" smtClean="0"/>
              <a:t> main(void)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op = 30, result;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result </a:t>
            </a:r>
            <a:r>
              <a:rPr lang="en-US" altLang="ko-KR" sz="1800" dirty="0"/>
              <a:t>= op &lt;&lt; 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("30</a:t>
            </a:r>
            <a:r>
              <a:rPr lang="ko-KR" altLang="en-US" sz="1800" dirty="0"/>
              <a:t>을 좌측으로 </a:t>
            </a:r>
            <a:r>
              <a:rPr lang="en-US" altLang="ko-KR" sz="1800" dirty="0"/>
              <a:t>3</a:t>
            </a:r>
            <a:r>
              <a:rPr lang="ko-KR" altLang="en-US" sz="1800" dirty="0"/>
              <a:t>비트 이동시킨 결과 </a:t>
            </a:r>
            <a:r>
              <a:rPr lang="en-US" altLang="ko-KR" sz="1800" dirty="0"/>
              <a:t>= %d\n", result</a:t>
            </a:r>
            <a:r>
              <a:rPr lang="en-US" altLang="ko-KR" sz="1800" dirty="0" smtClean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return 0;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7533353"/>
              </p:ext>
            </p:extLst>
          </p:nvPr>
        </p:nvGraphicFramePr>
        <p:xfrm>
          <a:off x="1280490" y="4406912"/>
          <a:ext cx="660400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&lt;&lt;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0001 1110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17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산술연산자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개의 피 연산자 간의 </a:t>
            </a:r>
            <a:r>
              <a:rPr lang="ko-KR" altLang="en-US" dirty="0"/>
              <a:t>산술연산을 </a:t>
            </a:r>
            <a:r>
              <a:rPr lang="ko-KR" altLang="en-US" dirty="0" smtClean="0"/>
              <a:t>하기 위해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%</a:t>
            </a:r>
            <a:r>
              <a:rPr lang="ko-KR" altLang="en-US" dirty="0"/>
              <a:t>의 경의 짝</a:t>
            </a:r>
            <a:r>
              <a:rPr lang="en-US" altLang="ko-KR" dirty="0"/>
              <a:t>,</a:t>
            </a:r>
            <a:r>
              <a:rPr lang="ko-KR" altLang="en-US" dirty="0"/>
              <a:t>홀수 구분과 배수 구분 시 사용</a:t>
            </a:r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6657008"/>
              </p:ext>
            </p:extLst>
          </p:nvPr>
        </p:nvGraphicFramePr>
        <p:xfrm>
          <a:off x="380968" y="1714488"/>
          <a:ext cx="9144064" cy="4291429"/>
        </p:xfrm>
        <a:graphic>
          <a:graphicData uri="http://schemas.openxmlformats.org/drawingml/2006/table">
            <a:tbl>
              <a:tblPr/>
              <a:tblGrid>
                <a:gridCol w="1071570"/>
                <a:gridCol w="6858048"/>
                <a:gridCol w="1214446"/>
              </a:tblGrid>
              <a:tr h="57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연산자의 기능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결합 방향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=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연산자의 오른쪽에 있는 값을 연산자의 왼쪽에 있는 변수에 대입한다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 = 20;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+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두 피 연산자의 값을 더한다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= 4 + 3;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왼쪽의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값에서 오른쪽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값을 뺀다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num = 4 - 3;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두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값을 곱한다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 = 4 *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왼쪽의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값을 오른쪽의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값으로 나눈다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 = 7 /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%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왼쪽의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값을 오른쪽의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값으로 나눴을 때 얻게 되는 나머지를 변환한다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 = 7 %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 bwMode="auto">
          <a:xfrm>
            <a:off x="8667776" y="3071810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8667776" y="3643314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8667776" y="4214818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8667776" y="4857760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8667776" y="5500702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왼쪽 화살표 10"/>
          <p:cNvSpPr/>
          <p:nvPr/>
        </p:nvSpPr>
        <p:spPr bwMode="auto">
          <a:xfrm>
            <a:off x="8667776" y="2500306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45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기타연산자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크기를 바이트 단위로 표기</a:t>
            </a:r>
          </a:p>
          <a:p>
            <a:r>
              <a:rPr lang="ko-KR" altLang="en-US" dirty="0"/>
              <a:t>콤마연산자</a:t>
            </a:r>
          </a:p>
          <a:p>
            <a:pPr lvl="1"/>
            <a:r>
              <a:rPr lang="ko-KR" altLang="en-US" dirty="0"/>
              <a:t>식들을 콤마로 구분하여 </a:t>
            </a:r>
            <a:r>
              <a:rPr lang="ko-KR" altLang="en-US" dirty="0" smtClean="0"/>
              <a:t>연산의 결과가 아닌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목적으로 주로 사용된다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a=0, b=0, c=0;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ko-KR" altLang="en-US" dirty="0"/>
              <a:t>정수의 크기는 </a:t>
            </a:r>
            <a:r>
              <a:rPr lang="en-US" altLang="ko-KR" dirty="0"/>
              <a:t>%d</a:t>
            </a:r>
            <a:r>
              <a:rPr lang="ko-KR" altLang="en-US" dirty="0"/>
              <a:t>입니다</a:t>
            </a:r>
            <a:r>
              <a:rPr lang="en-US" altLang="ko-KR" dirty="0"/>
              <a:t>. \n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 smtClean="0"/>
              <a:t>));</a:t>
            </a:r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		return 0;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838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24679"/>
            <a:ext cx="9163050" cy="500783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main()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su1 = 123;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char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 = 'a';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float su2 = 12.345;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변수 </a:t>
            </a:r>
            <a:r>
              <a:rPr lang="en-US" altLang="ko-KR" sz="1800" dirty="0"/>
              <a:t>su1</a:t>
            </a:r>
            <a:r>
              <a:rPr lang="ko-KR" altLang="en-US" sz="1800" dirty="0"/>
              <a:t>의 크기        </a:t>
            </a:r>
            <a:r>
              <a:rPr lang="en-US" altLang="ko-KR" sz="1800" dirty="0"/>
              <a:t>: %d byte\n",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(su1));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문자형 </a:t>
            </a:r>
            <a:r>
              <a:rPr lang="ko-KR" altLang="en-US" sz="1800" dirty="0" err="1"/>
              <a:t>자료형의</a:t>
            </a:r>
            <a:r>
              <a:rPr lang="ko-KR" altLang="en-US" sz="1800" dirty="0"/>
              <a:t> 크기   </a:t>
            </a:r>
            <a:r>
              <a:rPr lang="en-US" altLang="ko-KR" sz="1800" dirty="0"/>
              <a:t>: %d byte\n",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(char));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수식</a:t>
            </a:r>
            <a:r>
              <a:rPr lang="en-US" altLang="ko-KR" sz="1800" dirty="0"/>
              <a:t>(su1+su2)</a:t>
            </a:r>
            <a:r>
              <a:rPr lang="ko-KR" altLang="en-US" sz="1800" dirty="0"/>
              <a:t>의 크기   </a:t>
            </a:r>
            <a:r>
              <a:rPr lang="en-US" altLang="ko-KR" sz="1800" dirty="0"/>
              <a:t>: %d byte\n",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(su1+su2));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실수 </a:t>
            </a:r>
            <a:r>
              <a:rPr lang="en-US" altLang="ko-KR" sz="1800" dirty="0"/>
              <a:t>1.23456 </a:t>
            </a:r>
            <a:r>
              <a:rPr lang="ko-KR" altLang="en-US" sz="1800" dirty="0"/>
              <a:t>의 크기   </a:t>
            </a:r>
            <a:r>
              <a:rPr lang="en-US" altLang="ko-KR" sz="1800" dirty="0"/>
              <a:t>: %d byte\n",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(1.23456));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문자형 상수 </a:t>
            </a:r>
            <a:r>
              <a:rPr lang="en-US" altLang="ko-KR" sz="1800" dirty="0"/>
              <a:t>'a'</a:t>
            </a:r>
            <a:r>
              <a:rPr lang="ko-KR" altLang="en-US" sz="1800" dirty="0"/>
              <a:t>의 크기 </a:t>
            </a:r>
            <a:r>
              <a:rPr lang="en-US" altLang="ko-KR" sz="1800" dirty="0"/>
              <a:t>: %d byte\n",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('a'));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026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877" y="70892"/>
            <a:ext cx="3940043" cy="693738"/>
          </a:xfrm>
        </p:spPr>
        <p:txBody>
          <a:bodyPr/>
          <a:lstStyle/>
          <a:p>
            <a:r>
              <a:rPr lang="ko-KR" altLang="en-US" dirty="0"/>
              <a:t>연산자 우선순위</a:t>
            </a:r>
          </a:p>
        </p:txBody>
      </p:sp>
      <p:graphicFrame>
        <p:nvGraphicFramePr>
          <p:cNvPr id="1658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1074611"/>
              </p:ext>
            </p:extLst>
          </p:nvPr>
        </p:nvGraphicFramePr>
        <p:xfrm>
          <a:off x="495300" y="836613"/>
          <a:ext cx="8915400" cy="5184778"/>
        </p:xfrm>
        <a:graphic>
          <a:graphicData uri="http://schemas.openxmlformats.org/drawingml/2006/table">
            <a:tbl>
              <a:tblPr/>
              <a:tblGrid>
                <a:gridCol w="5315877"/>
                <a:gridCol w="1325959"/>
                <a:gridCol w="1092068"/>
                <a:gridCol w="1181496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연산순서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우선순위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비고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(), [], -&gt;, .(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sizeof, (type), &amp;, *, -(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단항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+(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단항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--, ++, ~, !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단항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*(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곱셈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/ , %, +, /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산술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&lt;&lt;, &gt;&gt;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&lt;, &lt;=, &gt;, &gt;=, ==, !=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비교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&amp;, ^, | 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&amp;&amp;, ||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논리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? :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우에서 좌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삼항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%=, /=, *=, -=, +=, =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대입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콤마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53" name="AutoShape 65"/>
          <p:cNvSpPr>
            <a:spLocks noChangeArrowheads="1"/>
          </p:cNvSpPr>
          <p:nvPr/>
        </p:nvSpPr>
        <p:spPr bwMode="auto">
          <a:xfrm>
            <a:off x="7371027" y="1484313"/>
            <a:ext cx="701675" cy="4392612"/>
          </a:xfrm>
          <a:prstGeom prst="upArrow">
            <a:avLst>
              <a:gd name="adj1" fmla="val 63722"/>
              <a:gd name="adj2" fmla="val 88981"/>
            </a:avLst>
          </a:prstGeom>
          <a:solidFill>
            <a:srgbClr val="00B0F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21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836613"/>
            <a:ext cx="9163050" cy="5295900"/>
          </a:xfrm>
        </p:spPr>
        <p:txBody>
          <a:bodyPr/>
          <a:lstStyle/>
          <a:p>
            <a:r>
              <a:rPr lang="ko-KR" altLang="en-US" dirty="0"/>
              <a:t>수를 입력 받아 짝</a:t>
            </a:r>
            <a:r>
              <a:rPr lang="en-US" altLang="ko-KR" dirty="0"/>
              <a:t>,</a:t>
            </a:r>
            <a:r>
              <a:rPr lang="ko-KR" altLang="en-US" dirty="0"/>
              <a:t>홀수를 구분하여 출력하시오</a:t>
            </a:r>
          </a:p>
          <a:p>
            <a:endParaRPr lang="ko-KR" altLang="en-US" dirty="0"/>
          </a:p>
          <a:p>
            <a:r>
              <a:rPr lang="ko-KR" altLang="en-US" dirty="0"/>
              <a:t>수를 입력 받아 </a:t>
            </a:r>
            <a:r>
              <a:rPr lang="en-US" altLang="ko-KR" dirty="0"/>
              <a:t>3</a:t>
            </a:r>
            <a:r>
              <a:rPr lang="ko-KR" altLang="en-US" dirty="0"/>
              <a:t>의 배수이면 출력하시오</a:t>
            </a:r>
          </a:p>
          <a:p>
            <a:endParaRPr lang="ko-KR" altLang="en-US" dirty="0"/>
          </a:p>
          <a:p>
            <a:r>
              <a:rPr lang="ko-KR" altLang="en-US" dirty="0"/>
              <a:t>두수를 입력 받아 큰 수를 출력하시오</a:t>
            </a:r>
          </a:p>
          <a:p>
            <a:endParaRPr lang="ko-KR" altLang="en-US" dirty="0"/>
          </a:p>
          <a:p>
            <a:r>
              <a:rPr lang="ko-KR" altLang="en-US" dirty="0"/>
              <a:t>세수를 입력 받아 큰 수를 출력하시오</a:t>
            </a:r>
          </a:p>
          <a:p>
            <a:endParaRPr lang="ko-KR" altLang="en-US" dirty="0"/>
          </a:p>
          <a:p>
            <a:r>
              <a:rPr lang="ko-KR" altLang="en-US" dirty="0"/>
              <a:t>두수를 입력 받아 큰 수가 짝수이면 출력하시오</a:t>
            </a:r>
          </a:p>
          <a:p>
            <a:endParaRPr lang="ko-KR" altLang="en-US" dirty="0"/>
          </a:p>
          <a:p>
            <a:r>
              <a:rPr lang="ko-KR" altLang="en-US" dirty="0"/>
              <a:t>두수를 입력 받아 합이 짝수이고 </a:t>
            </a:r>
            <a:r>
              <a:rPr lang="en-US" altLang="ko-KR" dirty="0"/>
              <a:t>3</a:t>
            </a:r>
            <a:r>
              <a:rPr lang="ko-KR" altLang="en-US" dirty="0"/>
              <a:t>의 배수인 수를 출력하시오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84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</a:rPr>
              <a:t>‘</a:t>
            </a:r>
            <a:r>
              <a:rPr lang="en-US" altLang="ko-KR"/>
              <a:t>%</a:t>
            </a:r>
            <a:r>
              <a:rPr lang="en-US" altLang="ko-KR">
                <a:latin typeface="Arial"/>
              </a:rPr>
              <a:t>’</a:t>
            </a:r>
            <a:r>
              <a:rPr lang="ko-KR" altLang="en-US"/>
              <a:t>연산의 사용예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짝</a:t>
            </a:r>
            <a:r>
              <a:rPr lang="en-US" altLang="ko-KR" dirty="0"/>
              <a:t>, </a:t>
            </a:r>
            <a:r>
              <a:rPr lang="ko-KR" altLang="en-US" dirty="0"/>
              <a:t>홀수 구분</a:t>
            </a:r>
          </a:p>
          <a:p>
            <a:pPr lvl="1"/>
            <a:r>
              <a:rPr lang="en-US" altLang="ko-KR" dirty="0"/>
              <a:t>10 % 2	=&gt; 0</a:t>
            </a:r>
            <a:r>
              <a:rPr lang="ko-KR" altLang="en-US" dirty="0"/>
              <a:t>으로 짝수</a:t>
            </a:r>
          </a:p>
          <a:p>
            <a:pPr lvl="1"/>
            <a:r>
              <a:rPr lang="en-US" altLang="ko-KR" dirty="0"/>
              <a:t>15 % 2	=&gt; 1</a:t>
            </a:r>
            <a:r>
              <a:rPr lang="ko-KR" altLang="en-US" dirty="0"/>
              <a:t>로 홀수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배수 구분</a:t>
            </a:r>
          </a:p>
          <a:p>
            <a:pPr lvl="1"/>
            <a:r>
              <a:rPr lang="en-US" altLang="ko-KR" dirty="0"/>
              <a:t>123 % 3	=&gt; 0</a:t>
            </a:r>
            <a:r>
              <a:rPr lang="ko-KR" altLang="en-US" dirty="0"/>
              <a:t>으로 </a:t>
            </a:r>
            <a:r>
              <a:rPr lang="en-US" altLang="ko-KR" dirty="0"/>
              <a:t>3</a:t>
            </a:r>
            <a:r>
              <a:rPr lang="ko-KR" altLang="en-US" dirty="0"/>
              <a:t>의 배수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숫자의 </a:t>
            </a:r>
            <a:r>
              <a:rPr lang="ko-KR" altLang="en-US" dirty="0" err="1"/>
              <a:t>자리수</a:t>
            </a:r>
            <a:r>
              <a:rPr lang="ko-KR" altLang="en-US" dirty="0"/>
              <a:t> 구분하기</a:t>
            </a:r>
          </a:p>
          <a:p>
            <a:pPr lvl="1"/>
            <a:r>
              <a:rPr lang="en-US" altLang="ko-KR" dirty="0"/>
              <a:t>156 %10 	=&gt; 6</a:t>
            </a:r>
          </a:p>
          <a:p>
            <a:pPr lvl="1"/>
            <a:r>
              <a:rPr lang="en-US" altLang="ko-KR" dirty="0"/>
              <a:t>156 / 10 	=&gt; 15</a:t>
            </a:r>
          </a:p>
          <a:p>
            <a:pPr lvl="1"/>
            <a:r>
              <a:rPr lang="en-US" altLang="ko-KR" dirty="0"/>
              <a:t>15 %10 	=&gt; 5</a:t>
            </a:r>
          </a:p>
          <a:p>
            <a:pPr lvl="1"/>
            <a:r>
              <a:rPr lang="en-US" altLang="ko-KR" dirty="0"/>
              <a:t>15 / 10 	=&gt; 1</a:t>
            </a:r>
          </a:p>
          <a:p>
            <a:pPr lvl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301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	</a:t>
            </a:r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su1 = 20, su2 = 3;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+ %d = %d\n",  su1, su2, su1 +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- %d = %d\n",  su1, su2, su1 -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* %d = %d\n",  su1, su2, su1 *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/ %d = %d\n",  su1, su2, su1 /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%% %d = %d\n", su1, su2, su1 % su2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45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관계연산자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개의 피 연산자 간의 </a:t>
            </a:r>
            <a:r>
              <a:rPr lang="ko-KR" altLang="en-US" dirty="0"/>
              <a:t>대소관계를 비교하기 위하여 사용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은 거짓 </a:t>
            </a:r>
            <a:r>
              <a:rPr lang="en-US" altLang="ko-KR" dirty="0"/>
              <a:t>0</a:t>
            </a:r>
            <a:r>
              <a:rPr lang="ko-KR" altLang="en-US" dirty="0"/>
              <a:t>이외의 모든 수는 참을 의미</a:t>
            </a:r>
          </a:p>
        </p:txBody>
      </p:sp>
      <p:graphicFrame>
        <p:nvGraphicFramePr>
          <p:cNvPr id="148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3865106"/>
              </p:ext>
            </p:extLst>
          </p:nvPr>
        </p:nvGraphicFramePr>
        <p:xfrm>
          <a:off x="1064460" y="1988667"/>
          <a:ext cx="7995312" cy="4176713"/>
        </p:xfrm>
        <a:graphic>
          <a:graphicData uri="http://schemas.openxmlformats.org/drawingml/2006/table">
            <a:tbl>
              <a:tblPr/>
              <a:tblGrid>
                <a:gridCol w="1898650"/>
                <a:gridCol w="3430985"/>
                <a:gridCol w="2665677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 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 예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보다 작다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if(a&lt;10)~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보다 크다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if(a&gt;10)~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&lt;=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보다 작거나 같다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if(a&lt;=10)~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&gt;=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보다 크거나 같다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if(a&gt;=10)~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==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같다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if(a==10)~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!=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같지 않다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if(a!=10)~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78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44" y="1214422"/>
            <a:ext cx="85344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float su1 = 3.01, su2 = 3.0;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변수 </a:t>
            </a:r>
            <a:r>
              <a:rPr lang="en-US" altLang="ko-KR" dirty="0"/>
              <a:t>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크기 비교 결과 </a:t>
            </a:r>
            <a:r>
              <a:rPr lang="en-US" altLang="ko-KR" dirty="0"/>
              <a:t>: %d\n", su1 &lt;=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변수 </a:t>
            </a:r>
            <a:r>
              <a:rPr lang="en-US" altLang="ko-KR" dirty="0"/>
              <a:t>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크기 비교 결과 </a:t>
            </a:r>
            <a:r>
              <a:rPr lang="en-US" altLang="ko-KR" dirty="0"/>
              <a:t>: %d\n", su1 &gt;=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변수 </a:t>
            </a:r>
            <a:r>
              <a:rPr lang="en-US" altLang="ko-KR" dirty="0"/>
              <a:t>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크기 비교 결과 </a:t>
            </a:r>
            <a:r>
              <a:rPr lang="en-US" altLang="ko-KR" dirty="0"/>
              <a:t>: %d\n", su1 ==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변수 </a:t>
            </a:r>
            <a:r>
              <a:rPr lang="en-US" altLang="ko-KR" dirty="0"/>
              <a:t>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크기 비교 결과 </a:t>
            </a:r>
            <a:r>
              <a:rPr lang="en-US" altLang="ko-KR" dirty="0"/>
              <a:t>: %d\n", su1 != su2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375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대입연산자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우측에 수행한 결과를 좌측에 지정된 변수로 대입</a:t>
            </a:r>
          </a:p>
          <a:p>
            <a:r>
              <a:rPr lang="ko-KR" altLang="en-US" dirty="0"/>
              <a:t>복합대입연산자</a:t>
            </a:r>
          </a:p>
          <a:p>
            <a:pPr lvl="1"/>
            <a:r>
              <a:rPr lang="ko-KR" altLang="en-US" dirty="0"/>
              <a:t>대입연산자를 다른 연산자와 결합하여 사용</a:t>
            </a:r>
          </a:p>
        </p:txBody>
      </p:sp>
      <p:graphicFrame>
        <p:nvGraphicFramePr>
          <p:cNvPr id="150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855080"/>
              </p:ext>
            </p:extLst>
          </p:nvPr>
        </p:nvGraphicFramePr>
        <p:xfrm>
          <a:off x="1280490" y="2564356"/>
          <a:ext cx="7840531" cy="3529014"/>
        </p:xfrm>
        <a:graphic>
          <a:graphicData uri="http://schemas.openxmlformats.org/drawingml/2006/table">
            <a:tbl>
              <a:tblPr/>
              <a:tblGrid>
                <a:gridCol w="2744788"/>
                <a:gridCol w="2481660"/>
                <a:gridCol w="2614083"/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복합 대입 연산자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사용예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  미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+=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a+=b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a=a+b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a-=b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a=a-b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a*=b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a=a*b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a/=b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a=a/b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%=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a%=b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a%b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10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su1, su2;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   su1 = su2 = 5;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+ 1 = %d\n", su1 += 1);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("su1 - 1 = %d\n", su1 -= 1);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* su2 = %d\n", su1 *=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/ su2 = %d\n", su1 /=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("su1 %% su2 = %d\n", su1 %= su2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800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su1 </a:t>
            </a:r>
            <a:r>
              <a:rPr lang="en-US" altLang="ko-KR" dirty="0"/>
              <a:t>= su2 = 5;</a:t>
            </a:r>
          </a:p>
          <a:p>
            <a:pPr>
              <a:buNone/>
            </a:pPr>
            <a:r>
              <a:rPr lang="ko-KR" altLang="en-US" dirty="0"/>
              <a:t>①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+ 1 = %d\n", su1 += 1);	</a:t>
            </a:r>
            <a:r>
              <a:rPr lang="en-US" altLang="ko-KR" dirty="0" smtClean="0"/>
              <a:t> 	//su1 = su1 + 1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②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("su1 - 1 = %d\n", su1 -= 1);	 </a:t>
            </a:r>
            <a:r>
              <a:rPr lang="en-US" altLang="ko-KR" dirty="0" smtClean="0"/>
              <a:t>	//</a:t>
            </a:r>
            <a:r>
              <a:rPr lang="en-US" altLang="ko-KR" dirty="0"/>
              <a:t>su1 = su1 </a:t>
            </a:r>
            <a:r>
              <a:rPr lang="en-US" altLang="ko-KR" dirty="0" smtClean="0"/>
              <a:t>- </a:t>
            </a:r>
            <a:r>
              <a:rPr lang="en-US" altLang="ko-KR" dirty="0"/>
              <a:t>1</a:t>
            </a:r>
          </a:p>
          <a:p>
            <a:pPr>
              <a:buNone/>
            </a:pPr>
            <a:r>
              <a:rPr lang="ko-KR" altLang="en-US" dirty="0" smtClean="0"/>
              <a:t>③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* su2 = %d\n", su1 *= su2</a:t>
            </a:r>
            <a:r>
              <a:rPr lang="en-US" altLang="ko-KR" dirty="0" smtClean="0"/>
              <a:t>);	</a:t>
            </a:r>
            <a:r>
              <a:rPr lang="en-US" altLang="ko-KR" dirty="0"/>
              <a:t> </a:t>
            </a:r>
            <a:r>
              <a:rPr lang="en-US" altLang="ko-KR" dirty="0" smtClean="0"/>
              <a:t>	//</a:t>
            </a:r>
            <a:r>
              <a:rPr lang="en-US" altLang="ko-KR" dirty="0"/>
              <a:t>su1 = su1 </a:t>
            </a:r>
            <a:r>
              <a:rPr lang="en-US" altLang="ko-KR" dirty="0" smtClean="0"/>
              <a:t>* su2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④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/ su2 = %d\n", su1 /= su2</a:t>
            </a:r>
            <a:r>
              <a:rPr lang="en-US" altLang="ko-KR" dirty="0" smtClean="0"/>
              <a:t>);	</a:t>
            </a:r>
            <a:r>
              <a:rPr lang="en-US" altLang="ko-KR" dirty="0"/>
              <a:t> </a:t>
            </a:r>
            <a:r>
              <a:rPr lang="en-US" altLang="ko-KR" dirty="0" smtClean="0"/>
              <a:t>	//</a:t>
            </a:r>
            <a:r>
              <a:rPr lang="en-US" altLang="ko-KR" dirty="0"/>
              <a:t>su1 = su1 </a:t>
            </a:r>
            <a:r>
              <a:rPr lang="en-US" altLang="ko-KR" dirty="0" smtClean="0"/>
              <a:t>/ su2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⑤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("su1 %% su2 = %d\n", su1 %= su2</a:t>
            </a:r>
            <a:r>
              <a:rPr lang="en-US" altLang="ko-KR" dirty="0" smtClean="0"/>
              <a:t>);	//</a:t>
            </a:r>
            <a:r>
              <a:rPr lang="en-US" altLang="ko-KR" dirty="0"/>
              <a:t>su1 = su1 </a:t>
            </a:r>
            <a:r>
              <a:rPr lang="en-US" altLang="ko-KR" dirty="0" smtClean="0"/>
              <a:t>% su2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9277522"/>
              </p:ext>
            </p:extLst>
          </p:nvPr>
        </p:nvGraphicFramePr>
        <p:xfrm>
          <a:off x="1280490" y="3501010"/>
          <a:ext cx="6603999" cy="2585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01333"/>
                <a:gridCol w="2201333"/>
                <a:gridCol w="2201333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su1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Su2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default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①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②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③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④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⑤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03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21423</TotalTime>
  <Words>983</Words>
  <Application>Microsoft Office PowerPoint</Application>
  <PresentationFormat>A4 용지(210x297mm)</PresentationFormat>
  <Paragraphs>458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기본 디자인</vt:lpstr>
      <vt:lpstr>C_Programming</vt:lpstr>
      <vt:lpstr>산술연산자</vt:lpstr>
      <vt:lpstr>‘%’연산의 사용예</vt:lpstr>
      <vt:lpstr>예제</vt:lpstr>
      <vt:lpstr>관계연산자</vt:lpstr>
      <vt:lpstr>예제</vt:lpstr>
      <vt:lpstr>대입연산자</vt:lpstr>
      <vt:lpstr>예제</vt:lpstr>
      <vt:lpstr>슬라이드 9</vt:lpstr>
      <vt:lpstr>논리연산자</vt:lpstr>
      <vt:lpstr>예제</vt:lpstr>
      <vt:lpstr>증감연산자</vt:lpstr>
      <vt:lpstr>예제</vt:lpstr>
      <vt:lpstr>예제</vt:lpstr>
      <vt:lpstr>예제</vt:lpstr>
      <vt:lpstr>비트연산자</vt:lpstr>
      <vt:lpstr>예제</vt:lpstr>
      <vt:lpstr>예제</vt:lpstr>
      <vt:lpstr>예제</vt:lpstr>
      <vt:lpstr>기타연산자</vt:lpstr>
      <vt:lpstr>예제</vt:lpstr>
      <vt:lpstr>연산자 우선순위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404-Master</cp:lastModifiedBy>
  <cp:revision>2160</cp:revision>
  <dcterms:created xsi:type="dcterms:W3CDTF">2006-12-12T01:37:26Z</dcterms:created>
  <dcterms:modified xsi:type="dcterms:W3CDTF">2015-02-05T23:12:06Z</dcterms:modified>
</cp:coreProperties>
</file>