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92" r:id="rId2"/>
    <p:sldId id="393" r:id="rId3"/>
    <p:sldId id="394" r:id="rId4"/>
    <p:sldId id="395" r:id="rId5"/>
    <p:sldId id="409" r:id="rId6"/>
    <p:sldId id="396" r:id="rId7"/>
    <p:sldId id="402" r:id="rId8"/>
    <p:sldId id="403" r:id="rId9"/>
    <p:sldId id="405" r:id="rId10"/>
    <p:sldId id="406" r:id="rId11"/>
    <p:sldId id="408" r:id="rId12"/>
    <p:sldId id="410" r:id="rId13"/>
    <p:sldId id="411" r:id="rId14"/>
    <p:sldId id="412" r:id="rId15"/>
    <p:sldId id="413" r:id="rId16"/>
    <p:sldId id="414" r:id="rId17"/>
    <p:sldId id="415" r:id="rId18"/>
    <p:sldId id="417" r:id="rId19"/>
    <p:sldId id="416" r:id="rId20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3685BA"/>
    <a:srgbClr val="66FFFF"/>
    <a:srgbClr val="6699FF"/>
    <a:srgbClr val="0000FF"/>
    <a:srgbClr val="FBFBFB"/>
    <a:srgbClr val="232395"/>
    <a:srgbClr val="8DAFD9"/>
    <a:srgbClr val="8585D8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025" autoAdjust="0"/>
    <p:restoredTop sz="94417" autoAdjust="0"/>
  </p:normalViewPr>
  <p:slideViewPr>
    <p:cSldViewPr>
      <p:cViewPr varScale="1">
        <p:scale>
          <a:sx n="114" d="100"/>
          <a:sy n="114" d="100"/>
        </p:scale>
        <p:origin x="-894" y="-102"/>
      </p:cViewPr>
      <p:guideLst>
        <p:guide orient="horz" pos="799"/>
        <p:guide orient="horz" pos="4065"/>
        <p:guide pos="2349"/>
        <p:guide pos="262"/>
        <p:guide pos="6023"/>
        <p:guide pos="3120"/>
        <p:guide pos="3982"/>
        <p:guide pos="4572"/>
        <p:guide pos="5388"/>
        <p:guide pos="570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7" d="100"/>
          <a:sy n="87" d="100"/>
        </p:scale>
        <p:origin x="-2064" y="-84"/>
      </p:cViewPr>
      <p:guideLst>
        <p:guide orient="horz" pos="3168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E1942F56-AA2C-40D0-834B-2642887E0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51311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DCB46AF4-7EDA-43AA-87AD-15F1BA4D08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2809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anchor="ctr" anchorCtr="0"/>
          <a:lstStyle>
            <a:lvl1pPr>
              <a:defRPr sz="1600"/>
            </a:lvl1pPr>
          </a:lstStyle>
          <a:p>
            <a:r>
              <a:rPr lang="en-US" altLang="ko-KR" dirty="0" smtClean="0"/>
              <a:t>CMENIA - </a:t>
            </a:r>
            <a:r>
              <a:rPr lang="en-US" altLang="ko-KR" dirty="0" err="1" smtClean="0"/>
              <a:t>Infiscap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85734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0"/>
            <a:ext cx="3940043" cy="6937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95300" y="836613"/>
            <a:ext cx="4375150" cy="5289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836613"/>
            <a:ext cx="4375150" cy="5289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087262" y="6237288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Cho Youn Ki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CMENIA</a:t>
            </a:r>
          </a:p>
        </p:txBody>
      </p:sp>
    </p:spTree>
    <p:extLst>
      <p:ext uri="{BB962C8B-B14F-4D97-AF65-F5344CB8AC3E}">
        <p14:creationId xmlns:p14="http://schemas.microsoft.com/office/powerpoint/2010/main" xmlns="" val="238963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50" r:id="rId4"/>
    <p:sldLayoutId id="2147483748" r:id="rId5"/>
    <p:sldLayoutId id="2147483751" r:id="rId6"/>
    <p:sldLayoutId id="2147483752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C_Programming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5</a:t>
            </a:r>
            <a:r>
              <a:rPr lang="ko-KR" altLang="en-US" b="1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강</a:t>
            </a:r>
            <a:endParaRPr lang="ko-KR" altLang="en-US" b="1" dirty="0">
              <a:effectLst>
                <a:outerShdw blurRad="38100" dist="38100" dir="2700000" algn="tl">
                  <a:srgbClr val="808080"/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93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170011"/>
            <a:ext cx="8915400" cy="5545137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dirty="0" err="1" smtClean="0"/>
              <a:t>i</a:t>
            </a:r>
            <a:r>
              <a:rPr lang="en-US" altLang="ko-KR" sz="1600" dirty="0" err="1" smtClean="0"/>
              <a:t>nt</a:t>
            </a:r>
            <a:r>
              <a:rPr lang="en-US" altLang="ko-KR" sz="1600" dirty="0" smtClean="0"/>
              <a:t> main(void)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dirty="0" smtClean="0"/>
              <a:t>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num, abs;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정수 입력 </a:t>
            </a:r>
            <a:r>
              <a:rPr lang="en-US" altLang="ko-KR" dirty="0" smtClean="0"/>
              <a:t>: ”);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scanf</a:t>
            </a:r>
            <a:r>
              <a:rPr lang="en-US" altLang="ko-KR" dirty="0" smtClean="0"/>
              <a:t>(“%d”, &amp;num);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dirty="0" smtClean="0"/>
              <a:t>	abs = num&gt;0 ? num : num*(-1);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절댓값 </a:t>
            </a:r>
            <a:r>
              <a:rPr lang="en-US" altLang="ko-KR" dirty="0" smtClean="0"/>
              <a:t>: %d \n”, abs);</a:t>
            </a:r>
            <a:endParaRPr lang="en-US" altLang="ko-KR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dirty="0" smtClean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11571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 smtClean="0"/>
              <a:t>(if)</a:t>
            </a:r>
            <a:endParaRPr lang="en-US" altLang="ko-KR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두 개의 정수를 입력 받아서 두 수의 차를 출력하는 프로그램을 작성하자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 무조건 큰 수에서 작은 수를 뺀 결과를 출력해야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두 수가 순서에 상관없이 </a:t>
            </a:r>
            <a:r>
              <a:rPr lang="en-US" altLang="ko-KR" dirty="0" smtClean="0"/>
              <a:t>7</a:t>
            </a:r>
            <a:r>
              <a:rPr lang="ko-KR" altLang="en-US" dirty="0" smtClean="0"/>
              <a:t>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19</a:t>
            </a:r>
            <a:r>
              <a:rPr lang="ko-KR" altLang="en-US" dirty="0" smtClean="0"/>
              <a:t>라면 </a:t>
            </a:r>
            <a:r>
              <a:rPr lang="en-US" altLang="ko-KR" dirty="0" smtClean="0"/>
              <a:t>12</a:t>
            </a:r>
            <a:r>
              <a:rPr lang="ko-KR" altLang="en-US" dirty="0" smtClean="0"/>
              <a:t>가 출력이 되어야한다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출력의 결과는 무조건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이상이 되어야 한다</a:t>
            </a:r>
            <a:r>
              <a:rPr lang="en-US" altLang="ko-KR" dirty="0" smtClean="0"/>
              <a:t>.</a:t>
            </a:r>
            <a:endParaRPr lang="ko-KR" altLang="en-US" sz="1800" dirty="0"/>
          </a:p>
          <a:p>
            <a:pPr>
              <a:buNone/>
            </a:pPr>
            <a:endParaRPr lang="en-US" altLang="ko-KR" sz="1800" dirty="0"/>
          </a:p>
          <a:p>
            <a:r>
              <a:rPr lang="ko-KR" altLang="en-US" sz="1800" dirty="0"/>
              <a:t>세 </a:t>
            </a:r>
            <a:r>
              <a:rPr lang="ko-KR" altLang="en-US" sz="1800" dirty="0" smtClean="0"/>
              <a:t>과목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국어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수학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영어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의 </a:t>
            </a:r>
            <a:r>
              <a:rPr lang="ko-KR" altLang="en-US" sz="1800" dirty="0"/>
              <a:t>성적을 입력 받아 합계와 평균을 구하고 평균이 </a:t>
            </a:r>
            <a:r>
              <a:rPr lang="en-US" altLang="ko-KR" sz="1800" dirty="0"/>
              <a:t>90</a:t>
            </a:r>
            <a:r>
              <a:rPr lang="ko-KR" altLang="en-US" sz="1800" dirty="0"/>
              <a:t>이상이면 </a:t>
            </a:r>
            <a:r>
              <a:rPr lang="ko-KR" altLang="en-US" sz="1800" dirty="0">
                <a:latin typeface="Arial"/>
              </a:rPr>
              <a:t>“</a:t>
            </a:r>
            <a:r>
              <a:rPr lang="en-US" altLang="ko-KR" sz="1800" dirty="0"/>
              <a:t>A</a:t>
            </a:r>
            <a:r>
              <a:rPr lang="en-US" altLang="ko-KR" sz="1800" dirty="0">
                <a:latin typeface="Arial"/>
              </a:rPr>
              <a:t>”</a:t>
            </a:r>
            <a:r>
              <a:rPr lang="en-US" altLang="ko-KR" sz="1800" dirty="0"/>
              <a:t>, 80</a:t>
            </a:r>
            <a:r>
              <a:rPr lang="ko-KR" altLang="en-US" sz="1800" dirty="0"/>
              <a:t>이상이면 </a:t>
            </a:r>
            <a:r>
              <a:rPr lang="ko-KR" altLang="en-US" sz="1800" dirty="0">
                <a:latin typeface="Arial"/>
              </a:rPr>
              <a:t>“</a:t>
            </a:r>
            <a:r>
              <a:rPr lang="en-US" altLang="ko-KR" sz="1800" dirty="0"/>
              <a:t>B</a:t>
            </a:r>
            <a:r>
              <a:rPr lang="en-US" altLang="ko-KR" sz="1800" dirty="0">
                <a:latin typeface="Arial"/>
              </a:rPr>
              <a:t>”</a:t>
            </a:r>
            <a:r>
              <a:rPr lang="en-US" altLang="ko-KR" sz="1800" dirty="0"/>
              <a:t>, 70 </a:t>
            </a:r>
            <a:r>
              <a:rPr lang="ko-KR" altLang="en-US" sz="1800" dirty="0"/>
              <a:t>이상이면 </a:t>
            </a:r>
            <a:r>
              <a:rPr lang="ko-KR" altLang="en-US" sz="1800" dirty="0">
                <a:latin typeface="Arial"/>
              </a:rPr>
              <a:t>“</a:t>
            </a:r>
            <a:r>
              <a:rPr lang="en-US" altLang="ko-KR" sz="1800" dirty="0"/>
              <a:t>C</a:t>
            </a:r>
            <a:r>
              <a:rPr lang="en-US" altLang="ko-KR" sz="1800" dirty="0">
                <a:latin typeface="Arial"/>
              </a:rPr>
              <a:t>”</a:t>
            </a:r>
            <a:r>
              <a:rPr lang="en-US" altLang="ko-KR" sz="1800" dirty="0"/>
              <a:t>, 60 </a:t>
            </a:r>
            <a:r>
              <a:rPr lang="ko-KR" altLang="en-US" sz="1800" dirty="0"/>
              <a:t>이상이면 </a:t>
            </a:r>
            <a:r>
              <a:rPr lang="ko-KR" altLang="en-US" sz="1800" dirty="0">
                <a:latin typeface="Arial"/>
              </a:rPr>
              <a:t>“</a:t>
            </a:r>
            <a:r>
              <a:rPr lang="en-US" altLang="ko-KR" sz="1800" dirty="0"/>
              <a:t>D</a:t>
            </a:r>
            <a:r>
              <a:rPr lang="en-US" altLang="ko-KR" sz="1800" dirty="0">
                <a:latin typeface="Arial"/>
              </a:rPr>
              <a:t>”</a:t>
            </a:r>
            <a:r>
              <a:rPr lang="en-US" altLang="ko-KR" sz="1800" dirty="0"/>
              <a:t>, 60</a:t>
            </a:r>
            <a:r>
              <a:rPr lang="ko-KR" altLang="en-US" sz="1800" dirty="0"/>
              <a:t>미만이면 </a:t>
            </a:r>
            <a:r>
              <a:rPr lang="ko-KR" altLang="en-US" sz="1800" dirty="0">
                <a:latin typeface="Arial"/>
              </a:rPr>
              <a:t>“</a:t>
            </a:r>
            <a:r>
              <a:rPr lang="en-US" altLang="ko-KR" sz="1800" dirty="0"/>
              <a:t>F</a:t>
            </a:r>
            <a:r>
              <a:rPr lang="en-US" altLang="ko-KR" sz="1800" dirty="0">
                <a:latin typeface="Arial"/>
              </a:rPr>
              <a:t>”</a:t>
            </a:r>
            <a:r>
              <a:rPr lang="ko-KR" altLang="en-US" sz="1800" dirty="0"/>
              <a:t>를 출력하시오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63128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(switch-case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1400" b="0" dirty="0"/>
              <a:t>정의</a:t>
            </a:r>
          </a:p>
          <a:p>
            <a:pPr lvl="1">
              <a:lnSpc>
                <a:spcPct val="90000"/>
              </a:lnSpc>
            </a:pPr>
            <a:r>
              <a:rPr lang="ko-KR" altLang="en-US" sz="1400" dirty="0"/>
              <a:t>다중 </a:t>
            </a:r>
            <a:r>
              <a:rPr lang="en-US" altLang="ko-KR" sz="1400" dirty="0"/>
              <a:t>if</a:t>
            </a:r>
            <a:r>
              <a:rPr lang="ko-KR" altLang="en-US" sz="1400" dirty="0"/>
              <a:t>문의 </a:t>
            </a:r>
            <a:r>
              <a:rPr lang="ko-KR" altLang="en-US" sz="1400" dirty="0" err="1"/>
              <a:t>표현식과</a:t>
            </a:r>
            <a:r>
              <a:rPr lang="ko-KR" altLang="en-US" sz="1400" dirty="0"/>
              <a:t> 비슷한 방법으로 실행</a:t>
            </a:r>
          </a:p>
          <a:p>
            <a:pPr lvl="1">
              <a:lnSpc>
                <a:spcPct val="90000"/>
              </a:lnSpc>
            </a:pPr>
            <a:r>
              <a:rPr lang="ko-KR" altLang="en-US" sz="1400" dirty="0"/>
              <a:t>식에 맞는 부분을 찾아서 실행</a:t>
            </a:r>
          </a:p>
          <a:p>
            <a:pPr lvl="1">
              <a:lnSpc>
                <a:spcPct val="90000"/>
              </a:lnSpc>
            </a:pPr>
            <a:r>
              <a:rPr lang="ko-KR" altLang="en-US" sz="1400" dirty="0"/>
              <a:t>프로그램상에 메뉴를 만드는 곳에 주로 쓰임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400" b="0" dirty="0"/>
              <a:t>	</a:t>
            </a:r>
            <a:r>
              <a:rPr lang="en-US" altLang="ko-KR" sz="1400" b="0" dirty="0" smtClean="0"/>
              <a:t>switch 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식</a:t>
            </a:r>
            <a:r>
              <a:rPr lang="en-US" altLang="ko-KR" sz="1400" b="0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b="0" dirty="0"/>
              <a:t>	</a:t>
            </a:r>
            <a:r>
              <a:rPr lang="en-US" altLang="ko-KR" sz="1400" b="0" dirty="0" smtClean="0"/>
              <a:t>{</a:t>
            </a:r>
            <a:endParaRPr lang="en-US" altLang="ko-KR" sz="1400" b="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b="0" dirty="0"/>
              <a:t>		case </a:t>
            </a:r>
            <a:r>
              <a:rPr lang="ko-KR" altLang="en-US" sz="1400" b="0" dirty="0" err="1"/>
              <a:t>상수식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1: </a:t>
            </a:r>
            <a:endParaRPr lang="en-US" altLang="ko-KR" sz="1400" b="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b="0" dirty="0" smtClean="0"/>
              <a:t>	</a:t>
            </a:r>
            <a:r>
              <a:rPr lang="en-US" altLang="ko-KR" sz="1400" b="0" dirty="0" smtClean="0"/>
              <a:t>		</a:t>
            </a:r>
            <a:r>
              <a:rPr lang="ko-KR" altLang="en-US" sz="1400" b="0" dirty="0" smtClean="0"/>
              <a:t>문장 </a:t>
            </a:r>
            <a:r>
              <a:rPr lang="en-US" altLang="ko-KR" sz="1400" b="0" dirty="0"/>
              <a:t>1</a:t>
            </a:r>
            <a:r>
              <a:rPr lang="en-US" altLang="ko-KR" sz="1400" b="0" dirty="0" smtClean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b="0" dirty="0" smtClean="0"/>
              <a:t>	</a:t>
            </a:r>
            <a:r>
              <a:rPr lang="en-US" altLang="ko-KR" sz="1400" b="0" dirty="0" smtClean="0"/>
              <a:t>		</a:t>
            </a:r>
            <a:r>
              <a:rPr lang="en-US" altLang="ko-KR" sz="1400" b="0" dirty="0" smtClean="0"/>
              <a:t>break</a:t>
            </a:r>
            <a:r>
              <a:rPr lang="en-US" altLang="ko-KR" sz="1400" b="0" dirty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b="0" dirty="0"/>
              <a:t>		case </a:t>
            </a:r>
            <a:r>
              <a:rPr lang="ko-KR" altLang="en-US" sz="1400" b="0" dirty="0" err="1"/>
              <a:t>상수식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2: </a:t>
            </a:r>
            <a:endParaRPr lang="en-US" altLang="ko-KR" sz="1400" b="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b="0" dirty="0" smtClean="0"/>
              <a:t>	</a:t>
            </a:r>
            <a:r>
              <a:rPr lang="en-US" altLang="ko-KR" sz="1400" b="0" dirty="0" smtClean="0"/>
              <a:t>		</a:t>
            </a:r>
            <a:r>
              <a:rPr lang="ko-KR" altLang="en-US" sz="1400" b="0" dirty="0" smtClean="0"/>
              <a:t>문장 </a:t>
            </a:r>
            <a:r>
              <a:rPr lang="en-US" altLang="ko-KR" sz="1400" b="0" dirty="0"/>
              <a:t>2</a:t>
            </a:r>
            <a:r>
              <a:rPr lang="en-US" altLang="ko-KR" sz="1400" b="0" dirty="0" smtClean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b="0" dirty="0" smtClean="0"/>
              <a:t>	</a:t>
            </a:r>
            <a:r>
              <a:rPr lang="en-US" altLang="ko-KR" sz="1400" b="0" dirty="0" smtClean="0"/>
              <a:t>		</a:t>
            </a:r>
            <a:r>
              <a:rPr lang="en-US" altLang="ko-KR" sz="1400" b="0" dirty="0" smtClean="0"/>
              <a:t>break</a:t>
            </a:r>
            <a:r>
              <a:rPr lang="en-US" altLang="ko-KR" sz="1400" b="0" dirty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b="0" dirty="0"/>
              <a:t>		case </a:t>
            </a:r>
            <a:r>
              <a:rPr lang="ko-KR" altLang="en-US" sz="1400" b="0" dirty="0" err="1"/>
              <a:t>상수식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3: </a:t>
            </a:r>
            <a:endParaRPr lang="en-US" altLang="ko-KR" sz="1400" b="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b="0" dirty="0" smtClean="0"/>
              <a:t>	</a:t>
            </a:r>
            <a:r>
              <a:rPr lang="en-US" altLang="ko-KR" sz="1400" b="0" dirty="0" smtClean="0"/>
              <a:t>		</a:t>
            </a:r>
            <a:r>
              <a:rPr lang="ko-KR" altLang="en-US" sz="1400" b="0" dirty="0" smtClean="0"/>
              <a:t>문장 </a:t>
            </a:r>
            <a:r>
              <a:rPr lang="en-US" altLang="ko-KR" sz="1400" b="0" dirty="0"/>
              <a:t>3; </a:t>
            </a:r>
            <a:endParaRPr lang="en-US" altLang="ko-KR" sz="1400" b="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b="0" dirty="0" smtClean="0"/>
              <a:t>	</a:t>
            </a:r>
            <a:r>
              <a:rPr lang="en-US" altLang="ko-KR" sz="1400" b="0" dirty="0" smtClean="0"/>
              <a:t>		</a:t>
            </a:r>
            <a:r>
              <a:rPr lang="en-US" altLang="ko-KR" sz="1400" b="0" dirty="0" smtClean="0"/>
              <a:t>break;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b="0" dirty="0" smtClean="0">
                <a:latin typeface="Arial"/>
              </a:rPr>
              <a:t>	</a:t>
            </a:r>
            <a:r>
              <a:rPr lang="en-US" altLang="ko-KR" sz="1400" b="0" dirty="0" smtClean="0">
                <a:latin typeface="Arial"/>
              </a:rPr>
              <a:t>	</a:t>
            </a:r>
            <a:r>
              <a:rPr lang="en-US" altLang="ko-KR" sz="1400" b="0" dirty="0" smtClean="0">
                <a:latin typeface="Arial"/>
              </a:rPr>
              <a:t>……</a:t>
            </a:r>
            <a:r>
              <a:rPr lang="en-US" altLang="ko-KR" sz="1400" b="0" dirty="0" smtClean="0"/>
              <a:t>..</a:t>
            </a:r>
            <a:endParaRPr lang="en-US" altLang="ko-KR" sz="1400" b="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b="0" dirty="0"/>
              <a:t>		case </a:t>
            </a:r>
            <a:r>
              <a:rPr lang="ko-KR" altLang="en-US" sz="1400" b="0" dirty="0" err="1"/>
              <a:t>상수식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n: </a:t>
            </a:r>
            <a:endParaRPr lang="en-US" altLang="ko-KR" sz="1400" b="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b="0" dirty="0" smtClean="0"/>
              <a:t>	</a:t>
            </a:r>
            <a:r>
              <a:rPr lang="en-US" altLang="ko-KR" sz="1400" b="0" dirty="0" smtClean="0"/>
              <a:t>		</a:t>
            </a:r>
            <a:r>
              <a:rPr lang="ko-KR" altLang="en-US" sz="1400" b="0" dirty="0" smtClean="0"/>
              <a:t>문장 </a:t>
            </a:r>
            <a:r>
              <a:rPr lang="en-US" altLang="ko-KR" sz="1400" b="0" dirty="0"/>
              <a:t>n; </a:t>
            </a:r>
            <a:endParaRPr lang="en-US" altLang="ko-KR" sz="1400" b="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b="0" dirty="0" smtClean="0"/>
              <a:t>	</a:t>
            </a:r>
            <a:r>
              <a:rPr lang="en-US" altLang="ko-KR" sz="1400" b="0" dirty="0" smtClean="0"/>
              <a:t>		</a:t>
            </a:r>
            <a:r>
              <a:rPr lang="en-US" altLang="ko-KR" sz="1400" b="0" dirty="0" smtClean="0"/>
              <a:t>break</a:t>
            </a:r>
            <a:r>
              <a:rPr lang="en-US" altLang="ko-KR" sz="1400" b="0" dirty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b="0" dirty="0"/>
              <a:t>		default : </a:t>
            </a:r>
            <a:endParaRPr lang="en-US" altLang="ko-KR" sz="1400" b="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b="0" dirty="0" smtClean="0"/>
              <a:t>	</a:t>
            </a:r>
            <a:r>
              <a:rPr lang="en-US" altLang="ko-KR" sz="1400" b="0" dirty="0" smtClean="0"/>
              <a:t>		</a:t>
            </a:r>
            <a:r>
              <a:rPr lang="ko-KR" altLang="en-US" sz="1400" b="0" dirty="0" smtClean="0"/>
              <a:t>문장 </a:t>
            </a:r>
            <a:r>
              <a:rPr lang="en-US" altLang="ko-KR" sz="1400" b="0" dirty="0"/>
              <a:t>n+1;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b="0" dirty="0"/>
              <a:t>	</a:t>
            </a:r>
            <a:r>
              <a:rPr lang="en-US" altLang="ko-KR" sz="1400" b="0" dirty="0" smtClean="0"/>
              <a:t>}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xmlns="" val="265714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928670"/>
            <a:ext cx="8534400" cy="5929330"/>
          </a:xfrm>
        </p:spPr>
        <p:txBody>
          <a:bodyPr/>
          <a:lstStyle/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err="1" smtClean="0"/>
              <a:t>i</a:t>
            </a:r>
            <a:r>
              <a:rPr lang="en-US" altLang="ko-KR" sz="1600" b="0" dirty="0" err="1" smtClean="0"/>
              <a:t>nt</a:t>
            </a:r>
            <a:r>
              <a:rPr lang="en-US" altLang="ko-KR" sz="1600" b="0" dirty="0" smtClean="0"/>
              <a:t> num;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err="1" smtClean="0"/>
              <a:t>p</a:t>
            </a:r>
            <a:r>
              <a:rPr lang="en-US" altLang="ko-KR" sz="1600" b="0" dirty="0" err="1" smtClean="0"/>
              <a:t>rintf</a:t>
            </a:r>
            <a:r>
              <a:rPr lang="en-US" altLang="ko-KR" sz="1600" b="0" dirty="0" smtClean="0"/>
              <a:t>(“1</a:t>
            </a:r>
            <a:r>
              <a:rPr lang="ko-KR" altLang="en-US" sz="1600" b="0" dirty="0" smtClean="0"/>
              <a:t>이상 </a:t>
            </a:r>
            <a:r>
              <a:rPr lang="en-US" altLang="ko-KR" sz="1600" b="0" dirty="0" smtClean="0"/>
              <a:t>5</a:t>
            </a:r>
            <a:r>
              <a:rPr lang="ko-KR" altLang="en-US" sz="1600" b="0" dirty="0" smtClean="0"/>
              <a:t>이하의 정수 입력 </a:t>
            </a:r>
            <a:r>
              <a:rPr lang="en-US" altLang="ko-KR" sz="1600" b="0" dirty="0" smtClean="0"/>
              <a:t>: ”);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err="1" smtClean="0"/>
              <a:t>s</a:t>
            </a:r>
            <a:r>
              <a:rPr lang="en-US" altLang="ko-KR" sz="1600" b="0" dirty="0" err="1" smtClean="0"/>
              <a:t>canf</a:t>
            </a:r>
            <a:r>
              <a:rPr lang="en-US" altLang="ko-KR" sz="1600" b="0" dirty="0" smtClean="0"/>
              <a:t>(“%d”, &amp;num);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endParaRPr lang="en-US" altLang="ko-KR" sz="1600" b="0" dirty="0" smtClean="0"/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s</a:t>
            </a:r>
            <a:r>
              <a:rPr lang="en-US" altLang="ko-KR" sz="1600" b="0" dirty="0" smtClean="0"/>
              <a:t>witch(num)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{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	case 1: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	</a:t>
            </a: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(“1</a:t>
            </a:r>
            <a:r>
              <a:rPr lang="ko-KR" altLang="en-US" sz="1600" b="0" dirty="0" smtClean="0"/>
              <a:t>은 </a:t>
            </a:r>
            <a:r>
              <a:rPr lang="en-US" altLang="ko-KR" sz="1600" b="0" dirty="0" smtClean="0"/>
              <a:t>one \n”);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		break;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case </a:t>
            </a:r>
            <a:r>
              <a:rPr lang="en-US" altLang="ko-KR" sz="1600" b="0" dirty="0" smtClean="0"/>
              <a:t>2:</a:t>
            </a:r>
            <a:endParaRPr lang="en-US" altLang="ko-KR" sz="1600" b="0" dirty="0" smtClean="0"/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(“2</a:t>
            </a:r>
            <a:r>
              <a:rPr lang="ko-KR" altLang="en-US" sz="1600" b="0" dirty="0" smtClean="0"/>
              <a:t>는</a:t>
            </a:r>
            <a:r>
              <a:rPr lang="ko-KR" altLang="en-US" sz="1600" b="0" dirty="0" smtClean="0"/>
              <a:t> </a:t>
            </a:r>
            <a:r>
              <a:rPr lang="en-US" altLang="ko-KR" sz="1600" b="0" dirty="0" smtClean="0"/>
              <a:t>two </a:t>
            </a:r>
            <a:r>
              <a:rPr lang="en-US" altLang="ko-KR" sz="1600" b="0" dirty="0" smtClean="0"/>
              <a:t>\n”);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		break;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case </a:t>
            </a:r>
            <a:r>
              <a:rPr lang="en-US" altLang="ko-KR" sz="1600" b="0" dirty="0" smtClean="0"/>
              <a:t>3:</a:t>
            </a:r>
            <a:endParaRPr lang="en-US" altLang="ko-KR" sz="1600" b="0" dirty="0" smtClean="0"/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(“3</a:t>
            </a:r>
            <a:r>
              <a:rPr lang="ko-KR" altLang="en-US" sz="1600" b="0" dirty="0" smtClean="0"/>
              <a:t>은 </a:t>
            </a:r>
            <a:r>
              <a:rPr lang="en-US" altLang="ko-KR" sz="1600" b="0" dirty="0" smtClean="0"/>
              <a:t>three </a:t>
            </a:r>
            <a:r>
              <a:rPr lang="en-US" altLang="ko-KR" sz="1600" b="0" dirty="0" smtClean="0"/>
              <a:t>\n”);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		break;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case </a:t>
            </a:r>
            <a:r>
              <a:rPr lang="en-US" altLang="ko-KR" sz="1600" b="0" dirty="0" smtClean="0"/>
              <a:t>4:</a:t>
            </a:r>
            <a:endParaRPr lang="en-US" altLang="ko-KR" sz="1600" b="0" dirty="0" smtClean="0"/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(“4</a:t>
            </a:r>
            <a:r>
              <a:rPr lang="ko-KR" altLang="en-US" sz="1600" b="0" dirty="0" smtClean="0"/>
              <a:t>은 </a:t>
            </a:r>
            <a:r>
              <a:rPr lang="en-US" altLang="ko-KR" sz="1600" b="0" dirty="0" smtClean="0"/>
              <a:t>four </a:t>
            </a:r>
            <a:r>
              <a:rPr lang="en-US" altLang="ko-KR" sz="1600" b="0" dirty="0" smtClean="0"/>
              <a:t>\n”);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		break;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case </a:t>
            </a:r>
            <a:r>
              <a:rPr lang="en-US" altLang="ko-KR" sz="1600" b="0" dirty="0" smtClean="0"/>
              <a:t>5:</a:t>
            </a:r>
            <a:endParaRPr lang="en-US" altLang="ko-KR" sz="1600" b="0" dirty="0" smtClean="0"/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(“5</a:t>
            </a:r>
            <a:r>
              <a:rPr lang="ko-KR" altLang="en-US" sz="1600" b="0" dirty="0" smtClean="0"/>
              <a:t>은 </a:t>
            </a:r>
            <a:r>
              <a:rPr lang="en-US" altLang="ko-KR" sz="1600" b="0" dirty="0" smtClean="0"/>
              <a:t>five </a:t>
            </a:r>
            <a:r>
              <a:rPr lang="en-US" altLang="ko-KR" sz="1600" b="0" dirty="0" smtClean="0"/>
              <a:t>\n”);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		break;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</a:t>
            </a:r>
            <a:r>
              <a:rPr lang="en-US" altLang="ko-KR" sz="1600" b="0" dirty="0" smtClean="0"/>
              <a:t>default:</a:t>
            </a:r>
            <a:endParaRPr lang="en-US" altLang="ko-KR" sz="1600" b="0" dirty="0" smtClean="0"/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(“I don’t know! </a:t>
            </a:r>
            <a:r>
              <a:rPr lang="en-US" altLang="ko-KR" sz="1600" b="0" dirty="0" smtClean="0"/>
              <a:t>\n”);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}</a:t>
            </a:r>
            <a:endParaRPr lang="en-US" altLang="ko-KR" sz="1600" b="0" dirty="0"/>
          </a:p>
        </p:txBody>
      </p:sp>
    </p:spTree>
    <p:extLst>
      <p:ext uri="{BB962C8B-B14F-4D97-AF65-F5344CB8AC3E}">
        <p14:creationId xmlns:p14="http://schemas.microsoft.com/office/powerpoint/2010/main" xmlns="" val="378778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20702" y="357166"/>
            <a:ext cx="6075372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break</a:t>
            </a:r>
            <a:r>
              <a:rPr lang="ko-KR" altLang="en-US" b="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문의 역할</a:t>
            </a:r>
            <a:endParaRPr kumimoji="1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0" y="1295400"/>
            <a:ext cx="62865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8778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928670"/>
            <a:ext cx="8534400" cy="5286412"/>
          </a:xfrm>
        </p:spPr>
        <p:txBody>
          <a:bodyPr/>
          <a:lstStyle/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char </a:t>
            </a:r>
            <a:r>
              <a:rPr lang="en-US" altLang="ko-KR" sz="1600" b="0" dirty="0" err="1" smtClean="0"/>
              <a:t>ch</a:t>
            </a:r>
            <a:r>
              <a:rPr lang="en-US" altLang="ko-KR" sz="1600" b="0" dirty="0" smtClean="0"/>
              <a:t>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(“M:</a:t>
            </a:r>
            <a:r>
              <a:rPr lang="ko-KR" altLang="en-US" sz="1600" b="0" dirty="0" smtClean="0"/>
              <a:t>오전</a:t>
            </a:r>
            <a:r>
              <a:rPr lang="en-US" altLang="ko-KR" sz="1600" b="0" dirty="0" smtClean="0"/>
              <a:t>, A:</a:t>
            </a:r>
            <a:r>
              <a:rPr lang="ko-KR" altLang="en-US" sz="1600" b="0" dirty="0" smtClean="0"/>
              <a:t>오후</a:t>
            </a:r>
            <a:r>
              <a:rPr lang="en-US" altLang="ko-KR" sz="1600" b="0" dirty="0" smtClean="0"/>
              <a:t>, E:</a:t>
            </a:r>
            <a:r>
              <a:rPr lang="ko-KR" altLang="en-US" sz="1600" b="0" dirty="0" smtClean="0"/>
              <a:t>저녁</a:t>
            </a:r>
            <a:r>
              <a:rPr lang="en-US" altLang="ko-KR" sz="1600" b="0" dirty="0" smtClean="0"/>
              <a:t> \n”);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err="1" smtClean="0"/>
              <a:t>s</a:t>
            </a:r>
            <a:r>
              <a:rPr lang="en-US" altLang="ko-KR" sz="1600" b="0" dirty="0" err="1" smtClean="0"/>
              <a:t>canf</a:t>
            </a:r>
            <a:r>
              <a:rPr lang="en-US" altLang="ko-KR" sz="1600" b="0" dirty="0" smtClean="0"/>
              <a:t>(“%c”, &amp;</a:t>
            </a:r>
            <a:r>
              <a:rPr lang="en-US" altLang="ko-KR" sz="1600" b="0" dirty="0" err="1" smtClean="0"/>
              <a:t>ch</a:t>
            </a:r>
            <a:r>
              <a:rPr lang="en-US" altLang="ko-KR" sz="1600" b="0" dirty="0" smtClean="0"/>
              <a:t>);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endParaRPr lang="en-US" altLang="ko-KR" sz="1600" b="0" dirty="0" smtClean="0"/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switch(</a:t>
            </a:r>
            <a:r>
              <a:rPr lang="en-US" altLang="ko-KR" sz="1600" b="0" dirty="0" err="1" smtClean="0"/>
              <a:t>ch</a:t>
            </a:r>
            <a:r>
              <a:rPr lang="en-US" altLang="ko-KR" sz="1600" b="0" dirty="0" smtClean="0"/>
              <a:t>)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{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	case ‘M’: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	</a:t>
            </a:r>
            <a:r>
              <a:rPr lang="en-US" altLang="ko-KR" sz="1600" b="0" dirty="0" smtClean="0"/>
              <a:t>case ‘m’;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	</a:t>
            </a: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(“Morning \n”);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		break;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case </a:t>
            </a:r>
            <a:r>
              <a:rPr lang="en-US" altLang="ko-KR" sz="1600" b="0" dirty="0" smtClean="0"/>
              <a:t>‘A’:</a:t>
            </a:r>
            <a:endParaRPr lang="en-US" altLang="ko-KR" sz="1600" b="0" dirty="0" smtClean="0"/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case </a:t>
            </a:r>
            <a:r>
              <a:rPr lang="en-US" altLang="ko-KR" sz="1600" b="0" dirty="0" smtClean="0"/>
              <a:t>‘a’;</a:t>
            </a:r>
            <a:endParaRPr lang="en-US" altLang="ko-KR" sz="1600" b="0" dirty="0" smtClean="0"/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(“Afternoon </a:t>
            </a:r>
            <a:r>
              <a:rPr lang="en-US" altLang="ko-KR" sz="1600" b="0" dirty="0" smtClean="0"/>
              <a:t>\n”);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	break;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endParaRPr lang="en-US" altLang="ko-KR" sz="1600" b="0" dirty="0" smtClean="0"/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case </a:t>
            </a:r>
            <a:r>
              <a:rPr lang="en-US" altLang="ko-KR" sz="1600" b="0" dirty="0" smtClean="0"/>
              <a:t>‘E’:</a:t>
            </a:r>
            <a:endParaRPr lang="en-US" altLang="ko-KR" sz="1600" b="0" dirty="0" smtClean="0"/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case </a:t>
            </a:r>
            <a:r>
              <a:rPr lang="en-US" altLang="ko-KR" sz="1600" b="0" dirty="0" smtClean="0"/>
              <a:t>‘e’;</a:t>
            </a:r>
            <a:endParaRPr lang="en-US" altLang="ko-KR" sz="1600" b="0" dirty="0" smtClean="0"/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(“Evening </a:t>
            </a:r>
            <a:r>
              <a:rPr lang="en-US" altLang="ko-KR" sz="1600" b="0" dirty="0" smtClean="0"/>
              <a:t>\n”);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	break;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}</a:t>
            </a:r>
            <a:endParaRPr lang="en-US" altLang="ko-KR" sz="16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4667248" y="5857892"/>
            <a:ext cx="5214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0" smtClean="0">
                <a:solidFill>
                  <a:srgbClr val="00B050"/>
                </a:solidFill>
                <a:latin typeface="HY바다L" pitchFamily="18" charset="-127"/>
                <a:ea typeface="HY바다L" pitchFamily="18" charset="-127"/>
              </a:rPr>
              <a:t>break</a:t>
            </a:r>
            <a:r>
              <a:rPr lang="ko-KR" altLang="en-US" sz="1600" b="0" dirty="0" smtClean="0">
                <a:solidFill>
                  <a:srgbClr val="00B050"/>
                </a:solidFill>
                <a:latin typeface="HY바다L" pitchFamily="18" charset="-127"/>
                <a:ea typeface="HY바다L" pitchFamily="18" charset="-127"/>
              </a:rPr>
              <a:t>문이 삽입되어서 유용한 경우도 있지만</a:t>
            </a:r>
            <a:r>
              <a:rPr lang="en-US" altLang="ko-KR" sz="1600" b="0" dirty="0" smtClean="0">
                <a:solidFill>
                  <a:srgbClr val="00B050"/>
                </a:solidFill>
                <a:latin typeface="HY바다L" pitchFamily="18" charset="-127"/>
                <a:ea typeface="HY바다L" pitchFamily="18" charset="-127"/>
              </a:rPr>
              <a:t>, break</a:t>
            </a:r>
            <a:r>
              <a:rPr lang="ko-KR" altLang="en-US" sz="1600" b="0" dirty="0" smtClean="0">
                <a:solidFill>
                  <a:srgbClr val="00B050"/>
                </a:solidFill>
                <a:latin typeface="HY바다L" pitchFamily="18" charset="-127"/>
                <a:ea typeface="HY바다L" pitchFamily="18" charset="-127"/>
              </a:rPr>
              <a:t>문이 삽입되지 않아서 유용한 경우도 있다</a:t>
            </a:r>
            <a:r>
              <a:rPr lang="en-US" altLang="ko-KR" sz="1600" b="0" dirty="0" smtClean="0">
                <a:solidFill>
                  <a:srgbClr val="00B050"/>
                </a:solidFill>
                <a:latin typeface="HY바다L" pitchFamily="18" charset="-127"/>
                <a:ea typeface="HY바다L" pitchFamily="18" charset="-127"/>
              </a:rPr>
              <a:t>.</a:t>
            </a:r>
            <a:endParaRPr lang="ko-KR" altLang="en-US" sz="1600" b="0" dirty="0">
              <a:solidFill>
                <a:srgbClr val="00B050"/>
              </a:solidFill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778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</a:t>
            </a:r>
            <a:r>
              <a:rPr lang="ko-KR" altLang="en-US" dirty="0" smtClean="0"/>
              <a:t>문과 </a:t>
            </a:r>
            <a:r>
              <a:rPr lang="en-US" altLang="ko-KR" dirty="0" err="1" smtClean="0"/>
              <a:t>if~else</a:t>
            </a:r>
            <a:r>
              <a:rPr lang="ko-KR" altLang="en-US" dirty="0" smtClean="0"/>
              <a:t>문의 </a:t>
            </a:r>
            <a:r>
              <a:rPr lang="ko-KR" altLang="en-US" dirty="0" smtClean="0"/>
              <a:t>비</a:t>
            </a:r>
            <a:r>
              <a:rPr lang="ko-KR" altLang="en-US" dirty="0" smtClean="0"/>
              <a:t>교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9388" y="1833563"/>
            <a:ext cx="446722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2476500" y="5273117"/>
            <a:ext cx="4953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b="0" dirty="0" smtClean="0"/>
              <a:t>if...else if...else</a:t>
            </a:r>
            <a:r>
              <a:rPr lang="ko-KR" altLang="en-US" sz="1600" b="0" dirty="0" smtClean="0"/>
              <a:t>보다</a:t>
            </a:r>
            <a:r>
              <a:rPr lang="en-US" altLang="ko-KR" sz="1600" b="0" dirty="0" smtClean="0"/>
              <a:t>switch</a:t>
            </a:r>
            <a:r>
              <a:rPr lang="ko-KR" altLang="en-US" sz="1600" b="0" dirty="0" smtClean="0"/>
              <a:t>문을 선호한다</a:t>
            </a:r>
            <a:r>
              <a:rPr lang="en-US" altLang="ko-KR" sz="1600" b="0" dirty="0" smtClean="0"/>
              <a:t>. </a:t>
            </a:r>
          </a:p>
          <a:p>
            <a:r>
              <a:rPr lang="en-US" altLang="ko-KR" sz="1600" b="0" dirty="0" smtClean="0"/>
              <a:t>Switch</a:t>
            </a:r>
            <a:r>
              <a:rPr lang="ko-KR" altLang="en-US" sz="1600" b="0" dirty="0" smtClean="0"/>
              <a:t>문이 더 간결해 보이기 때문이다</a:t>
            </a:r>
            <a:r>
              <a:rPr lang="en-US" altLang="ko-KR" sz="1600" b="0" dirty="0" smtClean="0"/>
              <a:t>. </a:t>
            </a:r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xmlns="" val="265714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</a:t>
            </a:r>
            <a:r>
              <a:rPr lang="ko-KR" altLang="en-US" dirty="0" smtClean="0"/>
              <a:t>문과 </a:t>
            </a:r>
            <a:r>
              <a:rPr lang="en-US" altLang="ko-KR" dirty="0" err="1" smtClean="0"/>
              <a:t>if~else</a:t>
            </a:r>
            <a:r>
              <a:rPr lang="ko-KR" altLang="en-US" dirty="0" smtClean="0"/>
              <a:t>문의 </a:t>
            </a:r>
            <a:r>
              <a:rPr lang="ko-KR" altLang="en-US" dirty="0" smtClean="0"/>
              <a:t>비</a:t>
            </a:r>
            <a:r>
              <a:rPr lang="ko-KR" altLang="en-US" dirty="0" smtClean="0"/>
              <a:t>교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2024042" y="5273117"/>
            <a:ext cx="57626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 smtClean="0"/>
              <a:t>switch</a:t>
            </a:r>
            <a:r>
              <a:rPr lang="ko-KR" altLang="en-US" sz="1600" b="0" dirty="0" smtClean="0"/>
              <a:t>문으로 구현할 수 있는 조건의 구성에는 한계가 있다</a:t>
            </a:r>
            <a:r>
              <a:rPr lang="en-US" altLang="ko-KR" sz="1600" b="0" dirty="0" smtClean="0"/>
              <a:t>. </a:t>
            </a:r>
            <a:endParaRPr lang="ko-KR" altLang="en-US" sz="1600" b="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0" y="1828800"/>
            <a:ext cx="55245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5714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 smtClean="0"/>
              <a:t>(</a:t>
            </a:r>
            <a:r>
              <a:rPr lang="en-US" altLang="ko-KR" dirty="0" smtClean="0"/>
              <a:t>switch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 smtClean="0"/>
              <a:t>switch</a:t>
            </a:r>
            <a:r>
              <a:rPr lang="ko-KR" altLang="en-US" sz="1800" dirty="0" smtClean="0"/>
              <a:t>문을 이용해 사칙연산 할 수 있는 계산기를 만들어보자</a:t>
            </a:r>
            <a:r>
              <a:rPr lang="en-US" altLang="ko-KR" sz="180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sz="1800" dirty="0" smtClean="0"/>
              <a:t>사용자에게 숫자 하나를 입력 받은 후 그 수가 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이상</a:t>
            </a:r>
            <a:r>
              <a:rPr lang="en-US" altLang="ko-KR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미만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미만</a:t>
            </a:r>
            <a:r>
              <a:rPr lang="en-US" altLang="ko-KR" dirty="0" smtClean="0"/>
              <a:t>, 20</a:t>
            </a:r>
            <a:r>
              <a:rPr lang="ko-KR" altLang="en-US" dirty="0" smtClean="0"/>
              <a:t>이상</a:t>
            </a:r>
            <a:r>
              <a:rPr lang="en-US" altLang="ko-KR" dirty="0" smtClean="0"/>
              <a:t>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미만</a:t>
            </a:r>
            <a:r>
              <a:rPr lang="en-US" altLang="ko-KR" dirty="0" smtClean="0"/>
              <a:t>, 30</a:t>
            </a:r>
            <a:r>
              <a:rPr lang="ko-KR" altLang="en-US" dirty="0" smtClean="0"/>
              <a:t>이상인지 알려주는 프로그램을 만들어보자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</a:t>
            </a:r>
            <a:r>
              <a:rPr lang="en-US" altLang="ko-KR" dirty="0" smtClean="0"/>
              <a:t>22</a:t>
            </a:r>
            <a:r>
              <a:rPr lang="ko-KR" altLang="en-US" dirty="0" smtClean="0"/>
              <a:t>가 입력이 되면 </a:t>
            </a:r>
            <a:r>
              <a:rPr lang="en-US" altLang="ko-KR" dirty="0" smtClean="0"/>
              <a:t>“10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미만 입니다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를 출력하도록 하자</a:t>
            </a:r>
            <a:r>
              <a:rPr lang="en-US" altLang="ko-KR" dirty="0" smtClean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63128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</a:t>
            </a:r>
            <a:r>
              <a:rPr lang="en-US" altLang="ko-KR" dirty="0" err="1" smtClean="0"/>
              <a:t>oto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</a:t>
            </a:r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6720" y="1038244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</a:t>
            </a:r>
            <a:r>
              <a:rPr lang="en-US" altLang="ko-KR" sz="1600" b="0" kern="0" dirty="0" smtClean="0">
                <a:latin typeface="+mn-ea"/>
                <a:ea typeface="+mn-ea"/>
              </a:rPr>
              <a:t>num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0" fontAlgn="base" latinLnBrk="1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printf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(“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자연수 입력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:”);</a:t>
            </a:r>
          </a:p>
          <a:p>
            <a:pPr marL="342900" marR="0" lvl="0" indent="-342900" algn="l" defTabSz="914400" rtl="0" eaLnBrk="0" fontAlgn="base" latinLnBrk="1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scanf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(“%d”, &amp;num);</a:t>
            </a:r>
          </a:p>
          <a:p>
            <a:pPr marL="342900" marR="0" lvl="0" indent="-342900" algn="l" defTabSz="914400" rtl="0" eaLnBrk="0" fontAlgn="base" latinLnBrk="1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0" fontAlgn="base" latinLnBrk="1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if (num == 1)</a:t>
            </a:r>
          </a:p>
          <a:p>
            <a:pPr marL="342900" marR="0" lvl="0" indent="-342900" algn="l" defTabSz="914400" rtl="0" eaLnBrk="0" fontAlgn="base" latinLnBrk="1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	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goto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ONE;</a:t>
            </a:r>
          </a:p>
          <a:p>
            <a:pPr marL="342900" marR="0" lvl="0" indent="-342900" algn="l" defTabSz="914400" rtl="0" eaLnBrk="0" fontAlgn="base" latinLnBrk="1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else if (num == 2)</a:t>
            </a:r>
          </a:p>
          <a:p>
            <a:pPr marL="342900" marR="0" lvl="0" indent="-342900" algn="l" defTabSz="914400" rtl="0" eaLnBrk="0" fontAlgn="base" latinLnBrk="1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	go</a:t>
            </a:r>
            <a:r>
              <a:rPr lang="en-US" altLang="ko-KR" sz="1600" b="0" kern="0" baseline="0" dirty="0" smtClean="0">
                <a:latin typeface="+mn-ea"/>
                <a:ea typeface="+mn-ea"/>
              </a:rPr>
              <a:t>to</a:t>
            </a:r>
            <a:r>
              <a:rPr lang="en-US" altLang="ko-KR" sz="1600" b="0" kern="0" dirty="0" smtClean="0">
                <a:latin typeface="+mn-ea"/>
                <a:ea typeface="+mn-ea"/>
              </a:rPr>
              <a:t> TWO;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else</a:t>
            </a:r>
          </a:p>
          <a:p>
            <a:pPr marL="342900" marR="0" lvl="0" indent="-342900" algn="l" defTabSz="914400" rtl="0" eaLnBrk="0" fontAlgn="base" latinLnBrk="1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ea"/>
                <a:ea typeface="+mn-ea"/>
              </a:rPr>
              <a:t>	</a:t>
            </a:r>
            <a:r>
              <a:rPr lang="en-US" altLang="ko-KR" sz="1600" b="0" kern="0" dirty="0" smtClean="0">
                <a:latin typeface="+mn-ea"/>
                <a:ea typeface="+mn-ea"/>
              </a:rPr>
              <a:t>	</a:t>
            </a:r>
            <a:r>
              <a:rPr lang="en-US" altLang="ko-KR" sz="1600" b="0" kern="0" dirty="0" err="1" smtClean="0">
                <a:latin typeface="+mn-ea"/>
                <a:ea typeface="+mn-ea"/>
              </a:rPr>
              <a:t>goto</a:t>
            </a:r>
            <a:r>
              <a:rPr lang="en-US" altLang="ko-KR" sz="1600" b="0" kern="0" dirty="0" smtClean="0">
                <a:latin typeface="+mn-ea"/>
                <a:ea typeface="+mn-ea"/>
              </a:rPr>
              <a:t> OTHER;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0" fontAlgn="base" latinLnBrk="1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ea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ONE</a:t>
            </a:r>
            <a:r>
              <a:rPr lang="en-US" altLang="ko-KR" sz="1600" b="0" kern="0" baseline="0" dirty="0" smtClean="0">
                <a:latin typeface="+mn-ea"/>
                <a:ea typeface="+mn-ea"/>
              </a:rPr>
              <a:t>:</a:t>
            </a:r>
          </a:p>
          <a:p>
            <a:pPr marL="342900" marR="0" lvl="0" indent="-342900" algn="l" defTabSz="914400" rtl="0" eaLnBrk="0" fontAlgn="base" latinLnBrk="1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ko-KR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printf</a:t>
            </a: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(“1</a:t>
            </a:r>
            <a:r>
              <a:rPr kumimoji="1" lang="ko-KR" alt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을 입력하셨습니다</a:t>
            </a: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. \</a:t>
            </a:r>
            <a:r>
              <a:rPr lang="en-US" altLang="ko-KR" sz="1600" b="0" kern="0" dirty="0" smtClean="0">
                <a:latin typeface="+mn-ea"/>
                <a:ea typeface="+mn-ea"/>
              </a:rPr>
              <a:t>n</a:t>
            </a: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”);</a:t>
            </a:r>
          </a:p>
          <a:p>
            <a:pPr marL="342900" marR="0" lvl="0" indent="-342900" algn="l" defTabSz="914400" rtl="0" eaLnBrk="0" fontAlgn="base" latinLnBrk="1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</a:t>
            </a:r>
            <a:r>
              <a:rPr kumimoji="1" lang="en-US" altLang="ko-KR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goto</a:t>
            </a: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END;</a:t>
            </a:r>
          </a:p>
          <a:p>
            <a:pPr marL="342900" lvl="0" indent="-342900" algn="l" eaLnBrk="0" hangingPunct="0">
              <a:lnSpc>
                <a:spcPct val="80000"/>
              </a:lnSpc>
              <a:spcBef>
                <a:spcPct val="20000"/>
              </a:spcBef>
              <a:buSzPct val="75000"/>
              <a:defRPr/>
            </a:pPr>
            <a:r>
              <a:rPr lang="en-US" altLang="ko-KR" sz="1600" b="0" kern="0" dirty="0" smtClean="0">
                <a:latin typeface="+mn-ea"/>
                <a:ea typeface="+mn-ea"/>
              </a:rPr>
              <a:t>TWO:</a:t>
            </a:r>
            <a:endParaRPr lang="en-US" altLang="ko-KR" sz="1600" b="0" kern="0" dirty="0" smtClean="0">
              <a:latin typeface="+mn-ea"/>
              <a:ea typeface="+mn-ea"/>
            </a:endParaRPr>
          </a:p>
          <a:p>
            <a:pPr marL="342900" lvl="0" indent="-342900" algn="l" eaLnBrk="0" hangingPunct="0">
              <a:lnSpc>
                <a:spcPct val="80000"/>
              </a:lnSpc>
              <a:spcBef>
                <a:spcPct val="20000"/>
              </a:spcBef>
              <a:buSzPct val="75000"/>
              <a:defRPr/>
            </a:pPr>
            <a:r>
              <a:rPr lang="en-US" altLang="ko-KR" sz="1600" b="0" kern="0" dirty="0" smtClean="0">
                <a:latin typeface="+mn-ea"/>
                <a:ea typeface="+mn-ea"/>
              </a:rPr>
              <a:t>	</a:t>
            </a:r>
            <a:r>
              <a:rPr lang="en-US" altLang="ko-KR" sz="1600" b="0" kern="0" dirty="0" err="1" smtClean="0">
                <a:latin typeface="+mn-ea"/>
                <a:ea typeface="+mn-ea"/>
              </a:rPr>
              <a:t>printf</a:t>
            </a:r>
            <a:r>
              <a:rPr lang="en-US" altLang="ko-KR" sz="1600" b="0" kern="0" dirty="0" smtClean="0">
                <a:latin typeface="+mn-ea"/>
                <a:ea typeface="+mn-ea"/>
              </a:rPr>
              <a:t>(“2</a:t>
            </a:r>
            <a:r>
              <a:rPr lang="ko-KR" altLang="en-US" sz="1600" b="0" kern="0" dirty="0" smtClean="0">
                <a:latin typeface="+mn-ea"/>
                <a:ea typeface="+mn-ea"/>
              </a:rPr>
              <a:t>를 </a:t>
            </a:r>
            <a:r>
              <a:rPr lang="ko-KR" altLang="en-US" sz="1600" b="0" kern="0" dirty="0" smtClean="0">
                <a:latin typeface="+mn-ea"/>
                <a:ea typeface="+mn-ea"/>
              </a:rPr>
              <a:t>입력하셨습니다</a:t>
            </a:r>
            <a:r>
              <a:rPr lang="en-US" altLang="ko-KR" sz="1600" b="0" kern="0" dirty="0" smtClean="0">
                <a:latin typeface="+mn-ea"/>
                <a:ea typeface="+mn-ea"/>
              </a:rPr>
              <a:t>. \n”);</a:t>
            </a:r>
          </a:p>
          <a:p>
            <a:pPr marL="342900" lvl="0" indent="-342900" algn="l" eaLnBrk="0" hangingPunct="0">
              <a:lnSpc>
                <a:spcPct val="80000"/>
              </a:lnSpc>
              <a:spcBef>
                <a:spcPct val="20000"/>
              </a:spcBef>
              <a:buSzPct val="75000"/>
              <a:defRPr/>
            </a:pPr>
            <a:r>
              <a:rPr lang="en-US" altLang="ko-KR" sz="1600" b="0" kern="0" dirty="0" smtClean="0">
                <a:latin typeface="+mn-ea"/>
                <a:ea typeface="+mn-ea"/>
              </a:rPr>
              <a:t>	</a:t>
            </a:r>
            <a:r>
              <a:rPr lang="en-US" altLang="ko-KR" sz="1600" b="0" kern="0" dirty="0" err="1" smtClean="0">
                <a:latin typeface="+mn-ea"/>
                <a:ea typeface="+mn-ea"/>
              </a:rPr>
              <a:t>goto</a:t>
            </a:r>
            <a:r>
              <a:rPr lang="en-US" altLang="ko-KR" sz="1600" b="0" kern="0" dirty="0" smtClean="0">
                <a:latin typeface="+mn-ea"/>
                <a:ea typeface="+mn-ea"/>
              </a:rPr>
              <a:t> END;</a:t>
            </a:r>
          </a:p>
          <a:p>
            <a:pPr marL="342900" lvl="0" indent="-342900" algn="l" eaLnBrk="0" hangingPunct="0">
              <a:lnSpc>
                <a:spcPct val="80000"/>
              </a:lnSpc>
              <a:spcBef>
                <a:spcPct val="20000"/>
              </a:spcBef>
              <a:buSzPct val="75000"/>
              <a:defRPr/>
            </a:pPr>
            <a:r>
              <a:rPr lang="en-US" altLang="ko-KR" sz="1600" b="0" kern="0" dirty="0" smtClean="0">
                <a:latin typeface="+mn-ea"/>
                <a:ea typeface="+mn-ea"/>
              </a:rPr>
              <a:t>OTHER:</a:t>
            </a:r>
            <a:endParaRPr lang="en-US" altLang="ko-KR" sz="1600" b="0" kern="0" dirty="0" smtClean="0">
              <a:latin typeface="+mn-ea"/>
              <a:ea typeface="+mn-ea"/>
            </a:endParaRPr>
          </a:p>
          <a:p>
            <a:pPr marL="342900" lvl="0" indent="-342900" algn="l" eaLnBrk="0" hangingPunct="0">
              <a:lnSpc>
                <a:spcPct val="80000"/>
              </a:lnSpc>
              <a:spcBef>
                <a:spcPct val="20000"/>
              </a:spcBef>
              <a:buSzPct val="75000"/>
              <a:defRPr/>
            </a:pPr>
            <a:r>
              <a:rPr lang="en-US" altLang="ko-KR" sz="1600" b="0" kern="0" dirty="0" smtClean="0">
                <a:latin typeface="+mn-ea"/>
                <a:ea typeface="+mn-ea"/>
              </a:rPr>
              <a:t>	</a:t>
            </a:r>
            <a:r>
              <a:rPr lang="en-US" altLang="ko-KR" sz="1600" b="0" kern="0" dirty="0" err="1" smtClean="0">
                <a:latin typeface="+mn-ea"/>
                <a:ea typeface="+mn-ea"/>
              </a:rPr>
              <a:t>printf</a:t>
            </a:r>
            <a:r>
              <a:rPr lang="en-US" altLang="ko-KR" sz="1600" b="0" kern="0" dirty="0" smtClean="0">
                <a:latin typeface="+mn-ea"/>
                <a:ea typeface="+mn-ea"/>
              </a:rPr>
              <a:t>(“3 </a:t>
            </a:r>
            <a:r>
              <a:rPr lang="ko-KR" altLang="en-US" sz="1600" b="0" kern="0" dirty="0" smtClean="0">
                <a:latin typeface="+mn-ea"/>
                <a:ea typeface="+mn-ea"/>
              </a:rPr>
              <a:t>혹은 다른 값을 입력하셨군요</a:t>
            </a:r>
            <a:r>
              <a:rPr lang="en-US" altLang="ko-KR" sz="1600" b="0" kern="0" dirty="0" smtClean="0">
                <a:latin typeface="+mn-ea"/>
                <a:ea typeface="+mn-ea"/>
              </a:rPr>
              <a:t>.\n”);</a:t>
            </a:r>
          </a:p>
          <a:p>
            <a:pPr marL="342900" lvl="0" indent="-342900" algn="l" eaLnBrk="0" hangingPunct="0">
              <a:lnSpc>
                <a:spcPct val="80000"/>
              </a:lnSpc>
              <a:spcBef>
                <a:spcPct val="20000"/>
              </a:spcBef>
              <a:buSzPct val="75000"/>
              <a:defRPr/>
            </a:pPr>
            <a:r>
              <a:rPr lang="en-US" altLang="ko-KR" sz="1600" b="0" kern="0" dirty="0" smtClean="0">
                <a:latin typeface="+mn-ea"/>
                <a:ea typeface="+mn-ea"/>
              </a:rPr>
              <a:t>END:</a:t>
            </a:r>
            <a:endParaRPr lang="en-US" altLang="ko-KR" sz="1600" b="0" kern="0" dirty="0" smtClean="0">
              <a:latin typeface="+mn-ea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}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714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 smtClean="0"/>
              <a:t>(if)</a:t>
            </a:r>
            <a:endParaRPr lang="en-US" altLang="ko-KR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  <a:p>
            <a:pPr lvl="1"/>
            <a:r>
              <a:rPr lang="ko-KR" altLang="en-US" dirty="0" err="1"/>
              <a:t>조건식을</a:t>
            </a:r>
            <a:r>
              <a:rPr lang="ko-KR" altLang="en-US" dirty="0"/>
              <a:t>  평가하여 프로그램의 실행순서를 결정하는 </a:t>
            </a:r>
            <a:r>
              <a:rPr lang="ko-KR" altLang="en-US" dirty="0" err="1"/>
              <a:t>제어문</a:t>
            </a:r>
            <a:endParaRPr lang="ko-KR" altLang="en-US" dirty="0"/>
          </a:p>
          <a:p>
            <a:r>
              <a:rPr lang="ko-KR" altLang="en-US" dirty="0"/>
              <a:t>단순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endParaRPr lang="ko-KR" altLang="en-US" dirty="0"/>
          </a:p>
          <a:p>
            <a:pPr lvl="1"/>
            <a:r>
              <a:rPr lang="ko-KR" altLang="en-US" dirty="0" err="1"/>
              <a:t>조건식을</a:t>
            </a:r>
            <a:r>
              <a:rPr lang="ko-KR" altLang="en-US" dirty="0"/>
              <a:t> 평가하여 참이면 종속문장을 거짓이면 다음 문장을 실행</a:t>
            </a:r>
          </a:p>
        </p:txBody>
      </p:sp>
      <p:sp>
        <p:nvSpPr>
          <p:cNvPr id="129028" name="AutoShape 4"/>
          <p:cNvSpPr>
            <a:spLocks noChangeArrowheads="1"/>
          </p:cNvSpPr>
          <p:nvPr/>
        </p:nvSpPr>
        <p:spPr bwMode="auto">
          <a:xfrm>
            <a:off x="1485900" y="2971800"/>
            <a:ext cx="2724150" cy="1219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1800" dirty="0" smtClean="0">
                <a:latin typeface="Verdana" pitchFamily="34" charset="0"/>
              </a:rPr>
              <a:t>if </a:t>
            </a:r>
            <a:r>
              <a:rPr lang="en-US" altLang="ko-KR" sz="1800" dirty="0">
                <a:latin typeface="Verdana" pitchFamily="34" charset="0"/>
              </a:rPr>
              <a:t>(</a:t>
            </a:r>
            <a:r>
              <a:rPr lang="ko-KR" altLang="en-US" sz="1800" dirty="0" err="1">
                <a:latin typeface="Verdana" pitchFamily="34" charset="0"/>
              </a:rPr>
              <a:t>조건식</a:t>
            </a:r>
            <a:r>
              <a:rPr lang="en-US" altLang="ko-KR" sz="1800" dirty="0">
                <a:latin typeface="Verdana" pitchFamily="34" charset="0"/>
              </a:rPr>
              <a:t>) </a:t>
            </a:r>
            <a:r>
              <a:rPr lang="ko-KR" altLang="en-US" sz="1800" dirty="0">
                <a:latin typeface="Verdana" pitchFamily="34" charset="0"/>
              </a:rPr>
              <a:t>종속문장</a:t>
            </a:r>
            <a:r>
              <a:rPr lang="en-US" altLang="ko-KR" sz="1800" dirty="0">
                <a:latin typeface="Verdana" pitchFamily="34" charset="0"/>
              </a:rPr>
              <a:t>;</a:t>
            </a:r>
          </a:p>
          <a:p>
            <a:pPr algn="l"/>
            <a:r>
              <a:rPr lang="ko-KR" altLang="en-US" sz="1800" dirty="0" smtClean="0">
                <a:latin typeface="Verdana" pitchFamily="34" charset="0"/>
              </a:rPr>
              <a:t>다음문장</a:t>
            </a:r>
            <a:r>
              <a:rPr lang="en-US" altLang="ko-KR" sz="1800" dirty="0">
                <a:latin typeface="Verdana" pitchFamily="34" charset="0"/>
              </a:rPr>
              <a:t>;</a:t>
            </a:r>
          </a:p>
        </p:txBody>
      </p:sp>
      <p:sp>
        <p:nvSpPr>
          <p:cNvPr id="129029" name="AutoShape 5"/>
          <p:cNvSpPr>
            <a:spLocks noChangeArrowheads="1"/>
          </p:cNvSpPr>
          <p:nvPr/>
        </p:nvSpPr>
        <p:spPr bwMode="auto">
          <a:xfrm>
            <a:off x="1485900" y="4419600"/>
            <a:ext cx="2724150" cy="1219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1800" dirty="0" smtClean="0">
                <a:latin typeface="Verdana" pitchFamily="34" charset="0"/>
              </a:rPr>
              <a:t>if </a:t>
            </a:r>
            <a:r>
              <a:rPr lang="en-US" altLang="ko-KR" sz="1800" dirty="0">
                <a:latin typeface="Verdana" pitchFamily="34" charset="0"/>
              </a:rPr>
              <a:t>(</a:t>
            </a:r>
            <a:r>
              <a:rPr lang="ko-KR" altLang="en-US" sz="1800" dirty="0" err="1">
                <a:latin typeface="Verdana" pitchFamily="34" charset="0"/>
              </a:rPr>
              <a:t>조건식</a:t>
            </a:r>
            <a:r>
              <a:rPr lang="en-US" altLang="ko-KR" sz="1800" dirty="0">
                <a:latin typeface="Verdana" pitchFamily="34" charset="0"/>
              </a:rPr>
              <a:t>){</a:t>
            </a:r>
          </a:p>
          <a:p>
            <a:pPr algn="l"/>
            <a:r>
              <a:rPr lang="en-US" altLang="ko-KR" sz="1800" dirty="0">
                <a:latin typeface="Verdana" pitchFamily="34" charset="0"/>
              </a:rPr>
              <a:t>	</a:t>
            </a:r>
            <a:r>
              <a:rPr lang="ko-KR" altLang="en-US" sz="1800" dirty="0">
                <a:latin typeface="Verdana" pitchFamily="34" charset="0"/>
              </a:rPr>
              <a:t>블록</a:t>
            </a:r>
          </a:p>
          <a:p>
            <a:pPr algn="l"/>
            <a:r>
              <a:rPr lang="en-US" altLang="ko-KR" sz="1800" dirty="0">
                <a:latin typeface="Verdana" pitchFamily="34" charset="0"/>
              </a:rPr>
              <a:t>}</a:t>
            </a:r>
          </a:p>
          <a:p>
            <a:pPr algn="l"/>
            <a:r>
              <a:rPr lang="ko-KR" altLang="en-US" sz="1800" dirty="0">
                <a:latin typeface="Verdana" pitchFamily="34" charset="0"/>
              </a:rPr>
              <a:t>다음 문장</a:t>
            </a:r>
            <a:r>
              <a:rPr lang="en-US" altLang="ko-KR" sz="1800" dirty="0">
                <a:latin typeface="Verdana" pitchFamily="34" charset="0"/>
              </a:rPr>
              <a:t>;</a:t>
            </a:r>
          </a:p>
        </p:txBody>
      </p:sp>
      <p:sp>
        <p:nvSpPr>
          <p:cNvPr id="129030" name="AutoShape 6"/>
          <p:cNvSpPr>
            <a:spLocks noChangeArrowheads="1"/>
          </p:cNvSpPr>
          <p:nvPr/>
        </p:nvSpPr>
        <p:spPr bwMode="auto">
          <a:xfrm>
            <a:off x="6273800" y="2971800"/>
            <a:ext cx="1733550" cy="6858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800">
                <a:latin typeface="Verdana" pitchFamily="34" charset="0"/>
              </a:rPr>
              <a:t>조건식</a:t>
            </a:r>
          </a:p>
        </p:txBody>
      </p:sp>
      <p:sp>
        <p:nvSpPr>
          <p:cNvPr id="129031" name="AutoShape 7"/>
          <p:cNvSpPr>
            <a:spLocks noChangeArrowheads="1"/>
          </p:cNvSpPr>
          <p:nvPr/>
        </p:nvSpPr>
        <p:spPr bwMode="auto">
          <a:xfrm>
            <a:off x="6273800" y="3962400"/>
            <a:ext cx="1733550" cy="685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800">
                <a:latin typeface="Verdana" pitchFamily="34" charset="0"/>
              </a:rPr>
              <a:t>종속문장</a:t>
            </a:r>
          </a:p>
          <a:p>
            <a:pPr algn="ctr"/>
            <a:r>
              <a:rPr lang="ko-KR" altLang="en-US" sz="1800">
                <a:latin typeface="Verdana" pitchFamily="34" charset="0"/>
              </a:rPr>
              <a:t>또는 </a:t>
            </a:r>
            <a:r>
              <a:rPr lang="en-US" altLang="ko-KR" sz="1800">
                <a:latin typeface="Verdana" pitchFamily="34" charset="0"/>
              </a:rPr>
              <a:t>{</a:t>
            </a:r>
            <a:r>
              <a:rPr lang="ko-KR" altLang="en-US" sz="1800">
                <a:latin typeface="Verdana" pitchFamily="34" charset="0"/>
              </a:rPr>
              <a:t>블록</a:t>
            </a:r>
            <a:r>
              <a:rPr lang="en-US" altLang="ko-KR" sz="1800">
                <a:latin typeface="Verdana" pitchFamily="34" charset="0"/>
              </a:rPr>
              <a:t>}</a:t>
            </a:r>
          </a:p>
        </p:txBody>
      </p:sp>
      <p:sp>
        <p:nvSpPr>
          <p:cNvPr id="129032" name="AutoShape 8"/>
          <p:cNvSpPr>
            <a:spLocks noChangeArrowheads="1"/>
          </p:cNvSpPr>
          <p:nvPr/>
        </p:nvSpPr>
        <p:spPr bwMode="auto">
          <a:xfrm>
            <a:off x="6273800" y="4953000"/>
            <a:ext cx="1733550" cy="685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800">
                <a:latin typeface="Verdana" pitchFamily="34" charset="0"/>
              </a:rPr>
              <a:t>다음 문장</a:t>
            </a:r>
          </a:p>
        </p:txBody>
      </p:sp>
      <p:cxnSp>
        <p:nvCxnSpPr>
          <p:cNvPr id="129033" name="AutoShape 9"/>
          <p:cNvCxnSpPr>
            <a:cxnSpLocks noChangeShapeType="1"/>
            <a:stCxn id="129030" idx="2"/>
            <a:endCxn id="129031" idx="0"/>
          </p:cNvCxnSpPr>
          <p:nvPr/>
        </p:nvCxnSpPr>
        <p:spPr bwMode="auto">
          <a:xfrm>
            <a:off x="7140575" y="3657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034" name="AutoShape 10"/>
          <p:cNvCxnSpPr>
            <a:cxnSpLocks noChangeShapeType="1"/>
            <a:stCxn id="129031" idx="2"/>
            <a:endCxn id="129032" idx="0"/>
          </p:cNvCxnSpPr>
          <p:nvPr/>
        </p:nvCxnSpPr>
        <p:spPr bwMode="auto">
          <a:xfrm>
            <a:off x="7140575" y="4648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035" name="Freeform 11"/>
          <p:cNvSpPr>
            <a:spLocks/>
          </p:cNvSpPr>
          <p:nvPr/>
        </p:nvSpPr>
        <p:spPr bwMode="auto">
          <a:xfrm>
            <a:off x="7144015" y="3314701"/>
            <a:ext cx="1193535" cy="1444625"/>
          </a:xfrm>
          <a:custGeom>
            <a:avLst/>
            <a:gdLst>
              <a:gd name="T0" fmla="*/ 480 w 672"/>
              <a:gd name="T1" fmla="*/ 0 h 864"/>
              <a:gd name="T2" fmla="*/ 672 w 672"/>
              <a:gd name="T3" fmla="*/ 0 h 864"/>
              <a:gd name="T4" fmla="*/ 672 w 672"/>
              <a:gd name="T5" fmla="*/ 864 h 864"/>
              <a:gd name="T6" fmla="*/ 0 w 672"/>
              <a:gd name="T7" fmla="*/ 864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864">
                <a:moveTo>
                  <a:pt x="480" y="0"/>
                </a:moveTo>
                <a:lnTo>
                  <a:pt x="672" y="0"/>
                </a:lnTo>
                <a:lnTo>
                  <a:pt x="672" y="864"/>
                </a:lnTo>
                <a:lnTo>
                  <a:pt x="0" y="86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29036" name="Text Box 12"/>
          <p:cNvSpPr txBox="1">
            <a:spLocks noChangeArrowheads="1"/>
          </p:cNvSpPr>
          <p:nvPr/>
        </p:nvSpPr>
        <p:spPr bwMode="auto">
          <a:xfrm>
            <a:off x="8383757" y="3810000"/>
            <a:ext cx="5886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600">
                <a:latin typeface="Verdana" pitchFamily="34" charset="0"/>
              </a:rPr>
              <a:t>거짓</a:t>
            </a:r>
          </a:p>
        </p:txBody>
      </p:sp>
      <p:sp>
        <p:nvSpPr>
          <p:cNvPr id="129037" name="Text Box 13"/>
          <p:cNvSpPr txBox="1">
            <a:spLocks noChangeArrowheads="1"/>
          </p:cNvSpPr>
          <p:nvPr/>
        </p:nvSpPr>
        <p:spPr bwMode="auto">
          <a:xfrm>
            <a:off x="7225859" y="3625850"/>
            <a:ext cx="38664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600">
                <a:latin typeface="Verdana" pitchFamily="34" charset="0"/>
              </a:rPr>
              <a:t>참</a:t>
            </a:r>
          </a:p>
        </p:txBody>
      </p:sp>
    </p:spTree>
    <p:extLst>
      <p:ext uri="{BB962C8B-B14F-4D97-AF65-F5344CB8AC3E}">
        <p14:creationId xmlns:p14="http://schemas.microsoft.com/office/powerpoint/2010/main" xmlns="" val="422490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54094"/>
            <a:ext cx="7266120" cy="5289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1800" dirty="0"/>
              <a:t>예제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num;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err="1" smtClean="0"/>
              <a:t>p</a:t>
            </a:r>
            <a:r>
              <a:rPr lang="en-US" altLang="ko-KR" dirty="0" err="1" smtClean="0"/>
              <a:t>rintf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정수 입력 </a:t>
            </a:r>
            <a:r>
              <a:rPr lang="en-US" altLang="ko-KR" dirty="0" smtClean="0"/>
              <a:t>: ”);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err="1" smtClean="0"/>
              <a:t>s</a:t>
            </a:r>
            <a:r>
              <a:rPr lang="en-US" altLang="ko-KR" dirty="0" err="1" smtClean="0"/>
              <a:t>canf</a:t>
            </a:r>
            <a:r>
              <a:rPr lang="en-US" altLang="ko-KR" dirty="0" smtClean="0"/>
              <a:t>(“%d”, &amp;num);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smtClean="0"/>
              <a:t>i</a:t>
            </a:r>
            <a:r>
              <a:rPr lang="en-US" altLang="ko-KR" dirty="0" smtClean="0"/>
              <a:t>f(num &lt; 0)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입력 값은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보다 작다</a:t>
            </a:r>
            <a:r>
              <a:rPr lang="en-US" altLang="ko-KR" dirty="0" smtClean="0"/>
              <a:t>.\n”);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lnSpc>
                <a:spcPct val="90000"/>
              </a:lnSpc>
              <a:buNone/>
            </a:pPr>
            <a:r>
              <a:rPr lang="en-US" altLang="ko-KR" dirty="0" smtClean="0"/>
              <a:t>if(num &gt; </a:t>
            </a:r>
            <a:r>
              <a:rPr lang="en-US" altLang="ko-KR" dirty="0" smtClean="0"/>
              <a:t>0)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입력 값은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보다 </a:t>
            </a:r>
            <a:r>
              <a:rPr lang="ko-KR" altLang="en-US" dirty="0" smtClean="0"/>
              <a:t>크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.\</a:t>
            </a:r>
            <a:r>
              <a:rPr lang="en-US" altLang="ko-KR" dirty="0" smtClean="0"/>
              <a:t>n”);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lnSpc>
                <a:spcPct val="90000"/>
              </a:lnSpc>
              <a:buNone/>
            </a:pPr>
            <a:r>
              <a:rPr lang="en-US" altLang="ko-KR" dirty="0" smtClean="0"/>
              <a:t>if(num == </a:t>
            </a:r>
            <a:r>
              <a:rPr lang="en-US" altLang="ko-KR" dirty="0" smtClean="0"/>
              <a:t>0)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입력 값은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.\</a:t>
            </a:r>
            <a:r>
              <a:rPr lang="en-US" altLang="ko-KR" dirty="0" smtClean="0"/>
              <a:t>n”);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ko-KR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ko-KR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dirty="0" smtClean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dirty="0" smtClean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dirty="0" smtClean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smtClean="0">
                <a:solidFill>
                  <a:schemeClr val="folHlink"/>
                </a:solidFill>
              </a:rPr>
              <a:t>※ </a:t>
            </a:r>
            <a:r>
              <a:rPr lang="ko-KR" altLang="en-US" dirty="0">
                <a:solidFill>
                  <a:schemeClr val="folHlink"/>
                </a:solidFill>
              </a:rPr>
              <a:t>컴퓨터에서 참인 경우 </a:t>
            </a:r>
            <a:r>
              <a:rPr lang="ko-KR" altLang="en-US" dirty="0">
                <a:solidFill>
                  <a:schemeClr val="folHlink"/>
                </a:solidFill>
                <a:latin typeface="Arial"/>
              </a:rPr>
              <a:t>‘</a:t>
            </a:r>
            <a:r>
              <a:rPr lang="en-US" altLang="ko-KR" dirty="0">
                <a:solidFill>
                  <a:schemeClr val="folHlink"/>
                </a:solidFill>
              </a:rPr>
              <a:t>1</a:t>
            </a:r>
            <a:r>
              <a:rPr lang="en-US" altLang="ko-KR" dirty="0">
                <a:solidFill>
                  <a:schemeClr val="folHlink"/>
                </a:solidFill>
                <a:latin typeface="Arial"/>
              </a:rPr>
              <a:t>’</a:t>
            </a:r>
            <a:r>
              <a:rPr lang="ko-KR" altLang="en-US" dirty="0">
                <a:solidFill>
                  <a:schemeClr val="folHlink"/>
                </a:solidFill>
              </a:rPr>
              <a:t>을 거짓인 경우 </a:t>
            </a:r>
            <a:r>
              <a:rPr lang="ko-KR" altLang="en-US" dirty="0">
                <a:solidFill>
                  <a:schemeClr val="folHlink"/>
                </a:solidFill>
                <a:latin typeface="Arial"/>
              </a:rPr>
              <a:t>’</a:t>
            </a:r>
            <a:r>
              <a:rPr lang="en-US" altLang="ko-KR" dirty="0">
                <a:solidFill>
                  <a:schemeClr val="folHlink"/>
                </a:solidFill>
              </a:rPr>
              <a:t>0</a:t>
            </a:r>
            <a:r>
              <a:rPr lang="en-US" altLang="ko-KR" dirty="0">
                <a:solidFill>
                  <a:schemeClr val="folHlink"/>
                </a:solidFill>
                <a:latin typeface="Arial"/>
              </a:rPr>
              <a:t>’</a:t>
            </a:r>
            <a:r>
              <a:rPr lang="ko-KR" altLang="en-US" dirty="0">
                <a:solidFill>
                  <a:schemeClr val="folHlink"/>
                </a:solidFill>
              </a:rPr>
              <a:t>을 반환한다</a:t>
            </a:r>
            <a:r>
              <a:rPr lang="en-US" altLang="ko-KR" dirty="0">
                <a:solidFill>
                  <a:schemeClr val="folHlink"/>
                </a:solidFill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1628" y="1428736"/>
            <a:ext cx="3914775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9871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1038244"/>
            <a:ext cx="8534400" cy="5105400"/>
          </a:xfrm>
        </p:spPr>
        <p:txBody>
          <a:bodyPr/>
          <a:lstStyle/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err="1" smtClean="0"/>
              <a:t>i</a:t>
            </a:r>
            <a:r>
              <a:rPr lang="en-US" altLang="ko-KR" sz="1600" b="0" dirty="0" err="1" smtClean="0"/>
              <a:t>nt</a:t>
            </a:r>
            <a:r>
              <a:rPr lang="en-US" altLang="ko-KR" sz="1600" b="0" dirty="0" smtClean="0"/>
              <a:t> main(void)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{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 opt;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	</a:t>
            </a:r>
            <a:r>
              <a:rPr lang="en-US" altLang="ko-KR" sz="1600" b="0" dirty="0" smtClean="0"/>
              <a:t>double  num1, num2;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	</a:t>
            </a:r>
            <a:r>
              <a:rPr lang="en-US" altLang="ko-KR" sz="1600" b="0" dirty="0" smtClean="0"/>
              <a:t>double  result;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endParaRPr lang="en-US" altLang="ko-KR" sz="1600" b="0" dirty="0" smtClean="0"/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(“1.</a:t>
            </a:r>
            <a:r>
              <a:rPr lang="ko-KR" altLang="en-US" sz="1600" b="0" dirty="0" smtClean="0"/>
              <a:t>덧셈 </a:t>
            </a:r>
            <a:r>
              <a:rPr lang="en-US" altLang="ko-KR" sz="1600" b="0" dirty="0" smtClean="0"/>
              <a:t>2.</a:t>
            </a:r>
            <a:r>
              <a:rPr lang="ko-KR" altLang="en-US" sz="1600" b="0" dirty="0" smtClean="0"/>
              <a:t>뺄셈 </a:t>
            </a:r>
            <a:r>
              <a:rPr lang="en-US" altLang="ko-KR" sz="1600" b="0" dirty="0" smtClean="0"/>
              <a:t>3.</a:t>
            </a:r>
            <a:r>
              <a:rPr lang="ko-KR" altLang="en-US" sz="1600" b="0" dirty="0" smtClean="0"/>
              <a:t>곱셈 </a:t>
            </a:r>
            <a:r>
              <a:rPr lang="en-US" altLang="ko-KR" sz="1600" b="0" dirty="0" smtClean="0"/>
              <a:t>4.</a:t>
            </a:r>
            <a:r>
              <a:rPr lang="ko-KR" altLang="en-US" sz="1600" b="0" dirty="0" smtClean="0"/>
              <a:t>나눗셈 </a:t>
            </a:r>
            <a:r>
              <a:rPr lang="en-US" altLang="ko-KR" sz="1600" b="0" dirty="0" smtClean="0"/>
              <a:t>\n”);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scanf</a:t>
            </a:r>
            <a:r>
              <a:rPr lang="en-US" altLang="ko-KR" sz="1600" b="0" dirty="0" smtClean="0"/>
              <a:t>(“%d”, &amp;opt);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</a:t>
            </a:r>
            <a:r>
              <a:rPr lang="ko-KR" altLang="en-US" sz="1600" b="0" dirty="0" smtClean="0"/>
              <a:t>두 개의 실수 입력 </a:t>
            </a:r>
            <a:r>
              <a:rPr lang="en-US" altLang="ko-KR" sz="1600" b="0" dirty="0" smtClean="0"/>
              <a:t>: ”);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scanf</a:t>
            </a:r>
            <a:r>
              <a:rPr lang="en-US" altLang="ko-KR" sz="1600" b="0" dirty="0" smtClean="0"/>
              <a:t>(“%lf %lf”, &amp;num1, &amp;num2);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endParaRPr lang="en-US" altLang="ko-KR" sz="1600" b="0" dirty="0" smtClean="0"/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	if (opt == 1)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		</a:t>
            </a:r>
            <a:r>
              <a:rPr lang="en-US" altLang="ko-KR" sz="1600" b="0" dirty="0" smtClean="0"/>
              <a:t>result = num1 + num2;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if (opt == </a:t>
            </a:r>
            <a:r>
              <a:rPr lang="en-US" altLang="ko-KR" sz="1600" b="0" dirty="0" smtClean="0"/>
              <a:t>2)</a:t>
            </a:r>
            <a:endParaRPr lang="en-US" altLang="ko-KR" sz="1600" b="0" dirty="0" smtClean="0"/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	result = num1 </a:t>
            </a:r>
            <a:r>
              <a:rPr lang="en-US" altLang="ko-KR" sz="1600" b="0" dirty="0" smtClean="0"/>
              <a:t>- </a:t>
            </a:r>
            <a:r>
              <a:rPr lang="en-US" altLang="ko-KR" sz="1600" b="0" dirty="0" smtClean="0"/>
              <a:t>num2;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if (opt == </a:t>
            </a:r>
            <a:r>
              <a:rPr lang="en-US" altLang="ko-KR" sz="1600" b="0" dirty="0" smtClean="0"/>
              <a:t>3)</a:t>
            </a:r>
            <a:endParaRPr lang="en-US" altLang="ko-KR" sz="1600" b="0" dirty="0" smtClean="0"/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	result = num1 </a:t>
            </a:r>
            <a:r>
              <a:rPr lang="en-US" altLang="ko-KR" sz="1600" b="0" dirty="0" smtClean="0"/>
              <a:t>* </a:t>
            </a:r>
            <a:r>
              <a:rPr lang="en-US" altLang="ko-KR" sz="1600" b="0" dirty="0" smtClean="0"/>
              <a:t>num2;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if (opt == </a:t>
            </a:r>
            <a:r>
              <a:rPr lang="en-US" altLang="ko-KR" sz="1600" b="0" dirty="0" smtClean="0"/>
              <a:t>4)</a:t>
            </a:r>
            <a:endParaRPr lang="en-US" altLang="ko-KR" sz="1600" b="0" dirty="0" smtClean="0"/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	result = num1 </a:t>
            </a:r>
            <a:r>
              <a:rPr lang="en-US" altLang="ko-KR" sz="1600" b="0" dirty="0" smtClean="0"/>
              <a:t>/ </a:t>
            </a:r>
            <a:r>
              <a:rPr lang="en-US" altLang="ko-KR" sz="1600" b="0" dirty="0" smtClean="0"/>
              <a:t>num2;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	</a:t>
            </a:r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</a:t>
            </a:r>
            <a:r>
              <a:rPr lang="ko-KR" altLang="en-US" sz="1600" b="0" dirty="0" smtClean="0"/>
              <a:t>결과 </a:t>
            </a:r>
            <a:r>
              <a:rPr lang="en-US" altLang="ko-KR" sz="1600" b="0" dirty="0" smtClean="0"/>
              <a:t>: %f \n”, result);</a:t>
            </a:r>
            <a:endParaRPr lang="en-US" altLang="ko-KR" sz="1600" b="0" dirty="0" smtClean="0"/>
          </a:p>
          <a:p>
            <a:pPr>
              <a:lnSpc>
                <a:spcPct val="80000"/>
              </a:lnSpc>
              <a:buSzPct val="75000"/>
              <a:buFont typeface="Wingdings" pitchFamily="2" charset="2"/>
              <a:buNone/>
            </a:pPr>
            <a:r>
              <a:rPr lang="en-US" altLang="ko-KR" sz="1600" b="0" dirty="0" smtClean="0"/>
              <a:t>}</a:t>
            </a:r>
            <a:endParaRPr lang="en-US" altLang="ko-KR" sz="16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5953132" y="6072206"/>
            <a:ext cx="2553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0" dirty="0" smtClean="0">
                <a:solidFill>
                  <a:srgbClr val="00B050"/>
                </a:solidFill>
                <a:latin typeface="HY바다L" pitchFamily="18" charset="-127"/>
                <a:ea typeface="HY바다L" pitchFamily="18" charset="-127"/>
              </a:rPr>
              <a:t>무슨 문제점이 있을까요</a:t>
            </a:r>
            <a:r>
              <a:rPr lang="en-US" altLang="ko-KR" sz="1600" b="0" dirty="0" smtClean="0">
                <a:solidFill>
                  <a:srgbClr val="00B050"/>
                </a:solidFill>
                <a:latin typeface="HY바다L" pitchFamily="18" charset="-127"/>
                <a:ea typeface="HY바다L" pitchFamily="18" charset="-127"/>
              </a:rPr>
              <a:t>??</a:t>
            </a:r>
            <a:endParaRPr lang="ko-KR" altLang="en-US" sz="1600" b="0" dirty="0">
              <a:solidFill>
                <a:srgbClr val="00B050"/>
              </a:solidFill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778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if~else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if </a:t>
            </a:r>
            <a:r>
              <a:rPr lang="en-US" altLang="ko-KR" dirty="0"/>
              <a:t>else </a:t>
            </a:r>
            <a:r>
              <a:rPr lang="ko-KR" altLang="en-US" dirty="0"/>
              <a:t>문</a:t>
            </a:r>
          </a:p>
          <a:p>
            <a:pPr lvl="1"/>
            <a:r>
              <a:rPr lang="ko-KR" altLang="en-US" dirty="0" err="1"/>
              <a:t>조건식을</a:t>
            </a:r>
            <a:r>
              <a:rPr lang="ko-KR" altLang="en-US" dirty="0"/>
              <a:t> 평가하여 참이면 </a:t>
            </a:r>
            <a:r>
              <a:rPr lang="en-US" altLang="ko-KR" dirty="0" smtClean="0"/>
              <a:t>if</a:t>
            </a:r>
            <a:r>
              <a:rPr lang="ko-KR" altLang="en-US" dirty="0" smtClean="0"/>
              <a:t>와 </a:t>
            </a:r>
            <a:r>
              <a:rPr lang="en-US" altLang="ko-KR" dirty="0"/>
              <a:t>else</a:t>
            </a:r>
            <a:r>
              <a:rPr lang="ko-KR" altLang="en-US" dirty="0"/>
              <a:t>사이의 문장을 거짓이면 </a:t>
            </a:r>
            <a:r>
              <a:rPr lang="en-US" altLang="ko-KR" dirty="0"/>
              <a:t>else </a:t>
            </a:r>
            <a:r>
              <a:rPr lang="ko-KR" altLang="en-US" dirty="0"/>
              <a:t>이후 </a:t>
            </a:r>
            <a:r>
              <a:rPr lang="ko-KR" altLang="en-US" dirty="0" smtClean="0"/>
              <a:t>문장 </a:t>
            </a:r>
            <a:r>
              <a:rPr lang="ko-KR" altLang="en-US" dirty="0"/>
              <a:t>실행</a:t>
            </a:r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auto">
          <a:xfrm>
            <a:off x="1485900" y="2286000"/>
            <a:ext cx="2641600" cy="1066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1800" dirty="0" smtClean="0">
                <a:latin typeface="Verdana" pitchFamily="34" charset="0"/>
              </a:rPr>
              <a:t>if(</a:t>
            </a:r>
            <a:r>
              <a:rPr lang="ko-KR" altLang="en-US" sz="1800" dirty="0" err="1">
                <a:latin typeface="Verdana" pitchFamily="34" charset="0"/>
              </a:rPr>
              <a:t>조건식</a:t>
            </a:r>
            <a:r>
              <a:rPr lang="en-US" altLang="ko-KR" sz="1800" dirty="0">
                <a:latin typeface="Verdana" pitchFamily="34" charset="0"/>
              </a:rPr>
              <a:t>) </a:t>
            </a:r>
            <a:r>
              <a:rPr lang="ko-KR" altLang="en-US" sz="1800" dirty="0">
                <a:latin typeface="Verdana" pitchFamily="34" charset="0"/>
              </a:rPr>
              <a:t>문장 </a:t>
            </a:r>
            <a:r>
              <a:rPr lang="en-US" altLang="ko-KR" sz="1800" dirty="0">
                <a:latin typeface="Verdana" pitchFamily="34" charset="0"/>
              </a:rPr>
              <a:t>1;</a:t>
            </a:r>
          </a:p>
          <a:p>
            <a:pPr algn="l"/>
            <a:r>
              <a:rPr lang="en-US" altLang="ko-KR" sz="1800" dirty="0">
                <a:latin typeface="Verdana" pitchFamily="34" charset="0"/>
              </a:rPr>
              <a:t>else </a:t>
            </a:r>
            <a:r>
              <a:rPr lang="ko-KR" altLang="en-US" sz="1800" dirty="0">
                <a:latin typeface="Verdana" pitchFamily="34" charset="0"/>
              </a:rPr>
              <a:t>문장 </a:t>
            </a:r>
            <a:r>
              <a:rPr lang="en-US" altLang="ko-KR" sz="1800" dirty="0">
                <a:latin typeface="Verdana" pitchFamily="34" charset="0"/>
              </a:rPr>
              <a:t>2;</a:t>
            </a:r>
          </a:p>
          <a:p>
            <a:pPr algn="l"/>
            <a:r>
              <a:rPr lang="ko-KR" altLang="en-US" sz="1800" dirty="0">
                <a:latin typeface="Verdana" pitchFamily="34" charset="0"/>
              </a:rPr>
              <a:t>다음 문장</a:t>
            </a:r>
            <a:r>
              <a:rPr lang="en-US" altLang="ko-KR" sz="1800" dirty="0">
                <a:latin typeface="Verdana" pitchFamily="34" charset="0"/>
              </a:rPr>
              <a:t>;</a:t>
            </a:r>
          </a:p>
        </p:txBody>
      </p:sp>
      <p:sp>
        <p:nvSpPr>
          <p:cNvPr id="135173" name="AutoShape 5"/>
          <p:cNvSpPr>
            <a:spLocks noChangeArrowheads="1"/>
          </p:cNvSpPr>
          <p:nvPr/>
        </p:nvSpPr>
        <p:spPr bwMode="auto">
          <a:xfrm>
            <a:off x="1485900" y="3581400"/>
            <a:ext cx="2641600" cy="2133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1800" dirty="0" smtClean="0">
                <a:latin typeface="Verdana" pitchFamily="34" charset="0"/>
              </a:rPr>
              <a:t>if(</a:t>
            </a:r>
            <a:r>
              <a:rPr lang="ko-KR" altLang="en-US" sz="1800" dirty="0" err="1">
                <a:latin typeface="Verdana" pitchFamily="34" charset="0"/>
              </a:rPr>
              <a:t>조건식</a:t>
            </a:r>
            <a:r>
              <a:rPr lang="en-US" altLang="ko-KR" sz="1800" dirty="0">
                <a:latin typeface="Verdana" pitchFamily="34" charset="0"/>
              </a:rPr>
              <a:t>){</a:t>
            </a:r>
          </a:p>
          <a:p>
            <a:pPr algn="l"/>
            <a:r>
              <a:rPr lang="en-US" altLang="ko-KR" sz="1800" dirty="0">
                <a:latin typeface="Verdana" pitchFamily="34" charset="0"/>
              </a:rPr>
              <a:t>	</a:t>
            </a:r>
            <a:r>
              <a:rPr lang="ko-KR" altLang="en-US" sz="1800" dirty="0">
                <a:latin typeface="Verdana" pitchFamily="34" charset="0"/>
              </a:rPr>
              <a:t>블록</a:t>
            </a:r>
            <a:r>
              <a:rPr lang="en-US" altLang="ko-KR" sz="1800" dirty="0">
                <a:latin typeface="Verdana" pitchFamily="34" charset="0"/>
              </a:rPr>
              <a:t>1</a:t>
            </a:r>
          </a:p>
          <a:p>
            <a:pPr algn="l"/>
            <a:r>
              <a:rPr lang="en-US" altLang="ko-KR" sz="1800" dirty="0">
                <a:latin typeface="Verdana" pitchFamily="34" charset="0"/>
              </a:rPr>
              <a:t>}</a:t>
            </a:r>
          </a:p>
          <a:p>
            <a:pPr algn="l"/>
            <a:r>
              <a:rPr lang="en-US" altLang="ko-KR" sz="1800" dirty="0">
                <a:latin typeface="Verdana" pitchFamily="34" charset="0"/>
              </a:rPr>
              <a:t>else{</a:t>
            </a:r>
          </a:p>
          <a:p>
            <a:pPr algn="l"/>
            <a:r>
              <a:rPr lang="en-US" altLang="ko-KR" sz="1800" dirty="0">
                <a:latin typeface="Verdana" pitchFamily="34" charset="0"/>
              </a:rPr>
              <a:t>	</a:t>
            </a:r>
            <a:r>
              <a:rPr lang="ko-KR" altLang="en-US" sz="1800" dirty="0" err="1">
                <a:latin typeface="Verdana" pitchFamily="34" charset="0"/>
              </a:rPr>
              <a:t>블럭</a:t>
            </a:r>
            <a:r>
              <a:rPr lang="ko-KR" altLang="en-US" sz="1800" dirty="0">
                <a:latin typeface="Verdana" pitchFamily="34" charset="0"/>
              </a:rPr>
              <a:t> </a:t>
            </a:r>
            <a:r>
              <a:rPr lang="en-US" altLang="ko-KR" sz="1800" dirty="0">
                <a:latin typeface="Verdana" pitchFamily="34" charset="0"/>
              </a:rPr>
              <a:t>2</a:t>
            </a:r>
          </a:p>
          <a:p>
            <a:pPr algn="l"/>
            <a:r>
              <a:rPr lang="en-US" altLang="ko-KR" sz="1800" dirty="0">
                <a:latin typeface="Verdana" pitchFamily="34" charset="0"/>
              </a:rPr>
              <a:t>}</a:t>
            </a:r>
          </a:p>
          <a:p>
            <a:pPr algn="l"/>
            <a:r>
              <a:rPr lang="ko-KR" altLang="en-US" sz="1800" dirty="0">
                <a:latin typeface="Verdana" pitchFamily="34" charset="0"/>
              </a:rPr>
              <a:t>다음 문장</a:t>
            </a:r>
            <a:r>
              <a:rPr lang="en-US" altLang="ko-KR" sz="1800" dirty="0">
                <a:latin typeface="Verdana" pitchFamily="34" charset="0"/>
              </a:rPr>
              <a:t>;</a:t>
            </a:r>
          </a:p>
        </p:txBody>
      </p:sp>
      <p:sp>
        <p:nvSpPr>
          <p:cNvPr id="135174" name="AutoShape 6"/>
          <p:cNvSpPr>
            <a:spLocks noChangeArrowheads="1"/>
          </p:cNvSpPr>
          <p:nvPr/>
        </p:nvSpPr>
        <p:spPr bwMode="auto">
          <a:xfrm>
            <a:off x="5365750" y="2514600"/>
            <a:ext cx="1733550" cy="6858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800" dirty="0" err="1">
                <a:latin typeface="Verdana" pitchFamily="34" charset="0"/>
              </a:rPr>
              <a:t>조건식</a:t>
            </a:r>
            <a:endParaRPr lang="ko-KR" altLang="en-US" sz="1800" dirty="0">
              <a:latin typeface="Verdana" pitchFamily="34" charset="0"/>
            </a:endParaRPr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auto">
          <a:xfrm>
            <a:off x="5365750" y="3733800"/>
            <a:ext cx="1733550" cy="685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800">
                <a:latin typeface="Verdana" pitchFamily="34" charset="0"/>
              </a:rPr>
              <a:t>종속문장</a:t>
            </a:r>
          </a:p>
          <a:p>
            <a:pPr algn="ctr"/>
            <a:r>
              <a:rPr lang="ko-KR" altLang="en-US" sz="1800">
                <a:latin typeface="Verdana" pitchFamily="34" charset="0"/>
              </a:rPr>
              <a:t>또는 </a:t>
            </a:r>
            <a:r>
              <a:rPr lang="en-US" altLang="ko-KR" sz="1800">
                <a:latin typeface="Verdana" pitchFamily="34" charset="0"/>
              </a:rPr>
              <a:t>{</a:t>
            </a:r>
            <a:r>
              <a:rPr lang="ko-KR" altLang="en-US" sz="1800">
                <a:latin typeface="Verdana" pitchFamily="34" charset="0"/>
              </a:rPr>
              <a:t>블록</a:t>
            </a:r>
            <a:r>
              <a:rPr lang="en-US" altLang="ko-KR" sz="1800">
                <a:latin typeface="Verdana" pitchFamily="34" charset="0"/>
              </a:rPr>
              <a:t>}</a:t>
            </a:r>
          </a:p>
        </p:txBody>
      </p:sp>
      <p:sp>
        <p:nvSpPr>
          <p:cNvPr id="135176" name="AutoShape 8"/>
          <p:cNvSpPr>
            <a:spLocks noChangeArrowheads="1"/>
          </p:cNvSpPr>
          <p:nvPr/>
        </p:nvSpPr>
        <p:spPr bwMode="auto">
          <a:xfrm>
            <a:off x="5365750" y="4800600"/>
            <a:ext cx="1733550" cy="685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800">
                <a:latin typeface="Verdana" pitchFamily="34" charset="0"/>
              </a:rPr>
              <a:t>다음 문장</a:t>
            </a:r>
          </a:p>
        </p:txBody>
      </p:sp>
      <p:cxnSp>
        <p:nvCxnSpPr>
          <p:cNvPr id="135177" name="AutoShape 9"/>
          <p:cNvCxnSpPr>
            <a:cxnSpLocks noChangeShapeType="1"/>
            <a:stCxn id="135174" idx="2"/>
            <a:endCxn id="135175" idx="0"/>
          </p:cNvCxnSpPr>
          <p:nvPr/>
        </p:nvCxnSpPr>
        <p:spPr bwMode="auto">
          <a:xfrm>
            <a:off x="6232525" y="32004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178" name="AutoShape 10"/>
          <p:cNvCxnSpPr>
            <a:cxnSpLocks noChangeShapeType="1"/>
            <a:stCxn id="135175" idx="2"/>
            <a:endCxn id="135176" idx="0"/>
          </p:cNvCxnSpPr>
          <p:nvPr/>
        </p:nvCxnSpPr>
        <p:spPr bwMode="auto">
          <a:xfrm>
            <a:off x="6232525" y="44196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5179" name="Text Box 11"/>
          <p:cNvSpPr txBox="1">
            <a:spLocks noChangeArrowheads="1"/>
          </p:cNvSpPr>
          <p:nvPr/>
        </p:nvSpPr>
        <p:spPr bwMode="auto">
          <a:xfrm>
            <a:off x="7455070" y="2514600"/>
            <a:ext cx="5886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600">
                <a:latin typeface="Verdana" pitchFamily="34" charset="0"/>
              </a:rPr>
              <a:t>거짓</a:t>
            </a:r>
          </a:p>
        </p:txBody>
      </p:sp>
      <p:sp>
        <p:nvSpPr>
          <p:cNvPr id="135180" name="Text Box 12"/>
          <p:cNvSpPr txBox="1">
            <a:spLocks noChangeArrowheads="1"/>
          </p:cNvSpPr>
          <p:nvPr/>
        </p:nvSpPr>
        <p:spPr bwMode="auto">
          <a:xfrm>
            <a:off x="6317809" y="3168650"/>
            <a:ext cx="38664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600">
                <a:latin typeface="Verdana" pitchFamily="34" charset="0"/>
              </a:rPr>
              <a:t>참</a:t>
            </a:r>
          </a:p>
        </p:txBody>
      </p:sp>
      <p:sp>
        <p:nvSpPr>
          <p:cNvPr id="135181" name="AutoShape 13"/>
          <p:cNvSpPr>
            <a:spLocks noChangeArrowheads="1"/>
          </p:cNvSpPr>
          <p:nvPr/>
        </p:nvSpPr>
        <p:spPr bwMode="auto">
          <a:xfrm>
            <a:off x="7677150" y="3429000"/>
            <a:ext cx="1733550" cy="990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>
                <a:latin typeface="Verdana" pitchFamily="34" charset="0"/>
              </a:rPr>
              <a:t>else</a:t>
            </a:r>
            <a:r>
              <a:rPr lang="ko-KR" altLang="en-US" sz="1800">
                <a:latin typeface="Verdana" pitchFamily="34" charset="0"/>
              </a:rPr>
              <a:t>이후</a:t>
            </a:r>
          </a:p>
          <a:p>
            <a:pPr algn="ctr"/>
            <a:r>
              <a:rPr lang="ko-KR" altLang="en-US" sz="1800">
                <a:latin typeface="Verdana" pitchFamily="34" charset="0"/>
              </a:rPr>
              <a:t>종속문장</a:t>
            </a:r>
          </a:p>
          <a:p>
            <a:pPr algn="ctr"/>
            <a:r>
              <a:rPr lang="ko-KR" altLang="en-US" sz="1800">
                <a:latin typeface="Verdana" pitchFamily="34" charset="0"/>
              </a:rPr>
              <a:t>또는 </a:t>
            </a:r>
            <a:r>
              <a:rPr lang="en-US" altLang="ko-KR" sz="1800">
                <a:latin typeface="Verdana" pitchFamily="34" charset="0"/>
              </a:rPr>
              <a:t>{</a:t>
            </a:r>
            <a:r>
              <a:rPr lang="ko-KR" altLang="en-US" sz="1800">
                <a:latin typeface="Verdana" pitchFamily="34" charset="0"/>
              </a:rPr>
              <a:t>블록</a:t>
            </a:r>
            <a:r>
              <a:rPr lang="en-US" altLang="ko-KR" sz="1800">
                <a:latin typeface="Verdana" pitchFamily="34" charset="0"/>
              </a:rPr>
              <a:t>}</a:t>
            </a:r>
          </a:p>
        </p:txBody>
      </p:sp>
      <p:cxnSp>
        <p:nvCxnSpPr>
          <p:cNvPr id="135182" name="AutoShape 14"/>
          <p:cNvCxnSpPr>
            <a:cxnSpLocks noChangeShapeType="1"/>
            <a:stCxn id="135174" idx="3"/>
            <a:endCxn id="135181" idx="0"/>
          </p:cNvCxnSpPr>
          <p:nvPr/>
        </p:nvCxnSpPr>
        <p:spPr bwMode="auto">
          <a:xfrm>
            <a:off x="7099300" y="2857500"/>
            <a:ext cx="1444625" cy="571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5183" name="Freeform 15"/>
          <p:cNvSpPr>
            <a:spLocks/>
          </p:cNvSpPr>
          <p:nvPr/>
        </p:nvSpPr>
        <p:spPr bwMode="auto">
          <a:xfrm>
            <a:off x="6273800" y="4419600"/>
            <a:ext cx="2228850" cy="152400"/>
          </a:xfrm>
          <a:custGeom>
            <a:avLst/>
            <a:gdLst>
              <a:gd name="T0" fmla="*/ 1296 w 1296"/>
              <a:gd name="T1" fmla="*/ 0 h 96"/>
              <a:gd name="T2" fmla="*/ 1296 w 1296"/>
              <a:gd name="T3" fmla="*/ 96 h 96"/>
              <a:gd name="T4" fmla="*/ 0 w 1296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96" h="96">
                <a:moveTo>
                  <a:pt x="1296" y="0"/>
                </a:moveTo>
                <a:lnTo>
                  <a:pt x="1296" y="96"/>
                </a:lnTo>
                <a:lnTo>
                  <a:pt x="0" y="9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740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</a:t>
            </a:r>
            <a:r>
              <a:rPr lang="en-US" altLang="ko-KR" dirty="0" err="1" smtClean="0"/>
              <a:t>f~else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b="0" dirty="0" smtClean="0"/>
              <a:t>if(num1 &gt; num2)	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num1&gt;num2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이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‘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참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’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이면 아래의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if 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블록을 실행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!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b="0" dirty="0" smtClean="0"/>
              <a:t>{		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(“num1</a:t>
            </a:r>
            <a:r>
              <a:rPr lang="ko-KR" altLang="en-US" sz="1600" b="0" dirty="0" smtClean="0"/>
              <a:t>이 </a:t>
            </a:r>
            <a:r>
              <a:rPr lang="en-US" altLang="ko-KR" sz="1600" b="0" dirty="0" smtClean="0"/>
              <a:t>num2</a:t>
            </a:r>
            <a:r>
              <a:rPr lang="ko-KR" altLang="en-US" sz="1600" b="0" dirty="0" smtClean="0"/>
              <a:t>보다 큽니다</a:t>
            </a:r>
            <a:r>
              <a:rPr lang="en-US" altLang="ko-KR" sz="1600" b="0" dirty="0" smtClean="0"/>
              <a:t>. \n”);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(“%d &gt; %d \n”, num1, num2);</a:t>
            </a:r>
            <a:endParaRPr lang="en-US" altLang="ko-KR" sz="1600" b="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b="0" dirty="0" smtClean="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b="0" dirty="0" smtClean="0"/>
              <a:t>else		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num1&gt;num2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이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‘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거짓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’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이면 아래의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else 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블록을 실행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!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b="0" dirty="0" smtClean="0"/>
              <a:t>{</a:t>
            </a:r>
            <a:endParaRPr lang="en-US" altLang="ko-KR" sz="1600" b="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(“num1</a:t>
            </a:r>
            <a:r>
              <a:rPr lang="ko-KR" altLang="en-US" sz="1600" b="0" dirty="0" smtClean="0"/>
              <a:t>이 </a:t>
            </a:r>
            <a:r>
              <a:rPr lang="en-US" altLang="ko-KR" sz="1600" b="0" dirty="0" smtClean="0"/>
              <a:t>num2</a:t>
            </a:r>
            <a:r>
              <a:rPr lang="ko-KR" altLang="en-US" sz="1600" b="0" dirty="0" smtClean="0"/>
              <a:t>보다 크지 않습니다</a:t>
            </a:r>
            <a:r>
              <a:rPr lang="en-US" altLang="ko-KR" sz="1600" b="0" dirty="0" smtClean="0"/>
              <a:t>. \n”);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(“%d &lt;= %d \n”, num1, num2);</a:t>
            </a:r>
            <a:endParaRPr lang="en-US" altLang="ko-KR" sz="1600" b="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b="0" dirty="0" smtClean="0"/>
              <a:t>}</a:t>
            </a:r>
            <a:endParaRPr lang="en-US" altLang="ko-KR" sz="1600" b="0" dirty="0"/>
          </a:p>
        </p:txBody>
      </p:sp>
    </p:spTree>
    <p:extLst>
      <p:ext uri="{BB962C8B-B14F-4D97-AF65-F5344CB8AC3E}">
        <p14:creationId xmlns:p14="http://schemas.microsoft.com/office/powerpoint/2010/main" xmlns="" val="212076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 smtClean="0"/>
              <a:t>(</a:t>
            </a:r>
            <a:r>
              <a:rPr lang="en-US" altLang="ko-KR" dirty="0" smtClean="0"/>
              <a:t>if...else if..else)</a:t>
            </a:r>
            <a:endParaRPr lang="en-US" altLang="ko-KR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셋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이상의 블록 중 하나를 선택해서 실행하는 구조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조건의 만족여부 검사는 위에서 아래로 진행이 된다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조건이 만족되어서 해당 블록을 실행하고 나면 마지막 </a:t>
            </a:r>
            <a:r>
              <a:rPr lang="en-US" altLang="ko-KR" dirty="0" smtClean="0"/>
              <a:t>else</a:t>
            </a:r>
            <a:r>
              <a:rPr lang="ko-KR" altLang="en-US" dirty="0" smtClean="0"/>
              <a:t>까지도 건너뛴다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819120" y="1752624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157" y="1928802"/>
            <a:ext cx="4550231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1694" y="1928802"/>
            <a:ext cx="29432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3745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928670"/>
            <a:ext cx="8534400" cy="6215106"/>
          </a:xfrm>
        </p:spPr>
        <p:txBody>
          <a:bodyPr/>
          <a:lstStyle/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{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 opt;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double  num1, num2;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double  result;</a:t>
            </a:r>
          </a:p>
          <a:p>
            <a:pPr>
              <a:lnSpc>
                <a:spcPct val="80000"/>
              </a:lnSpc>
              <a:buSzPct val="75000"/>
              <a:buNone/>
            </a:pPr>
            <a:endParaRPr lang="en-US" altLang="ko-KR" sz="1600" b="0" dirty="0" smtClean="0"/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(“1.</a:t>
            </a:r>
            <a:r>
              <a:rPr lang="ko-KR" altLang="en-US" sz="1600" b="0" dirty="0" smtClean="0"/>
              <a:t>덧셈 </a:t>
            </a:r>
            <a:r>
              <a:rPr lang="en-US" altLang="ko-KR" sz="1600" b="0" dirty="0" smtClean="0"/>
              <a:t>2.</a:t>
            </a:r>
            <a:r>
              <a:rPr lang="ko-KR" altLang="en-US" sz="1600" b="0" dirty="0" smtClean="0"/>
              <a:t>뺄셈 </a:t>
            </a:r>
            <a:r>
              <a:rPr lang="en-US" altLang="ko-KR" sz="1600" b="0" dirty="0" smtClean="0"/>
              <a:t>3.</a:t>
            </a:r>
            <a:r>
              <a:rPr lang="ko-KR" altLang="en-US" sz="1600" b="0" dirty="0" smtClean="0"/>
              <a:t>곱셈 </a:t>
            </a:r>
            <a:r>
              <a:rPr lang="en-US" altLang="ko-KR" sz="1600" b="0" dirty="0" smtClean="0"/>
              <a:t>4.</a:t>
            </a:r>
            <a:r>
              <a:rPr lang="ko-KR" altLang="en-US" sz="1600" b="0" dirty="0" smtClean="0"/>
              <a:t>나눗셈 </a:t>
            </a:r>
            <a:r>
              <a:rPr lang="en-US" altLang="ko-KR" sz="1600" b="0" dirty="0" smtClean="0"/>
              <a:t>\n”);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scanf</a:t>
            </a:r>
            <a:r>
              <a:rPr lang="en-US" altLang="ko-KR" sz="1600" b="0" dirty="0" smtClean="0"/>
              <a:t>(“%d”, &amp;opt);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</a:t>
            </a:r>
            <a:r>
              <a:rPr lang="ko-KR" altLang="en-US" sz="1600" b="0" dirty="0" smtClean="0"/>
              <a:t>두 개의 실수 입력 </a:t>
            </a:r>
            <a:r>
              <a:rPr lang="en-US" altLang="ko-KR" sz="1600" b="0" dirty="0" smtClean="0"/>
              <a:t>: ”);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scanf</a:t>
            </a:r>
            <a:r>
              <a:rPr lang="en-US" altLang="ko-KR" sz="1600" b="0" dirty="0" smtClean="0"/>
              <a:t>(“%lf %lf”, &amp;num1, &amp;num2);</a:t>
            </a:r>
          </a:p>
          <a:p>
            <a:pPr>
              <a:lnSpc>
                <a:spcPct val="80000"/>
              </a:lnSpc>
              <a:buSzPct val="75000"/>
              <a:buNone/>
            </a:pPr>
            <a:endParaRPr lang="en-US" altLang="ko-KR" sz="1600" b="0" dirty="0" smtClean="0"/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if (opt == 1)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	result = num1 + num2;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</a:t>
            </a:r>
            <a:r>
              <a:rPr lang="en-US" altLang="ko-KR" sz="1600" b="0" dirty="0" smtClean="0"/>
              <a:t>else if </a:t>
            </a:r>
            <a:r>
              <a:rPr lang="en-US" altLang="ko-KR" sz="1600" b="0" dirty="0" smtClean="0"/>
              <a:t>(opt == 2)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	result = num1 - num2;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</a:t>
            </a:r>
            <a:r>
              <a:rPr lang="en-US" altLang="ko-KR" sz="1600" b="0" dirty="0" smtClean="0"/>
              <a:t>else if </a:t>
            </a:r>
            <a:r>
              <a:rPr lang="en-US" altLang="ko-KR" sz="1600" b="0" dirty="0" smtClean="0"/>
              <a:t>(opt == 3)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	result = num1 * num2;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</a:t>
            </a:r>
            <a:r>
              <a:rPr lang="en-US" altLang="ko-KR" sz="1600" b="0" dirty="0" smtClean="0"/>
              <a:t>else</a:t>
            </a:r>
            <a:endParaRPr lang="en-US" altLang="ko-KR" sz="1600" b="0" dirty="0" smtClean="0"/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	result = num1 / num2;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</a:t>
            </a:r>
            <a:r>
              <a:rPr lang="ko-KR" altLang="en-US" sz="1600" b="0" dirty="0" smtClean="0"/>
              <a:t>결과 </a:t>
            </a:r>
            <a:r>
              <a:rPr lang="en-US" altLang="ko-KR" sz="1600" b="0" dirty="0" smtClean="0"/>
              <a:t>: %f \n”, result);</a:t>
            </a:r>
          </a:p>
          <a:p>
            <a:pPr>
              <a:lnSpc>
                <a:spcPct val="80000"/>
              </a:lnSpc>
              <a:buSzPct val="75000"/>
              <a:buNone/>
            </a:pPr>
            <a:r>
              <a:rPr lang="en-US" altLang="ko-KR" sz="1600" b="0" dirty="0" smtClean="0"/>
              <a:t>}</a:t>
            </a:r>
          </a:p>
          <a:p>
            <a:pPr>
              <a:lnSpc>
                <a:spcPct val="90000"/>
              </a:lnSpc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xmlns="" val="167704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삼항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삼항</a:t>
            </a:r>
            <a:r>
              <a:rPr lang="ko-KR" altLang="en-US" dirty="0" smtClean="0"/>
              <a:t> 연산자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b="0" dirty="0" smtClean="0"/>
              <a:t>(</a:t>
            </a:r>
            <a:r>
              <a:rPr lang="en-US" altLang="ko-KR" b="0" dirty="0" smtClean="0"/>
              <a:t>num1 &gt; num2</a:t>
            </a:r>
            <a:r>
              <a:rPr lang="en-US" altLang="ko-KR" b="0" dirty="0" smtClean="0"/>
              <a:t>) ? (num1) : (num2)</a:t>
            </a:r>
          </a:p>
          <a:p>
            <a:pPr>
              <a:buNone/>
            </a:pPr>
            <a:r>
              <a:rPr lang="en-US" altLang="ko-KR" b="0" dirty="0" smtClean="0"/>
              <a:t>	</a:t>
            </a:r>
            <a:r>
              <a:rPr lang="en-US" altLang="ko-KR" b="0" dirty="0" smtClean="0">
                <a:solidFill>
                  <a:srgbClr val="00B050"/>
                </a:solidFill>
              </a:rPr>
              <a:t>   </a:t>
            </a:r>
            <a:r>
              <a:rPr lang="ko-KR" altLang="en-US" b="0" dirty="0" smtClean="0">
                <a:solidFill>
                  <a:srgbClr val="00B050"/>
                </a:solidFill>
              </a:rPr>
              <a:t>조건</a:t>
            </a:r>
            <a:r>
              <a:rPr lang="en-US" altLang="ko-KR" b="0" dirty="0" smtClean="0">
                <a:solidFill>
                  <a:srgbClr val="00B050"/>
                </a:solidFill>
              </a:rPr>
              <a:t>	  data1  :   data2       </a:t>
            </a:r>
          </a:p>
          <a:p>
            <a:pPr>
              <a:buNone/>
            </a:pPr>
            <a:endParaRPr lang="en-US" altLang="ko-KR" b="0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altLang="ko-KR" b="0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altLang="ko-KR" b="0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altLang="ko-KR" b="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b="0" dirty="0" smtClean="0"/>
              <a:t>		if(num1 &gt; num2)</a:t>
            </a:r>
          </a:p>
          <a:p>
            <a:pPr>
              <a:buNone/>
            </a:pPr>
            <a:r>
              <a:rPr lang="en-US" altLang="ko-KR" b="0" dirty="0" smtClean="0"/>
              <a:t>		{</a:t>
            </a:r>
          </a:p>
          <a:p>
            <a:pPr>
              <a:buNone/>
            </a:pPr>
            <a:r>
              <a:rPr lang="en-US" altLang="ko-KR" b="0" dirty="0" smtClean="0"/>
              <a:t>			num1;</a:t>
            </a:r>
            <a:endParaRPr lang="en-US" altLang="ko-KR" b="0" dirty="0" smtClean="0"/>
          </a:p>
          <a:p>
            <a:pPr>
              <a:buNone/>
            </a:pPr>
            <a:r>
              <a:rPr lang="en-US" altLang="ko-KR" b="0" dirty="0" smtClean="0"/>
              <a:t>		}</a:t>
            </a:r>
          </a:p>
          <a:p>
            <a:pPr>
              <a:buNone/>
            </a:pPr>
            <a:r>
              <a:rPr lang="en-US" altLang="ko-KR" b="0" dirty="0" smtClean="0"/>
              <a:t>		else</a:t>
            </a:r>
          </a:p>
          <a:p>
            <a:pPr>
              <a:buNone/>
            </a:pPr>
            <a:r>
              <a:rPr lang="en-US" altLang="ko-KR" b="0" dirty="0" smtClean="0"/>
              <a:t>		{</a:t>
            </a:r>
          </a:p>
          <a:p>
            <a:pPr>
              <a:buNone/>
            </a:pPr>
            <a:r>
              <a:rPr lang="en-US" altLang="ko-KR" b="0" dirty="0" smtClean="0"/>
              <a:t>			num2;</a:t>
            </a:r>
            <a:endParaRPr lang="en-US" altLang="ko-KR" b="0" dirty="0" smtClean="0"/>
          </a:p>
          <a:p>
            <a:pPr>
              <a:buNone/>
            </a:pPr>
            <a:r>
              <a:rPr lang="en-US" altLang="ko-KR" b="0" dirty="0" smtClean="0"/>
              <a:t>		}</a:t>
            </a:r>
          </a:p>
          <a:p>
            <a:pPr>
              <a:buNone/>
            </a:pPr>
            <a:endParaRPr lang="ko-KR" altLang="en-US" b="0" dirty="0">
              <a:solidFill>
                <a:srgbClr val="00B050"/>
              </a:solidFill>
            </a:endParaRPr>
          </a:p>
        </p:txBody>
      </p:sp>
      <p:sp>
        <p:nvSpPr>
          <p:cNvPr id="23" name="아래쪽 화살표 22"/>
          <p:cNvSpPr/>
          <p:nvPr/>
        </p:nvSpPr>
        <p:spPr bwMode="auto">
          <a:xfrm>
            <a:off x="2238356" y="2857496"/>
            <a:ext cx="357190" cy="78581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44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21553</TotalTime>
  <Words>502</Words>
  <Application>Microsoft Office PowerPoint</Application>
  <PresentationFormat>A4 용지(210x297mm)</PresentationFormat>
  <Paragraphs>271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기본 디자인</vt:lpstr>
      <vt:lpstr>C_Programming</vt:lpstr>
      <vt:lpstr>조건문(if)</vt:lpstr>
      <vt:lpstr>예제</vt:lpstr>
      <vt:lpstr>예제</vt:lpstr>
      <vt:lpstr>조건문(if~else)</vt:lpstr>
      <vt:lpstr>if~else 문</vt:lpstr>
      <vt:lpstr>조건문(if...else if..else)</vt:lpstr>
      <vt:lpstr>예제</vt:lpstr>
      <vt:lpstr>조건문(삼항 연산자)</vt:lpstr>
      <vt:lpstr>예제</vt:lpstr>
      <vt:lpstr>문제(if)</vt:lpstr>
      <vt:lpstr>조건문(switch-case문)</vt:lpstr>
      <vt:lpstr>예제</vt:lpstr>
      <vt:lpstr>슬라이드 14</vt:lpstr>
      <vt:lpstr>예제</vt:lpstr>
      <vt:lpstr>switch문과 if~else문의 비교</vt:lpstr>
      <vt:lpstr>switch문과 if~else문의 비교</vt:lpstr>
      <vt:lpstr>문제(switch)</vt:lpstr>
      <vt:lpstr>goto 문</vt:lpstr>
    </vt:vector>
  </TitlesOfParts>
  <Company>A3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Yeonghoon</cp:lastModifiedBy>
  <cp:revision>2166</cp:revision>
  <dcterms:created xsi:type="dcterms:W3CDTF">2006-12-12T01:37:26Z</dcterms:created>
  <dcterms:modified xsi:type="dcterms:W3CDTF">2014-11-12T06:10:44Z</dcterms:modified>
</cp:coreProperties>
</file>