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92" r:id="rId2"/>
    <p:sldId id="409" r:id="rId3"/>
    <p:sldId id="393" r:id="rId4"/>
    <p:sldId id="395" r:id="rId5"/>
    <p:sldId id="398" r:id="rId6"/>
    <p:sldId id="408" r:id="rId7"/>
    <p:sldId id="400" r:id="rId8"/>
    <p:sldId id="401" r:id="rId9"/>
    <p:sldId id="410" r:id="rId10"/>
    <p:sldId id="411" r:id="rId11"/>
    <p:sldId id="412" r:id="rId12"/>
    <p:sldId id="413" r:id="rId13"/>
    <p:sldId id="416" r:id="rId14"/>
    <p:sldId id="414" r:id="rId15"/>
    <p:sldId id="417" r:id="rId16"/>
    <p:sldId id="418" r:id="rId17"/>
    <p:sldId id="419" r:id="rId18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85BA"/>
    <a:srgbClr val="6699FF"/>
    <a:srgbClr val="CCECFF"/>
    <a:srgbClr val="66FFFF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25" autoAdjust="0"/>
    <p:restoredTop sz="94417" autoAdjust="0"/>
  </p:normalViewPr>
  <p:slideViewPr>
    <p:cSldViewPr>
      <p:cViewPr varScale="1">
        <p:scale>
          <a:sx n="91" d="100"/>
          <a:sy n="91" d="100"/>
        </p:scale>
        <p:origin x="-1524" y="-108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9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95276"/>
            <a:ext cx="6799276" cy="490518"/>
          </a:xfrm>
        </p:spPr>
        <p:txBody>
          <a:bodyPr/>
          <a:lstStyle/>
          <a:p>
            <a:r>
              <a:rPr lang="ko-KR" altLang="en-US" dirty="0" smtClean="0"/>
              <a:t>함수의 구분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전달 인자나 반환 값이 없는 경우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262" y="1216088"/>
            <a:ext cx="6172751" cy="124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962" y="2763816"/>
            <a:ext cx="5027177" cy="187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282" y="4794452"/>
            <a:ext cx="6595389" cy="163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모서리가 둥근 직사각형 8"/>
          <p:cNvSpPr/>
          <p:nvPr/>
        </p:nvSpPr>
        <p:spPr>
          <a:xfrm>
            <a:off x="606224" y="1144650"/>
            <a:ext cx="6561354" cy="1355656"/>
          </a:xfrm>
          <a:prstGeom prst="round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6224" y="2697626"/>
            <a:ext cx="6632792" cy="1945820"/>
          </a:xfrm>
          <a:prstGeom prst="round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6224" y="4857760"/>
            <a:ext cx="6632791" cy="1571636"/>
          </a:xfrm>
          <a:prstGeom prst="round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5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함수의 구분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119" y="1428736"/>
            <a:ext cx="5120947" cy="4658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9796" y="1481387"/>
            <a:ext cx="2752228" cy="2233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67380" y="5000642"/>
            <a:ext cx="4094502" cy="107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524504" y="4723637"/>
            <a:ext cx="1034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양재벨라체M" pitchFamily="18" charset="-127"/>
                <a:ea typeface="양재벨라체M" pitchFamily="18" charset="-127"/>
              </a:rPr>
              <a:t>실행결과</a:t>
            </a:r>
            <a:endParaRPr lang="ko-KR" altLang="en-US" sz="1200" dirty="0">
              <a:solidFill>
                <a:srgbClr val="FF0000"/>
              </a:solidFill>
              <a:latin typeface="양재벨라체M" pitchFamily="18" charset="-127"/>
              <a:ea typeface="양재벨라체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5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함수의 선언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54" y="1428736"/>
            <a:ext cx="6584196" cy="363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2428868"/>
            <a:ext cx="2952768" cy="40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5863826" y="1643050"/>
            <a:ext cx="3875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0" dirty="0" smtClean="0">
                <a:latin typeface="굴림" pitchFamily="50" charset="-127"/>
                <a:ea typeface="굴림" pitchFamily="50" charset="-127"/>
              </a:rPr>
              <a:t>컴파일이 위에서 아래로 진행이 되기 때문에 함수의 </a:t>
            </a:r>
            <a:endParaRPr lang="en-US" altLang="ko-KR" sz="1200" b="0" dirty="0" smtClean="0">
              <a:latin typeface="굴림" pitchFamily="50" charset="-127"/>
              <a:ea typeface="굴림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0" dirty="0" smtClean="0">
                <a:latin typeface="굴림" pitchFamily="50" charset="-127"/>
                <a:ea typeface="굴림" pitchFamily="50" charset="-127"/>
              </a:rPr>
              <a:t>배치순서는 중요하다</a:t>
            </a:r>
            <a:r>
              <a:rPr lang="en-US" altLang="ko-KR" sz="1200" b="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1200" b="0" dirty="0" smtClean="0">
                <a:latin typeface="굴림" pitchFamily="50" charset="-127"/>
                <a:ea typeface="굴림" pitchFamily="50" charset="-127"/>
              </a:rPr>
              <a:t>컴파일 되지 않은 함수는 </a:t>
            </a:r>
            <a:endParaRPr lang="en-US" altLang="ko-KR" sz="1200" b="0" dirty="0" smtClean="0">
              <a:latin typeface="굴림" pitchFamily="50" charset="-127"/>
              <a:ea typeface="굴림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0" dirty="0" smtClean="0">
                <a:latin typeface="굴림" pitchFamily="50" charset="-127"/>
                <a:ea typeface="굴림" pitchFamily="50" charset="-127"/>
              </a:rPr>
              <a:t>호출이 불가능하다</a:t>
            </a:r>
            <a:r>
              <a:rPr lang="en-US" altLang="ko-KR" sz="1200" b="0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200" b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3773" y="5291752"/>
            <a:ext cx="6250863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0" dirty="0" smtClean="0">
                <a:latin typeface="굴림" pitchFamily="50" charset="-127"/>
                <a:ea typeface="굴림" pitchFamily="50" charset="-127"/>
              </a:rPr>
              <a:t>이후에 등장하는 함수에 대한 정보를 컴파일러에게 제공해서 이후에 등장하는 함수의 호출문장이 컴파일 가능하게 도울 수 있다</a:t>
            </a:r>
            <a:r>
              <a:rPr lang="en-US" altLang="ko-KR" sz="1200" b="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0" dirty="0" smtClean="0">
                <a:latin typeface="굴림" pitchFamily="50" charset="-127"/>
                <a:ea typeface="굴림" pitchFamily="50" charset="-127"/>
              </a:rPr>
              <a:t>이렇게 제공되는 함수의 정보를 가리켜 </a:t>
            </a:r>
            <a:r>
              <a:rPr lang="en-US" altLang="ko-KR" sz="1200" b="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‘</a:t>
            </a:r>
            <a:r>
              <a:rPr lang="ko-KR" altLang="en-US" sz="1200" b="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함수의 선언</a:t>
            </a:r>
            <a:r>
              <a:rPr lang="en-US" altLang="ko-KR" sz="1200" b="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’</a:t>
            </a:r>
            <a:r>
              <a:rPr lang="ko-KR" altLang="en-US" sz="1200" b="0" dirty="0" smtClean="0">
                <a:latin typeface="굴림" pitchFamily="50" charset="-127"/>
                <a:ea typeface="굴림" pitchFamily="50" charset="-127"/>
              </a:rPr>
              <a:t>이라 한다</a:t>
            </a:r>
            <a:r>
              <a:rPr lang="en-US" altLang="ko-KR" sz="1200" b="0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200" b="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5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79753" y="1714488"/>
            <a:ext cx="4879765" cy="471490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#include </a:t>
            </a:r>
            <a:r>
              <a:rPr lang="en-US" altLang="ko-KR" sz="16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600" b="0" dirty="0" err="1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stdio.h</a:t>
            </a:r>
            <a:r>
              <a:rPr lang="en-US" altLang="ko-KR" sz="16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 algn="l"/>
            <a:r>
              <a:rPr lang="en-US" altLang="ko-KR" sz="16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char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max_fun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a,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b)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6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       //</a:t>
            </a:r>
            <a:r>
              <a:rPr lang="ko-KR" altLang="en-US" sz="16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코드를 작성하시오</a:t>
            </a:r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algn="l"/>
            <a:endParaRPr lang="ko-KR" altLang="en-US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6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main()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r>
              <a:rPr lang="en-US" altLang="ko-KR" sz="16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max_fun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(7, 4);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max_fun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(2.7, 5.1);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(“\n\n”);</a:t>
            </a:r>
          </a:p>
          <a:p>
            <a:pPr marL="274292" indent="-274292" algn="l" defTabSz="9144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  <a:endParaRPr lang="ko-KR" altLang="en-US" sz="16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8945" y="3500438"/>
            <a:ext cx="2703654" cy="15716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Max = 7</a:t>
            </a:r>
          </a:p>
          <a:p>
            <a:pPr algn="l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Max = 5</a:t>
            </a:r>
            <a:endParaRPr lang="ko-KR" altLang="en-US" sz="16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 rot="16200000">
            <a:off x="5646356" y="4131277"/>
            <a:ext cx="285752" cy="395657"/>
          </a:xfrm>
          <a:prstGeom prst="downArrow">
            <a:avLst/>
          </a:prstGeom>
          <a:solidFill>
            <a:schemeClr val="accent6">
              <a:lumMod val="50000"/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3844" y="1000108"/>
            <a:ext cx="7394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dirty="0" smtClean="0"/>
              <a:t> 두 정수 중에서 큰 값을 구하는 함수를 구현해보자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5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79753" y="1643050"/>
            <a:ext cx="4879765" cy="485778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#include </a:t>
            </a:r>
            <a:r>
              <a:rPr lang="en-US" altLang="ko-KR" sz="16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600" b="0" dirty="0" err="1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stdio.h</a:t>
            </a:r>
            <a:r>
              <a:rPr lang="en-US" altLang="ko-KR" sz="16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 algn="l"/>
            <a:endParaRPr lang="en-US" altLang="ko-KR" sz="1600" b="0" dirty="0" smtClean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600" b="0" dirty="0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void</a:t>
            </a:r>
            <a:r>
              <a:rPr lang="en-US" altLang="ko-KR" sz="16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gugudan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(</a:t>
            </a:r>
            <a:r>
              <a:rPr lang="en-US" altLang="ko-KR" sz="16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0" dirty="0" smtClean="0">
                <a:solidFill>
                  <a:srgbClr val="6699F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dan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 algn="l"/>
            <a:endParaRPr lang="en-US" altLang="ko-KR" sz="1600" b="0" dirty="0" smtClean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6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main()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r>
              <a:rPr lang="en-US" altLang="ko-KR" sz="16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dan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(“input the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dan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: ”);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scanf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(“%d”, &amp;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dan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gugudan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dan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  <a:endParaRPr lang="ko-KR" altLang="en-US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600" b="0" dirty="0" smtClean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6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void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gugudan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dan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6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       //</a:t>
            </a:r>
            <a:r>
              <a:rPr lang="ko-KR" altLang="en-US" sz="16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코드를 작성하시오</a:t>
            </a:r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algn="l"/>
            <a:endParaRPr lang="ko-KR" altLang="en-US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8945" y="2714620"/>
            <a:ext cx="2703654" cy="300039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Input the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dan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: 6</a:t>
            </a:r>
          </a:p>
          <a:p>
            <a:pPr algn="l">
              <a:buNone/>
            </a:pPr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6 * 1 = 6</a:t>
            </a:r>
          </a:p>
          <a:p>
            <a:pPr algn="l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6 * 2 = 12</a:t>
            </a:r>
          </a:p>
          <a:p>
            <a:pPr algn="l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6 * 3 = 18</a:t>
            </a:r>
          </a:p>
          <a:p>
            <a:pPr algn="l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6 * 4 = 24</a:t>
            </a:r>
          </a:p>
          <a:p>
            <a:pPr algn="l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6 * 5 = 30</a:t>
            </a:r>
          </a:p>
          <a:p>
            <a:pPr algn="l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6 * 6 = 36</a:t>
            </a:r>
          </a:p>
          <a:p>
            <a:pPr algn="l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6 * 7 = 42</a:t>
            </a:r>
          </a:p>
          <a:p>
            <a:pPr algn="l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6 * 8 = 48</a:t>
            </a:r>
          </a:p>
          <a:p>
            <a:pPr algn="l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6 * 9 = 54</a:t>
            </a:r>
          </a:p>
          <a:p>
            <a:pPr algn="l">
              <a:buNone/>
            </a:pPr>
            <a:endParaRPr lang="ko-KR" altLang="en-US" sz="16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 rot="16200000">
            <a:off x="5646356" y="4131277"/>
            <a:ext cx="285752" cy="395657"/>
          </a:xfrm>
          <a:prstGeom prst="downArrow">
            <a:avLst/>
          </a:prstGeom>
          <a:solidFill>
            <a:schemeClr val="accent6">
              <a:lumMod val="50000"/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3844" y="1000108"/>
            <a:ext cx="5785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구구단을 출력하는 함수를 만들어보자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5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9530" y="1714488"/>
            <a:ext cx="5643602" cy="471490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#include </a:t>
            </a:r>
            <a:r>
              <a:rPr lang="en-US" altLang="ko-KR" sz="12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b="0" dirty="0" err="1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stdio.h</a:t>
            </a:r>
            <a:r>
              <a:rPr lang="en-US" altLang="ko-KR" sz="12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 algn="l"/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char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MaxNum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2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n1, </a:t>
            </a:r>
            <a:r>
              <a:rPr lang="en-US" altLang="ko-KR" sz="12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n2, </a:t>
            </a:r>
            <a:r>
              <a:rPr lang="en-US" altLang="ko-KR" sz="12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n3)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 //</a:t>
            </a:r>
            <a:r>
              <a:rPr lang="ko-KR" altLang="en-US" sz="12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코드를 작성하시오</a:t>
            </a:r>
            <a:endParaRPr lang="en-US" altLang="ko-KR" sz="1200" b="0" dirty="0" smtClean="0">
              <a:solidFill>
                <a:srgbClr val="00B05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char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MinNum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2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n1, </a:t>
            </a:r>
            <a:r>
              <a:rPr lang="en-US" altLang="ko-KR" sz="12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n2, </a:t>
            </a:r>
            <a:r>
              <a:rPr lang="en-US" altLang="ko-KR" sz="12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n3)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	//</a:t>
            </a:r>
            <a:r>
              <a:rPr lang="ko-KR" altLang="en-US" sz="12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코드를 작성하시오</a:t>
            </a:r>
            <a:endParaRPr lang="en-US" altLang="ko-KR" sz="1200" b="0" dirty="0" smtClean="0">
              <a:solidFill>
                <a:srgbClr val="00B05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main()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num1, num2, num3;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세 개의 정수 입력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”);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scanf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(“%d %d %d”, &amp;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num1,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&amp;num2, &amp;num3);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가장 큰 수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%d \n”,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MaxNum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(num1,num2,num3));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가장 작은 수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%d \n”,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MinNum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(num1,num2,num3));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return 0;</a:t>
            </a:r>
          </a:p>
          <a:p>
            <a:pPr marL="274292" indent="-274292" algn="l" defTabSz="9144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  <a:endParaRPr lang="ko-KR" altLang="en-US" sz="12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07064" y="3500438"/>
            <a:ext cx="2989406" cy="15716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ko-KR" altLang="en-US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세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개의 정수 입력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10 20 30</a:t>
            </a:r>
          </a:p>
          <a:p>
            <a:pPr algn="l">
              <a:buNone/>
            </a:pPr>
            <a:r>
              <a:rPr lang="ko-KR" altLang="en-US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가장 큰 수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30</a:t>
            </a:r>
          </a:p>
          <a:p>
            <a:pPr algn="l">
              <a:buNone/>
            </a:pPr>
            <a:r>
              <a:rPr lang="ko-KR" altLang="en-US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가장 작은 수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10</a:t>
            </a:r>
            <a:endParaRPr lang="ko-KR" altLang="en-US" sz="16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 rot="16200000">
            <a:off x="6134475" y="4131277"/>
            <a:ext cx="285752" cy="395657"/>
          </a:xfrm>
          <a:prstGeom prst="downArrow">
            <a:avLst/>
          </a:prstGeom>
          <a:solidFill>
            <a:schemeClr val="accent6">
              <a:lumMod val="50000"/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3844" y="1000108"/>
            <a:ext cx="5955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Wingdings" pitchFamily="2" charset="2"/>
              <a:buChar char="v"/>
            </a:pPr>
            <a:r>
              <a:rPr lang="ko-KR" altLang="en-US" sz="1600" dirty="0" smtClean="0"/>
              <a:t> 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개의 정수를 인자로 받아서 가장 큰 수를 반환하는 함수와 </a:t>
            </a:r>
            <a:endParaRPr lang="en-US" altLang="ko-KR" sz="1600" dirty="0" smtClean="0"/>
          </a:p>
          <a:p>
            <a:pPr algn="l"/>
            <a:r>
              <a:rPr lang="ko-KR" altLang="en-US" sz="1600" dirty="0" smtClean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가장 작은 수를 반환하는 함수를 정의해보자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85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9530" y="1357298"/>
            <a:ext cx="5643602" cy="53578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#include </a:t>
            </a:r>
            <a:r>
              <a:rPr lang="en-US" altLang="ko-KR" sz="12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b="0" dirty="0" err="1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stdio.h</a:t>
            </a:r>
            <a:r>
              <a:rPr lang="en-US" altLang="ko-KR" sz="12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main()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num1,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num2;</a:t>
            </a:r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두 개의 정수 입력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”);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scanf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(“%d %d”, &amp;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num1,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&amp;num2);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(“%d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와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%d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중 절대값이 큰 정수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%d \n”, 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num1, num2,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AbsoCompare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(num1, num2));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return 0;</a:t>
            </a:r>
          </a:p>
          <a:p>
            <a:pPr marL="274292" indent="-274292" algn="l" defTabSz="9144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marL="274292" indent="-274292" algn="l" defTabSz="9144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AbsoCompare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2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num1, </a:t>
            </a:r>
            <a:r>
              <a:rPr lang="en-US" altLang="ko-KR" sz="1200" b="0" dirty="0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num2)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 //</a:t>
            </a:r>
            <a:r>
              <a:rPr lang="ko-KR" altLang="en-US" sz="12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코드를 작성하시오</a:t>
            </a:r>
            <a:endParaRPr lang="en-US" altLang="ko-KR" sz="1200" b="0" dirty="0" smtClean="0">
              <a:solidFill>
                <a:srgbClr val="00B05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char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GetAbsoValue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2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num)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	//</a:t>
            </a:r>
            <a:r>
              <a:rPr lang="ko-KR" altLang="en-US" sz="12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코드를 작성하시오</a:t>
            </a:r>
            <a:endParaRPr lang="en-US" altLang="ko-KR" sz="1200" b="0" dirty="0" smtClean="0">
              <a:solidFill>
                <a:srgbClr val="00B05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marL="274292" indent="-274292" algn="l" defTabSz="9144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ko-KR" altLang="en-US" sz="12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07064" y="3500438"/>
            <a:ext cx="3132282" cy="15716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ko-KR" altLang="en-US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두 개의 정수 입력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5 -8</a:t>
            </a:r>
          </a:p>
          <a:p>
            <a:pPr algn="l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-8</a:t>
            </a:r>
            <a:r>
              <a:rPr lang="ko-KR" altLang="en-US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중 절대값이 큰 정수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-8</a:t>
            </a:r>
            <a:endParaRPr lang="ko-KR" altLang="en-US" sz="16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 rot="16200000">
            <a:off x="6134475" y="4131277"/>
            <a:ext cx="285752" cy="395657"/>
          </a:xfrm>
          <a:prstGeom prst="downArrow">
            <a:avLst/>
          </a:prstGeom>
          <a:solidFill>
            <a:schemeClr val="accent6">
              <a:lumMod val="50000"/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3844" y="1000108"/>
            <a:ext cx="90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사용자로부터 두 수를 입력 받아 두 수 중에 절대값이 더 큰 수를 출력하는 함수를 만들어보자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85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9530" y="1357298"/>
            <a:ext cx="5643602" cy="53578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#include </a:t>
            </a:r>
            <a:r>
              <a:rPr lang="en-US" altLang="ko-KR" sz="14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400" b="0" dirty="0" err="1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stdio.h</a:t>
            </a:r>
            <a:r>
              <a:rPr lang="en-US" altLang="ko-KR" sz="14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void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go_south_east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4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lat, </a:t>
            </a:r>
            <a:r>
              <a:rPr lang="en-US" altLang="ko-KR" sz="1400" b="0" dirty="0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lon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lat = lat – 1;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lon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=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lon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+ 1;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main()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r>
              <a:rPr lang="en-US" altLang="ko-KR" sz="14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ko-KR" altLang="en-US" sz="1400" b="0" dirty="0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latitude = 32;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400" b="0" dirty="0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longitude = -64;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go_south_east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(latitude, longitude);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현재 위치 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[%d, %d]\n”, latitude, longitude);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return 0;	</a:t>
            </a:r>
          </a:p>
          <a:p>
            <a:pPr algn="l"/>
            <a:r>
              <a:rPr lang="en-US" altLang="ko-KR" sz="14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}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74292" indent="-274292" algn="l" defTabSz="9144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ko-KR" altLang="en-US" sz="14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07064" y="3500438"/>
            <a:ext cx="3132282" cy="15716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ko-KR" altLang="en-US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현재 위치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?? ??</a:t>
            </a:r>
            <a:endParaRPr lang="ko-KR" altLang="en-US" sz="16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 rot="16200000">
            <a:off x="6134475" y="4131277"/>
            <a:ext cx="285752" cy="395657"/>
          </a:xfrm>
          <a:prstGeom prst="downArrow">
            <a:avLst/>
          </a:prstGeom>
          <a:solidFill>
            <a:schemeClr val="accent6">
              <a:lumMod val="50000"/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3844" y="1000108"/>
            <a:ext cx="4137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Wingdings" pitchFamily="2" charset="2"/>
              <a:buChar char="v"/>
            </a:pPr>
            <a:r>
              <a:rPr lang="ko-KR" altLang="en-US" sz="1600" dirty="0" smtClean="0"/>
              <a:t>다음 프로그램의 출력 결과를 예상해보자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85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64" y="1785929"/>
            <a:ext cx="2514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1809744" y="3078473"/>
            <a:ext cx="6000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0" dirty="0" smtClean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다수의 작은 단위 함수를  만들어서 프로그램을 작성하면 큰 </a:t>
            </a:r>
            <a:endParaRPr lang="en-US" altLang="ko-KR" sz="1600" b="0" dirty="0" smtClean="0">
              <a:solidFill>
                <a:schemeClr val="accent2"/>
              </a:solidFill>
              <a:latin typeface="굴림" pitchFamily="50" charset="-127"/>
              <a:ea typeface="굴림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0" dirty="0" smtClean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문제를 작게 쪼개서 해결하는 효과를 얻을 수 있다</a:t>
            </a:r>
            <a:r>
              <a:rPr lang="en-US" altLang="ko-KR" sz="1600" b="0" dirty="0" smtClean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0" dirty="0" smtClean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그러나 함수를  만드는 이유 및 이점은 이보다 훨씬 다양하다</a:t>
            </a:r>
            <a:r>
              <a:rPr lang="en-US" altLang="ko-KR" sz="1600" b="0" dirty="0" smtClean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. </a:t>
            </a:r>
            <a:endParaRPr lang="ko-KR" altLang="en-US" sz="1600" b="0" dirty="0">
              <a:solidFill>
                <a:schemeClr val="accent2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085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  <a:p>
            <a:pPr lvl="1"/>
            <a:r>
              <a:rPr lang="ko-KR" altLang="en-US" dirty="0"/>
              <a:t>독립적인 기능을 가지는 작은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인수를 전달 받아 일련의 작업을 수행한 뒤 그 결과를 반환하는 코드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프로그램의 부품 역할을 하는 함수들이 모여 큰 함수로 만들어진다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표준함수와 사용자 정의 함수로 구분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85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1800" kern="0" dirty="0" smtClean="0">
                <a:latin typeface="+mn-lt"/>
                <a:ea typeface="+mn-ea"/>
              </a:rPr>
              <a:t>장점</a:t>
            </a: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 algn="l" fontAlgn="ctr">
              <a:buFont typeface="Arial" pitchFamily="34" charset="0"/>
              <a:buChar char="•"/>
              <a:defRPr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재사용이</a:t>
            </a:r>
            <a:r>
              <a:rPr lang="en-US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가능하다</a:t>
            </a:r>
            <a:r>
              <a:rPr lang="en-US" sz="16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1" algn="l" fontAlgn="ctr">
              <a:buFont typeface="Arial" pitchFamily="34" charset="0"/>
              <a:buChar char="•"/>
              <a:defRPr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관리가</a:t>
            </a:r>
            <a:r>
              <a:rPr lang="en-US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용이하다</a:t>
            </a:r>
            <a:r>
              <a:rPr lang="en-US" sz="16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1" algn="l" fontAlgn="ctr">
              <a:buFont typeface="Arial" pitchFamily="34" charset="0"/>
              <a:buChar char="•"/>
              <a:defRPr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큰</a:t>
            </a:r>
            <a:r>
              <a:rPr lang="en-US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프로그램</a:t>
            </a:r>
            <a:r>
              <a:rPr lang="en-US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작성시</a:t>
            </a:r>
            <a:r>
              <a:rPr lang="en-US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공동작업이</a:t>
            </a:r>
            <a:r>
              <a:rPr lang="en-US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유리하다</a:t>
            </a:r>
            <a:r>
              <a:rPr lang="en-US" sz="16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1" algn="l" fontAlgn="ctr">
              <a:buFont typeface="Arial" pitchFamily="34" charset="0"/>
              <a:buChar char="•"/>
              <a:defRPr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가독성을</a:t>
            </a:r>
            <a:r>
              <a:rPr lang="en-US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높일</a:t>
            </a:r>
            <a:r>
              <a:rPr lang="en-US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수</a:t>
            </a:r>
            <a:r>
              <a:rPr lang="en-US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있다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1" algn="l" fontAlgn="ctr">
              <a:buFont typeface="Arial" pitchFamily="34" charset="0"/>
              <a:buChar char="•"/>
              <a:defRPr/>
            </a:pP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lvl="1" algn="l">
              <a:buNone/>
            </a:pPr>
            <a:r>
              <a:rPr lang="en-US" altLang="ko-KR" sz="160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※ </a:t>
            </a:r>
            <a:r>
              <a:rPr lang="ko-KR" altLang="en-US" sz="160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일반적으로  함수를 쓰는 이유는 </a:t>
            </a:r>
            <a:r>
              <a:rPr lang="en-US" altLang="ko-KR" sz="160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main </a:t>
            </a:r>
            <a:r>
              <a:rPr lang="ko-KR" altLang="en-US" sz="160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함수 안에 모든 프로그램을 작성하게 되면  프로그램이 복잡해지고 이해하기 어려워지므로 프로그램을 기능별로 분리된 단위 프로그램으로 나누어 정의함으로써 코드의 재사용이나</a:t>
            </a:r>
            <a:r>
              <a:rPr lang="en-US" altLang="ko-KR" sz="160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유지보수가 용이 하게 하고 중복되는 작업의 중복을 피할 수 있도록 한다</a:t>
            </a:r>
            <a:r>
              <a:rPr lang="en-US" altLang="ko-KR" sz="160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600" dirty="0" smtClean="0">
              <a:solidFill>
                <a:srgbClr val="00B050"/>
              </a:solidFill>
              <a:latin typeface="나눔고딕" pitchFamily="50" charset="-127"/>
              <a:ea typeface="나눔고딕" pitchFamily="50" charset="-127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32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함수를 만드는 방법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함수가 수행하여야 할 기능을 결정한다</a:t>
            </a:r>
            <a:r>
              <a:rPr lang="en-US" altLang="ko-KR"/>
              <a:t>.</a:t>
            </a:r>
          </a:p>
          <a:p>
            <a:r>
              <a:rPr lang="ko-KR" altLang="en-US"/>
              <a:t>전달받는 값</a:t>
            </a:r>
            <a:r>
              <a:rPr lang="en-US" altLang="ko-KR"/>
              <a:t>(</a:t>
            </a:r>
            <a:r>
              <a:rPr lang="ko-KR" altLang="en-US"/>
              <a:t>가인수</a:t>
            </a:r>
            <a:r>
              <a:rPr lang="en-US" altLang="ko-KR"/>
              <a:t>)</a:t>
            </a:r>
            <a:r>
              <a:rPr lang="ko-KR" altLang="en-US"/>
              <a:t>들과 반환값을 결정하다</a:t>
            </a:r>
            <a:r>
              <a:rPr lang="en-US" altLang="ko-KR"/>
              <a:t>.</a:t>
            </a:r>
          </a:p>
          <a:p>
            <a:r>
              <a:rPr lang="ko-KR" altLang="en-US"/>
              <a:t>함수의 이름과 가인수들의 이름을 결정하다</a:t>
            </a:r>
            <a:r>
              <a:rPr lang="en-US" altLang="ko-KR"/>
              <a:t>.</a:t>
            </a:r>
          </a:p>
          <a:p>
            <a:r>
              <a:rPr lang="ko-KR" altLang="en-US"/>
              <a:t>반환값의 자료형을 기술한다</a:t>
            </a:r>
            <a:r>
              <a:rPr lang="en-US" altLang="ko-KR"/>
              <a:t>.</a:t>
            </a:r>
          </a:p>
          <a:p>
            <a:r>
              <a:rPr lang="ko-KR" altLang="en-US"/>
              <a:t>함수의 이름을 기술한다</a:t>
            </a:r>
            <a:r>
              <a:rPr lang="en-US" altLang="ko-KR"/>
              <a:t>.</a:t>
            </a:r>
          </a:p>
          <a:p>
            <a:r>
              <a:rPr lang="ko-KR" altLang="en-US"/>
              <a:t>괄호 사이에 가인수 리스트를 기술한다</a:t>
            </a:r>
            <a:r>
              <a:rPr lang="en-US" altLang="ko-KR"/>
              <a:t>.</a:t>
            </a:r>
          </a:p>
          <a:p>
            <a:r>
              <a:rPr lang="ko-KR" altLang="en-US"/>
              <a:t>함수의 본체를 둘러싸는 괄호 </a:t>
            </a:r>
            <a:r>
              <a:rPr lang="en-US" altLang="ko-KR"/>
              <a:t>{}</a:t>
            </a:r>
            <a:r>
              <a:rPr lang="ko-KR" altLang="en-US"/>
              <a:t>를 기술한다</a:t>
            </a:r>
            <a:r>
              <a:rPr lang="en-US" altLang="ko-KR"/>
              <a:t>.</a:t>
            </a:r>
          </a:p>
          <a:p>
            <a:r>
              <a:rPr lang="ko-KR" altLang="en-US"/>
              <a:t>함수의 본체 내부에서 요구되는 각종 선언문을 기술한다</a:t>
            </a:r>
            <a:r>
              <a:rPr lang="en-US" altLang="ko-KR"/>
              <a:t>.</a:t>
            </a:r>
          </a:p>
          <a:p>
            <a:r>
              <a:rPr lang="ko-KR" altLang="en-US"/>
              <a:t>함수가 수행하여야 할 작업</a:t>
            </a:r>
            <a:r>
              <a:rPr lang="en-US" altLang="ko-KR"/>
              <a:t>, </a:t>
            </a:r>
            <a:r>
              <a:rPr lang="ko-KR" altLang="en-US"/>
              <a:t>즉 실행문들을 기술한다</a:t>
            </a:r>
            <a:r>
              <a:rPr lang="en-US" altLang="ko-KR"/>
              <a:t>.</a:t>
            </a:r>
          </a:p>
          <a:p>
            <a:r>
              <a:rPr lang="ko-KR" altLang="en-US"/>
              <a:t>필요하다면 </a:t>
            </a:r>
            <a:r>
              <a:rPr lang="en-US" altLang="ko-KR"/>
              <a:t>return</a:t>
            </a:r>
            <a:r>
              <a:rPr lang="ko-KR" altLang="en-US"/>
              <a:t>문을 기술한다</a:t>
            </a:r>
            <a:r>
              <a:rPr lang="en-US" altLang="ko-KR"/>
              <a:t>.</a:t>
            </a:r>
          </a:p>
          <a:p>
            <a:r>
              <a:rPr lang="ko-KR" altLang="en-US"/>
              <a:t>머리부분에 기술된 반환값의 자료형과 </a:t>
            </a:r>
            <a:r>
              <a:rPr lang="en-US" altLang="ko-KR"/>
              <a:t>return</a:t>
            </a:r>
            <a:r>
              <a:rPr lang="ko-KR" altLang="en-US"/>
              <a:t>문에 의해 반환되는 자료의 형이 일치되는지 검사한다</a:t>
            </a:r>
            <a:r>
              <a:rPr lang="en-US" altLang="ko-KR"/>
              <a:t>.</a:t>
            </a:r>
          </a:p>
          <a:p>
            <a:r>
              <a:rPr lang="ko-KR" altLang="en-US"/>
              <a:t>함수 원형 선언문이 필요하다면 기술한다</a:t>
            </a:r>
            <a:r>
              <a:rPr lang="en-US" altLang="ko-KR"/>
              <a:t>.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12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함수의 정의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3" y="1214422"/>
            <a:ext cx="4986347" cy="430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738158" y="5492080"/>
            <a:ext cx="5691210" cy="865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b="0" dirty="0" smtClean="0">
                <a:latin typeface="굴림" pitchFamily="50" charset="-127"/>
                <a:ea typeface="굴림" pitchFamily="50" charset="-127"/>
              </a:rPr>
              <a:t> main</a:t>
            </a:r>
            <a:r>
              <a:rPr lang="ko-KR" altLang="en-US" sz="1600" b="0" dirty="0" smtClean="0">
                <a:latin typeface="굴림" pitchFamily="50" charset="-127"/>
                <a:ea typeface="굴림" pitchFamily="50" charset="-127"/>
              </a:rPr>
              <a:t> 함수를 포함하여 함수의 크기는 작을수록 좋다</a:t>
            </a:r>
            <a:r>
              <a:rPr lang="en-US" altLang="ko-KR" sz="1600" b="0" dirty="0" smtClean="0">
                <a:latin typeface="굴림" pitchFamily="50" charset="-127"/>
                <a:ea typeface="굴림" pitchFamily="50" charset="-127"/>
              </a:rPr>
              <a:t>.</a:t>
            </a:r>
            <a:r>
              <a:rPr lang="ko-KR" altLang="en-US" sz="1600" b="0" dirty="0" smtClean="0">
                <a:latin typeface="굴림" pitchFamily="50" charset="-127"/>
                <a:ea typeface="굴림" pitchFamily="50" charset="-127"/>
              </a:rPr>
              <a:t> </a:t>
            </a:r>
            <a:endParaRPr lang="en-US" altLang="ko-KR" sz="1600" b="0" dirty="0" smtClean="0">
              <a:latin typeface="굴림" pitchFamily="50" charset="-127"/>
              <a:ea typeface="굴림" pitchFamily="50" charset="-127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b="0" dirty="0" smtClean="0">
                <a:latin typeface="굴림" pitchFamily="50" charset="-127"/>
                <a:ea typeface="굴림" pitchFamily="50" charset="-127"/>
              </a:rPr>
              <a:t> 하나의 함수는 하나의 일만 담당하도록  디자인되어야 한다</a:t>
            </a:r>
            <a:r>
              <a:rPr lang="en-US" altLang="ko-KR" sz="1600" b="0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2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endParaRPr lang="ko-KR" alt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2538" y="3571876"/>
            <a:ext cx="6786610" cy="2934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1763506" y="1170427"/>
            <a:ext cx="61184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b="0" dirty="0" smtClean="0">
                <a:latin typeface="굴림" pitchFamily="50" charset="-127"/>
                <a:ea typeface="굴림" pitchFamily="50" charset="-127"/>
              </a:rPr>
              <a:t>전달인자는 </a:t>
            </a:r>
            <a:r>
              <a:rPr lang="en-US" altLang="ko-KR" sz="1600" b="0" dirty="0" err="1" smtClean="0">
                <a:latin typeface="굴림" pitchFamily="50" charset="-127"/>
                <a:ea typeface="굴림" pitchFamily="50" charset="-127"/>
              </a:rPr>
              <a:t>int</a:t>
            </a:r>
            <a:r>
              <a:rPr lang="ko-KR" altLang="en-US" sz="1600" b="0" dirty="0" smtClean="0">
                <a:latin typeface="굴림" pitchFamily="50" charset="-127"/>
                <a:ea typeface="굴림" pitchFamily="50" charset="-127"/>
              </a:rPr>
              <a:t>형 정수 둘이며</a:t>
            </a:r>
            <a:r>
              <a:rPr lang="en-US" altLang="ko-KR" sz="1600" b="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600" b="0" dirty="0" smtClean="0">
                <a:latin typeface="굴림" pitchFamily="50" charset="-127"/>
                <a:ea typeface="굴림" pitchFamily="50" charset="-127"/>
              </a:rPr>
              <a:t>이 둘을 이용한 덧셈을 진행한다</a:t>
            </a:r>
            <a:r>
              <a:rPr lang="en-US" altLang="ko-KR" sz="1600" b="0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 dirty="0" smtClean="0">
                <a:latin typeface="굴림" pitchFamily="50" charset="-127"/>
                <a:ea typeface="굴림" pitchFamily="50" charset="-127"/>
              </a:rPr>
              <a:t>덧셈결과는 반환이 되며</a:t>
            </a:r>
            <a:r>
              <a:rPr lang="en-US" altLang="ko-KR" sz="1600" b="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600" b="0" dirty="0" smtClean="0">
                <a:latin typeface="굴림" pitchFamily="50" charset="-127"/>
                <a:ea typeface="굴림" pitchFamily="50" charset="-127"/>
              </a:rPr>
              <a:t>따라서 반환형도 </a:t>
            </a:r>
            <a:r>
              <a:rPr lang="en-US" altLang="ko-KR" sz="1600" b="0" dirty="0" err="1" smtClean="0">
                <a:latin typeface="굴림" pitchFamily="50" charset="-127"/>
                <a:ea typeface="굴림" pitchFamily="50" charset="-127"/>
              </a:rPr>
              <a:t>int</a:t>
            </a:r>
            <a:r>
              <a:rPr lang="ko-KR" altLang="en-US" sz="1600" b="0" dirty="0" smtClean="0">
                <a:latin typeface="굴림" pitchFamily="50" charset="-127"/>
                <a:ea typeface="굴림" pitchFamily="50" charset="-127"/>
              </a:rPr>
              <a:t>형으로 선언한다</a:t>
            </a:r>
            <a:r>
              <a:rPr lang="en-US" altLang="ko-KR" sz="1600" b="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 dirty="0" smtClean="0">
                <a:latin typeface="굴림" pitchFamily="50" charset="-127"/>
                <a:ea typeface="굴림" pitchFamily="50" charset="-127"/>
              </a:rPr>
              <a:t>마지막으로 함수의 이름은 </a:t>
            </a:r>
            <a:r>
              <a:rPr lang="en-US" altLang="ko-KR" sz="1600" b="0" dirty="0" smtClean="0">
                <a:latin typeface="굴림" pitchFamily="50" charset="-127"/>
                <a:ea typeface="굴림" pitchFamily="50" charset="-127"/>
              </a:rPr>
              <a:t>Add</a:t>
            </a:r>
            <a:r>
              <a:rPr lang="ko-KR" altLang="en-US" sz="1600" b="0" dirty="0" smtClean="0">
                <a:latin typeface="굴림" pitchFamily="50" charset="-127"/>
                <a:ea typeface="굴림" pitchFamily="50" charset="-127"/>
              </a:rPr>
              <a:t>라 하자</a:t>
            </a:r>
            <a:r>
              <a:rPr lang="en-US" altLang="ko-KR" sz="1600" b="0" dirty="0" smtClean="0">
                <a:latin typeface="굴림" pitchFamily="50" charset="-127"/>
                <a:ea typeface="굴림" pitchFamily="50" charset="-127"/>
              </a:rPr>
              <a:t>!</a:t>
            </a:r>
            <a:endParaRPr lang="ko-KR" altLang="en-US" sz="1600" b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73858" y="1170427"/>
            <a:ext cx="5993786" cy="121830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4433324" y="2604662"/>
            <a:ext cx="448238" cy="7529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06" y="1285860"/>
            <a:ext cx="542928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2231" y="5533360"/>
            <a:ext cx="13239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222355" y="5319046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양재벨라체M" pitchFamily="18" charset="-127"/>
                <a:ea typeface="양재벨라체M" pitchFamily="18" charset="-127"/>
              </a:rPr>
              <a:t>실행결과</a:t>
            </a:r>
            <a:endParaRPr lang="ko-KR" altLang="en-US" sz="1200" dirty="0">
              <a:solidFill>
                <a:srgbClr val="FF0000"/>
              </a:solidFill>
              <a:latin typeface="양재벨라체M" pitchFamily="18" charset="-127"/>
              <a:ea typeface="양재벨라체M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38884" y="4143380"/>
            <a:ext cx="2786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함수호출이 완료되면 호출한 위치로 이동해서 실행을 이어간다</a:t>
            </a:r>
            <a:r>
              <a:rPr lang="en-US" altLang="ko-KR" sz="1200" dirty="0" smtClean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200" dirty="0">
              <a:solidFill>
                <a:schemeClr val="accent2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5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함수의 구분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09662" y="1407841"/>
            <a:ext cx="6643734" cy="2209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유형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1 : </a:t>
            </a: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전달인자 있고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반환 값 있다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! </a:t>
            </a: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전달인자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(O), </a:t>
            </a: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반환 값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(O)</a:t>
            </a:r>
          </a:p>
          <a:p>
            <a:pPr>
              <a:lnSpc>
                <a:spcPct val="200000"/>
              </a:lnSpc>
            </a:pP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유형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2 : </a:t>
            </a: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전달인자 있고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반환 값 없다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! </a:t>
            </a: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전달인자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(O), </a:t>
            </a: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반환 값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(X)</a:t>
            </a:r>
          </a:p>
          <a:p>
            <a:pPr>
              <a:lnSpc>
                <a:spcPct val="200000"/>
              </a:lnSpc>
            </a:pP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유형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3 : </a:t>
            </a: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전달인자 없고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반환 값 있다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! </a:t>
            </a: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전달인자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(X), </a:t>
            </a: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반환 값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(O)</a:t>
            </a:r>
          </a:p>
          <a:p>
            <a:pPr>
              <a:lnSpc>
                <a:spcPct val="200000"/>
              </a:lnSpc>
            </a:pP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유형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4 : </a:t>
            </a: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전달인자 없고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반환 값 없다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! </a:t>
            </a: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전달인자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(X), </a:t>
            </a: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반환 값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(X)</a:t>
            </a:r>
            <a:endParaRPr lang="ko-KR" altLang="en-US" sz="1800" b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5852" y="1407841"/>
            <a:ext cx="6715172" cy="250033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52670" y="4253219"/>
            <a:ext cx="45244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dirty="0" smtClean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전달인자와 반환 값의 유무에 따른 함수의 구분</a:t>
            </a:r>
            <a:r>
              <a:rPr lang="en-US" altLang="ko-KR" sz="1600" b="0" dirty="0" smtClean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985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22421</TotalTime>
  <Words>654</Words>
  <Application>Microsoft Office PowerPoint</Application>
  <PresentationFormat>A4 용지(210x297mm)</PresentationFormat>
  <Paragraphs>189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기본 디자인</vt:lpstr>
      <vt:lpstr>C_Programming</vt:lpstr>
      <vt:lpstr>함수</vt:lpstr>
      <vt:lpstr>함수</vt:lpstr>
      <vt:lpstr>함수</vt:lpstr>
      <vt:lpstr>함수를 만드는 방법</vt:lpstr>
      <vt:lpstr>함수의 정의</vt:lpstr>
      <vt:lpstr>함수</vt:lpstr>
      <vt:lpstr>함수</vt:lpstr>
      <vt:lpstr>함수의 구분</vt:lpstr>
      <vt:lpstr>함수의 구분(전달 인자나 반환 값이 없는 경우)</vt:lpstr>
      <vt:lpstr>함수의 구분</vt:lpstr>
      <vt:lpstr>함수의 선언</vt:lpstr>
      <vt:lpstr>문제</vt:lpstr>
      <vt:lpstr>문제</vt:lpstr>
      <vt:lpstr>문제</vt:lpstr>
      <vt:lpstr>문제</vt:lpstr>
      <vt:lpstr>문제</vt:lpstr>
    </vt:vector>
  </TitlesOfParts>
  <Company>A3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Administrator</cp:lastModifiedBy>
  <cp:revision>2205</cp:revision>
  <dcterms:created xsi:type="dcterms:W3CDTF">2006-12-12T01:37:26Z</dcterms:created>
  <dcterms:modified xsi:type="dcterms:W3CDTF">2015-01-17T01:26:45Z</dcterms:modified>
</cp:coreProperties>
</file>