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92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</p:sldIdLst>
  <p:sldSz cx="9906000" cy="6858000" type="A4"/>
  <p:notesSz cx="6858000" cy="100584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n" lastIdx="7" clrIdx="0"/>
  <p:cmAuthor id="1" name="nuno" initials="n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5BA"/>
    <a:srgbClr val="CCECFF"/>
    <a:srgbClr val="66FFFF"/>
    <a:srgbClr val="6699FF"/>
    <a:srgbClr val="0000FF"/>
    <a:srgbClr val="FBFBFB"/>
    <a:srgbClr val="232395"/>
    <a:srgbClr val="8DAFD9"/>
    <a:srgbClr val="8585D8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609" autoAdjust="0"/>
    <p:restoredTop sz="88594" autoAdjust="0"/>
  </p:normalViewPr>
  <p:slideViewPr>
    <p:cSldViewPr>
      <p:cViewPr varScale="1">
        <p:scale>
          <a:sx n="54" d="100"/>
          <a:sy n="54" d="100"/>
        </p:scale>
        <p:origin x="-84" y="-138"/>
      </p:cViewPr>
      <p:guideLst>
        <p:guide orient="horz" pos="799"/>
        <p:guide orient="horz" pos="4065"/>
        <p:guide pos="2349"/>
        <p:guide pos="262"/>
        <p:guide pos="6023"/>
        <p:guide pos="3120"/>
        <p:guide pos="3982"/>
        <p:guide pos="4572"/>
        <p:guide pos="5388"/>
        <p:guide pos="570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6"/>
    </p:cViewPr>
  </p:sorterViewPr>
  <p:notesViewPr>
    <p:cSldViewPr>
      <p:cViewPr varScale="1">
        <p:scale>
          <a:sx n="87" d="100"/>
          <a:sy n="87" d="100"/>
        </p:scale>
        <p:origin x="-2064" y="-84"/>
      </p:cViewPr>
      <p:guideLst>
        <p:guide orient="horz" pos="3168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989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989" y="9553988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E1942F56-AA2C-40D0-834B-2642887E03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851311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570" y="1"/>
            <a:ext cx="2971431" cy="50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6438" y="755650"/>
            <a:ext cx="5445125" cy="3770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138" y="4776995"/>
            <a:ext cx="5027724" cy="452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l" defTabSz="942873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570" y="9555646"/>
            <a:ext cx="2971431" cy="50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8" tIns="47169" rIns="94338" bIns="47169" numCol="1" anchor="b" anchorCtr="0" compatLnSpc="1">
            <a:prstTxWarp prst="textNoShape">
              <a:avLst/>
            </a:prstTxWarp>
          </a:bodyPr>
          <a:lstStyle>
            <a:lvl1pPr algn="r" defTabSz="942873">
              <a:defRPr sz="1200" b="0"/>
            </a:lvl1pPr>
          </a:lstStyle>
          <a:p>
            <a:pPr>
              <a:defRPr/>
            </a:pPr>
            <a:fld id="{DCB46AF4-7EDA-43AA-87AD-15F1BA4D084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5280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내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81166" y="2428868"/>
            <a:ext cx="6429420" cy="1143008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 anchor="ctr" anchorCtr="0"/>
          <a:lstStyle>
            <a:lvl1pPr>
              <a:defRPr sz="1600"/>
            </a:lvl1pPr>
          </a:lstStyle>
          <a:p>
            <a:r>
              <a:rPr lang="en-US" altLang="ko-KR" dirty="0" smtClean="0"/>
              <a:t>CMENIA - </a:t>
            </a:r>
            <a:r>
              <a:rPr lang="en-US" altLang="ko-KR" dirty="0" err="1" smtClean="0"/>
              <a:t>Infiscap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85734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2505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8302" y="295276"/>
            <a:ext cx="5727706" cy="490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20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81430" y="63579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4C3847D6-C9B6-4093-BD66-9978A2203A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50" r:id="rId4"/>
    <p:sldLayoutId id="2147483748" r:id="rId5"/>
    <p:sldLayoutId id="21474837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v"/>
        <a:defRPr kumimoji="1" sz="1800" b="1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51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2pPr>
      <a:lvl3pPr marL="896938" indent="-2730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255713" indent="-2730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200">
          <a:solidFill>
            <a:schemeClr val="tx1"/>
          </a:solidFill>
          <a:latin typeface="+mn-lt"/>
          <a:ea typeface="+mn-ea"/>
        </a:defRPr>
      </a:lvl4pPr>
      <a:lvl5pPr marL="1520825" indent="-2651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/>
              <a:t>C_Programming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11</a:t>
            </a:r>
            <a:r>
              <a:rPr lang="ko-KR" altLang="en-US" b="1" dirty="0" smtClean="0">
                <a:effectLst>
                  <a:outerShdw blurRad="38100" dist="38100" dir="2700000" algn="tl">
                    <a:srgbClr val="808080"/>
                  </a:outerShdw>
                </a:effectLst>
                <a:latin typeface="휴먼모음T" pitchFamily="18" charset="-127"/>
                <a:ea typeface="휴먼모음T" pitchFamily="18" charset="-127"/>
              </a:rPr>
              <a:t>강</a:t>
            </a:r>
            <a:endParaRPr lang="ko-KR" altLang="en-US" b="1" dirty="0">
              <a:effectLst>
                <a:outerShdw blurRad="38100" dist="38100" dir="2700000" algn="tl">
                  <a:srgbClr val="808080"/>
                </a:outerShdw>
              </a:effectLst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3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[14]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배열의 크기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76" y="1500174"/>
            <a:ext cx="6643734" cy="90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786" y="2500306"/>
            <a:ext cx="7286676" cy="185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08584" y="5057507"/>
            <a:ext cx="48301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Wingdings" pitchFamily="2" charset="2"/>
              <a:buChar char="v"/>
            </a:pPr>
            <a:r>
              <a:rPr lang="ko-KR" altLang="en-US" dirty="0" smtClean="0"/>
              <a:t> 널</a:t>
            </a:r>
            <a:r>
              <a:rPr lang="en-US" altLang="ko-KR" dirty="0" smtClean="0"/>
              <a:t>(\0) </a:t>
            </a:r>
            <a:r>
              <a:rPr lang="ko-KR" altLang="en-US" dirty="0" smtClean="0"/>
              <a:t>문자</a:t>
            </a:r>
            <a:endParaRPr lang="en-US" altLang="ko-KR" dirty="0" smtClean="0"/>
          </a:p>
          <a:p>
            <a:pPr lvl="1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문자열의 끝에 자동으로 삽입되는 문자</a:t>
            </a:r>
            <a:endParaRPr lang="en-US" altLang="ko-KR" sz="1800" b="0" dirty="0" smtClean="0"/>
          </a:p>
          <a:p>
            <a:pPr lvl="1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0" dirty="0" smtClean="0"/>
              <a:t> </a:t>
            </a:r>
            <a:r>
              <a:rPr lang="ko-KR" altLang="en-US" sz="1800" b="0" dirty="0" smtClean="0"/>
              <a:t>문자열의 끝을 </a:t>
            </a:r>
            <a:r>
              <a:rPr lang="ko-KR" altLang="en-US" sz="1800" b="0" dirty="0" smtClean="0"/>
              <a:t>알려줌</a:t>
            </a:r>
            <a:endParaRPr lang="en-US" altLang="ko-KR" sz="18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[] = "Good morning!";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배열의 길이가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14 ??</a:t>
            </a:r>
          </a:p>
          <a:p>
            <a:pPr algn="l"/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배열의 크기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sizeof</a:t>
            </a:r>
            <a:r>
              <a:rPr lang="en-US" altLang="ko-KR" sz="1600" b="0" dirty="0" smtClean="0"/>
              <a:t>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널 문자 문자형 출력 </a:t>
            </a:r>
            <a:r>
              <a:rPr lang="en-US" altLang="ko-KR" sz="1600" b="0" dirty="0" smtClean="0"/>
              <a:t>: %c \n”,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[13]);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널 문자 정수형 출력 </a:t>
            </a:r>
            <a:r>
              <a:rPr lang="en-US" altLang="ko-KR" sz="1600" b="0" dirty="0" smtClean="0"/>
              <a:t>: %d \n”,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[13]);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[12] = ‘?’;	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en-US" altLang="ko-KR" sz="1600" b="0" dirty="0" err="1" smtClean="0">
                <a:solidFill>
                  <a:srgbClr val="00B050"/>
                </a:solidFill>
              </a:rPr>
              <a:t>str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에 저장된 문자열 데이터는 변경 가능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>
                <a:solidFill>
                  <a:srgbClr val="00B050"/>
                </a:solidFill>
              </a:rPr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문자의 이해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nu = '\0';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널 문자 저장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r>
              <a:rPr lang="en-US" altLang="ko-KR" sz="1600" b="0" dirty="0" smtClean="0"/>
              <a:t>	char sp = ' ';	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공백 문자 저장</a:t>
            </a:r>
            <a:endParaRPr lang="en-US" altLang="ko-KR" sz="1600" b="0" dirty="0" smtClean="0">
              <a:solidFill>
                <a:srgbClr val="00B050"/>
              </a:solidFill>
            </a:endParaRP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("%d %d ", nu, sp);	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// </a:t>
            </a:r>
            <a:r>
              <a:rPr lang="ko-KR" altLang="en-US" sz="1600" b="0" dirty="0" smtClean="0">
                <a:solidFill>
                  <a:srgbClr val="00B050"/>
                </a:solidFill>
              </a:rPr>
              <a:t>출력의 결과는 </a:t>
            </a:r>
            <a:r>
              <a:rPr lang="en-US" altLang="ko-KR" sz="1600" b="0" dirty="0" smtClean="0">
                <a:solidFill>
                  <a:srgbClr val="00B050"/>
                </a:solidFill>
              </a:rPr>
              <a:t>??</a:t>
            </a:r>
          </a:p>
          <a:p>
            <a:pPr algn="l"/>
            <a:endParaRPr lang="en-US" altLang="ko-KR" sz="1600" b="0" dirty="0" smtClean="0"/>
          </a:p>
          <a:p>
            <a:pPr algn="l"/>
            <a:r>
              <a:rPr lang="en-US" altLang="ko-KR" sz="1600" b="0" dirty="0" smtClean="0"/>
              <a:t>	return 0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8224" y="5429264"/>
            <a:ext cx="3416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널 문자와 공백 문자는 서로 다르다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문자가 필요한 이유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[50];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 = 0;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문자열 입력</a:t>
            </a:r>
            <a:r>
              <a:rPr lang="en-US" altLang="ko-KR" sz="1600" b="0" dirty="0" smtClean="0"/>
              <a:t>: ");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scanf</a:t>
            </a:r>
            <a:r>
              <a:rPr lang="en-US" altLang="ko-KR" sz="1600" b="0" dirty="0" smtClean="0"/>
              <a:t>("%s",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입력 받은 문자열</a:t>
            </a:r>
            <a:r>
              <a:rPr lang="en-US" altLang="ko-KR" sz="1600" b="0" dirty="0" smtClean="0"/>
              <a:t>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(“</a:t>
            </a:r>
            <a:r>
              <a:rPr lang="ko-KR" altLang="en-US" sz="1600" b="0" dirty="0" smtClean="0"/>
              <a:t>문자 단위 출력 </a:t>
            </a:r>
            <a:r>
              <a:rPr lang="en-US" altLang="ko-KR" sz="1600" b="0" dirty="0" smtClean="0"/>
              <a:t>: ");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while(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] != '\0')</a:t>
            </a:r>
          </a:p>
          <a:p>
            <a:pPr algn="l"/>
            <a:r>
              <a:rPr lang="en-US" altLang="ko-KR" sz="1600" b="0" dirty="0" smtClean="0"/>
              <a:t>	{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("%c",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]);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idx</a:t>
            </a:r>
            <a:r>
              <a:rPr lang="en-US" altLang="ko-KR" sz="1600" b="0" dirty="0" smtClean="0"/>
              <a:t>++;</a:t>
            </a:r>
          </a:p>
          <a:p>
            <a:pPr algn="l"/>
            <a:r>
              <a:rPr lang="en-US" altLang="ko-KR" sz="1600" b="0" dirty="0" smtClean="0"/>
              <a:t>	}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("\n");</a:t>
            </a:r>
          </a:p>
          <a:p>
            <a:pPr algn="l"/>
            <a:r>
              <a:rPr lang="en-US" altLang="ko-KR" sz="1600" b="0" dirty="0" smtClean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6993" y="2987101"/>
            <a:ext cx="3133725" cy="590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105555" y="3630043"/>
            <a:ext cx="3196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0" dirty="0" smtClean="0">
                <a:solidFill>
                  <a:srgbClr val="FF0000"/>
                </a:solidFill>
              </a:rPr>
              <a:t>널 문자의 유무에 따라 문자열의 </a:t>
            </a:r>
            <a:endParaRPr lang="en-US" altLang="ko-KR" sz="1600" b="0" dirty="0" smtClean="0">
              <a:solidFill>
                <a:srgbClr val="FF0000"/>
              </a:solidFill>
            </a:endParaRPr>
          </a:p>
          <a:p>
            <a:r>
              <a:rPr lang="ko-KR" altLang="en-US" sz="1600" b="0" dirty="0" smtClean="0">
                <a:solidFill>
                  <a:srgbClr val="FF0000"/>
                </a:solidFill>
              </a:rPr>
              <a:t>판단 여부가 결정된다</a:t>
            </a:r>
            <a:r>
              <a:rPr lang="en-US" altLang="ko-KR" sz="1600" b="0" dirty="0" smtClean="0">
                <a:solidFill>
                  <a:srgbClr val="FF0000"/>
                </a:solidFill>
              </a:rPr>
              <a:t>.</a:t>
            </a:r>
            <a:endParaRPr lang="ko-KR" altLang="en-US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널 문자가 필요한 이유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76244" y="1366822"/>
            <a:ext cx="906310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600" b="0" dirty="0" smtClean="0"/>
              <a:t>#include &lt;</a:t>
            </a:r>
            <a:r>
              <a:rPr lang="en-US" altLang="ko-KR" sz="1600" b="0" dirty="0" err="1" smtClean="0"/>
              <a:t>stdio.h</a:t>
            </a:r>
            <a:r>
              <a:rPr lang="en-US" altLang="ko-KR" sz="1600" b="0" dirty="0" smtClean="0"/>
              <a:t>&gt;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err="1" smtClean="0"/>
              <a:t>int</a:t>
            </a:r>
            <a:r>
              <a:rPr lang="en-US" altLang="ko-KR" sz="1600" b="0" dirty="0" smtClean="0"/>
              <a:t> main(void)</a:t>
            </a:r>
          </a:p>
          <a:p>
            <a:pPr algn="l"/>
            <a:r>
              <a:rPr lang="en-US" altLang="ko-KR" sz="1600" b="0" dirty="0" smtClean="0"/>
              <a:t>{</a:t>
            </a:r>
          </a:p>
          <a:p>
            <a:pPr algn="l"/>
            <a:r>
              <a:rPr lang="en-US" altLang="ko-KR" sz="1600" b="0" dirty="0" smtClean="0"/>
              <a:t>	char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[50] = "I like C </a:t>
            </a:r>
            <a:r>
              <a:rPr lang="en-US" altLang="ko-KR" sz="1600" b="0" dirty="0" err="1" smtClean="0"/>
              <a:t>programing</a:t>
            </a:r>
            <a:r>
              <a:rPr lang="en-US" altLang="ko-KR" sz="1600" b="0" dirty="0" smtClean="0"/>
              <a:t>";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[8]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[6]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[1] = '\0';</a:t>
            </a:r>
          </a:p>
          <a:p>
            <a:pPr algn="l"/>
            <a:r>
              <a:rPr lang="en-US" altLang="ko-KR" sz="1600" b="0" dirty="0" smtClean="0"/>
              <a:t>	</a:t>
            </a:r>
            <a:r>
              <a:rPr lang="en-US" altLang="ko-KR" sz="1600" b="0" dirty="0" err="1" smtClean="0"/>
              <a:t>printf</a:t>
            </a:r>
            <a:r>
              <a:rPr lang="en-US" altLang="ko-KR" sz="1600" b="0" dirty="0" smtClean="0"/>
              <a:t>("string : %s \n", </a:t>
            </a:r>
            <a:r>
              <a:rPr lang="en-US" altLang="ko-KR" sz="1600" b="0" dirty="0" err="1" smtClean="0"/>
              <a:t>str</a:t>
            </a:r>
            <a:r>
              <a:rPr lang="en-US" altLang="ko-KR" sz="1600" b="0" dirty="0" smtClean="0"/>
              <a:t>);</a:t>
            </a:r>
          </a:p>
          <a:p>
            <a:pPr algn="l"/>
            <a:endParaRPr lang="ko-KR" altLang="en-US" sz="1600" b="0" dirty="0" smtClean="0"/>
          </a:p>
          <a:p>
            <a:pPr algn="l"/>
            <a:r>
              <a:rPr lang="en-US" altLang="ko-KR" sz="1600" b="0" dirty="0" smtClean="0"/>
              <a:t>	return 0;</a:t>
            </a:r>
          </a:p>
          <a:p>
            <a:pPr algn="l"/>
            <a:r>
              <a:rPr lang="en-US" altLang="ko-KR" sz="1600" b="0" dirty="0" smtClean="0"/>
              <a:t>}</a:t>
            </a:r>
          </a:p>
          <a:p>
            <a:pPr algn="l"/>
            <a:endParaRPr lang="en-US" altLang="ko-KR" sz="1600" b="0" dirty="0" smtClean="0"/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사용자로부터 </a:t>
            </a:r>
            <a:r>
              <a:rPr lang="ko-KR" altLang="en-US" sz="2000" dirty="0" err="1" smtClean="0"/>
              <a:t>영단어를</a:t>
            </a:r>
            <a:r>
              <a:rPr lang="ko-KR" altLang="en-US" sz="2000" dirty="0" smtClean="0"/>
              <a:t> 입력 받아서 입력 받은 영단어의 길이를 계산하여 출력해보자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95216" y="1857364"/>
            <a:ext cx="5715040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[100];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(“%s”,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입력한 영단어의 길이는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%d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 \n”,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abcd</a:t>
            </a:r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입력한 영단어의 길이는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4 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사용자로부터 입력 받은 </a:t>
            </a:r>
            <a:r>
              <a:rPr lang="ko-KR" altLang="en-US" sz="2000" dirty="0" err="1" smtClean="0"/>
              <a:t>영단어를</a:t>
            </a:r>
            <a:r>
              <a:rPr lang="ko-KR" altLang="en-US" sz="2000" dirty="0" smtClean="0"/>
              <a:t> 역순으로 출력하는 프로그램을 작성해보자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95216" y="1928802"/>
            <a:ext cx="5715040" cy="42862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4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4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4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4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char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[100];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len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3685BA"/>
                </a:solidFill>
                <a:latin typeface="나눔고딕" pitchFamily="50" charset="-127"/>
                <a:ea typeface="나눔고딕" pitchFamily="50" charset="-127"/>
              </a:rPr>
              <a:t>char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temp;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(“%s”,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400" b="0" dirty="0" smtClean="0">
              <a:solidFill>
                <a:srgbClr val="00B05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역순으로 출력 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%s \n”, </a:t>
            </a:r>
            <a:r>
              <a:rPr lang="en-US" altLang="ko-KR" sz="14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voca</a:t>
            </a:r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);</a:t>
            </a: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4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4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4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영단어</a:t>
            </a: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programing</a:t>
            </a: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역순으로 출력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en-US" altLang="ko-KR" sz="16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gnimargorp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  <a:p>
            <a:pPr lvl="1"/>
            <a:r>
              <a:rPr lang="ko-KR" altLang="en-US" dirty="0" smtClean="0"/>
              <a:t>둘 이상의 변수를 모아 놓은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타입을 가지는 변수들의 집합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다수의 변수 선언을 용이하게 하기 위함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같은 형의 변수들을 연속적으로 나란히 선언할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문자열을 사용할 수 있다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 bwMode="auto">
          <a:xfrm>
            <a:off x="1238224" y="1643050"/>
            <a:ext cx="2428892" cy="64294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64" y="1724024"/>
            <a:ext cx="1981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44" y="2647952"/>
            <a:ext cx="4533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60" y="2285992"/>
            <a:ext cx="3114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오른쪽 화살표 8"/>
          <p:cNvSpPr/>
          <p:nvPr/>
        </p:nvSpPr>
        <p:spPr bwMode="auto">
          <a:xfrm>
            <a:off x="5167314" y="2714620"/>
            <a:ext cx="714380" cy="500066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5934" y="4857760"/>
            <a:ext cx="6438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en-US" altLang="ko-K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454" y="1571612"/>
            <a:ext cx="706657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9662" y="4833950"/>
            <a:ext cx="7177101" cy="52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아래쪽 화살표 10"/>
          <p:cNvSpPr/>
          <p:nvPr/>
        </p:nvSpPr>
        <p:spPr bwMode="auto">
          <a:xfrm>
            <a:off x="4381496" y="3571876"/>
            <a:ext cx="571504" cy="500066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배열의 이해</a:t>
            </a:r>
            <a:endParaRPr lang="ko-KR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3844" y="1214422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lang="en-US" altLang="ko-KR" sz="1600" b="0" kern="0" dirty="0" smtClean="0">
                <a:latin typeface="+mn-lt"/>
                <a:ea typeface="+mn-ea"/>
              </a:rPr>
              <a:t>include &lt;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stdio.h</a:t>
            </a:r>
            <a:r>
              <a:rPr lang="en-US" altLang="ko-KR" sz="1600" b="0" kern="0" dirty="0" smtClean="0">
                <a:latin typeface="+mn-lt"/>
                <a:ea typeface="+mn-ea"/>
              </a:rPr>
              <a:t>&gt;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[5];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600" b="0" kern="0" dirty="0" smtClean="0">
                <a:latin typeface="+mn-lt"/>
                <a:ea typeface="+mn-ea"/>
              </a:rPr>
              <a:t> sum=0,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[0]=10,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[1]=20,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[2]=30,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[3]=40,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[4]=50;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for(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=0;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&lt;5;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++)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	sum += 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arr</a:t>
            </a:r>
            <a:r>
              <a:rPr lang="en-US" altLang="ko-KR" sz="1600" b="0" kern="0" dirty="0" smtClean="0">
                <a:latin typeface="+mn-lt"/>
                <a:ea typeface="+mn-ea"/>
              </a:rPr>
              <a:t>[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600" b="0" kern="0" dirty="0" smtClean="0">
                <a:latin typeface="+mn-lt"/>
                <a:ea typeface="+mn-ea"/>
              </a:rPr>
              <a:t>];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}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6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</a:t>
            </a:r>
            <a:r>
              <a:rPr lang="en-US" altLang="ko-KR" sz="16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600" b="0" kern="0" dirty="0" smtClean="0">
                <a:latin typeface="+mn-lt"/>
                <a:ea typeface="+mn-ea"/>
              </a:rPr>
              <a:t>(“</a:t>
            </a:r>
            <a:r>
              <a:rPr lang="ko-KR" altLang="en-US" sz="1600" b="0" kern="0" dirty="0" smtClean="0">
                <a:latin typeface="+mn-lt"/>
                <a:ea typeface="+mn-ea"/>
              </a:rPr>
              <a:t>합 </a:t>
            </a:r>
            <a:r>
              <a:rPr lang="en-US" altLang="ko-KR" sz="1600" b="0" kern="0" dirty="0" smtClean="0">
                <a:latin typeface="+mn-lt"/>
                <a:ea typeface="+mn-ea"/>
              </a:rPr>
              <a:t>: %d \n”, sum);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600" b="0" kern="0" dirty="0" smtClean="0">
                <a:latin typeface="+mn-lt"/>
                <a:ea typeface="+mn-ea"/>
              </a:rPr>
              <a:t>	return 0;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배열의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634" y="1714488"/>
            <a:ext cx="26003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4570" y="1214422"/>
            <a:ext cx="29337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834" y="3176586"/>
            <a:ext cx="1943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4570" y="2843217"/>
            <a:ext cx="2943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2472" y="4624398"/>
            <a:ext cx="3228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24570" y="4667261"/>
            <a:ext cx="31527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오른쪽 화살표 9"/>
          <p:cNvSpPr/>
          <p:nvPr/>
        </p:nvSpPr>
        <p:spPr bwMode="auto">
          <a:xfrm>
            <a:off x="4381496" y="1857364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81496" y="321468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381496" y="4643446"/>
            <a:ext cx="928694" cy="28575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8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2" y="285728"/>
            <a:ext cx="5727706" cy="490518"/>
          </a:xfrm>
        </p:spPr>
        <p:txBody>
          <a:bodyPr/>
          <a:lstStyle/>
          <a:p>
            <a:r>
              <a:rPr lang="ko-KR" altLang="en-US" smtClean="0"/>
              <a:t>배열의 이해</a:t>
            </a:r>
            <a:endParaRPr lang="en-US" altLang="ko-K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23844" y="785794"/>
            <a:ext cx="8534400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ko-KR" altLang="en-US" sz="1300" b="0" kern="0" dirty="0" smtClean="0">
                <a:latin typeface="+mn-lt"/>
                <a:ea typeface="+mn-ea"/>
              </a:rPr>
              <a:t> </a:t>
            </a:r>
            <a:r>
              <a:rPr lang="en-US" altLang="ko-KR" sz="1300" b="0" kern="0" dirty="0" smtClean="0">
                <a:latin typeface="+mn-lt"/>
                <a:ea typeface="+mn-ea"/>
              </a:rPr>
              <a:t>main(void)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arr1[5] = {1,2,3,4,5};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arr2[] = {1,2,3,4,5,6,7};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arr3[5] = {1,2};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 len1, len2, len3,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</a:t>
            </a:r>
            <a:r>
              <a:rPr lang="en-US" altLang="ko-KR" sz="1300" b="0" kern="0" dirty="0" smtClean="0">
                <a:latin typeface="+mn-lt"/>
                <a:ea typeface="+mn-ea"/>
              </a:rPr>
              <a:t>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printf</a:t>
            </a:r>
            <a:r>
              <a:rPr lang="en-US" altLang="ko-KR" sz="1300" b="0" kern="0" dirty="0" smtClean="0">
                <a:latin typeface="+mn-lt"/>
                <a:ea typeface="+mn-ea"/>
              </a:rPr>
              <a:t>(“arr1</a:t>
            </a:r>
            <a:r>
              <a:rPr lang="ko-KR" altLang="en-US" sz="1300" b="0" kern="0" dirty="0" smtClean="0">
                <a:latin typeface="+mn-lt"/>
                <a:ea typeface="+mn-ea"/>
              </a:rPr>
              <a:t>의 크기 </a:t>
            </a:r>
            <a:r>
              <a:rPr lang="en-US" altLang="ko-KR" sz="1300" b="0" kern="0" dirty="0" smtClean="0">
                <a:latin typeface="+mn-lt"/>
                <a:ea typeface="+mn-ea"/>
              </a:rPr>
              <a:t>: %d \n”,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en-US" altLang="ko-KR" sz="1300" b="0" kern="0" dirty="0" err="1" smtClean="0">
                <a:solidFill>
                  <a:srgbClr val="00B050"/>
                </a:solidFill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연산의 결과로 배열의 크기를 출력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(“arr2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(“arr3</a:t>
            </a:r>
            <a:r>
              <a:rPr lang="ko-KR" altLang="en-US" sz="1300" b="0" kern="0" dirty="0" smtClean="0"/>
              <a:t>의 크기 </a:t>
            </a:r>
            <a:r>
              <a:rPr lang="en-US" altLang="ko-KR" sz="1300" b="0" kern="0" dirty="0" smtClean="0"/>
              <a:t>: %d \n”,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(arr3));</a:t>
            </a: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1300" b="0" kern="0" dirty="0" smtClean="0">
                <a:latin typeface="+mn-lt"/>
                <a:ea typeface="+mn-ea"/>
              </a:rPr>
              <a:t>	len1 =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(arr1) / 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sizeof</a:t>
            </a:r>
            <a:r>
              <a:rPr lang="en-US" altLang="ko-KR" sz="1300" b="0" kern="0" dirty="0" smtClean="0">
                <a:latin typeface="+mn-lt"/>
                <a:ea typeface="+mn-ea"/>
              </a:rPr>
              <a:t>(</a:t>
            </a:r>
            <a:r>
              <a:rPr lang="en-US" altLang="ko-KR" sz="1300" b="0" kern="0" dirty="0" err="1" smtClean="0">
                <a:latin typeface="+mn-lt"/>
                <a:ea typeface="+mn-ea"/>
              </a:rPr>
              <a:t>int</a:t>
            </a:r>
            <a:r>
              <a:rPr lang="en-US" altLang="ko-KR" sz="1300" b="0" kern="0" dirty="0" smtClean="0">
                <a:latin typeface="+mn-lt"/>
                <a:ea typeface="+mn-ea"/>
              </a:rPr>
              <a:t>);		</a:t>
            </a:r>
            <a:r>
              <a:rPr lang="en-US" altLang="ko-KR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// </a:t>
            </a:r>
            <a:r>
              <a:rPr lang="ko-KR" altLang="en-US" sz="1300" b="0" kern="0" dirty="0" smtClean="0">
                <a:solidFill>
                  <a:srgbClr val="00B050"/>
                </a:solidFill>
                <a:latin typeface="+mn-lt"/>
                <a:ea typeface="+mn-ea"/>
              </a:rPr>
              <a:t>배열의 길이를 계산</a:t>
            </a:r>
            <a:endParaRPr lang="en-US" altLang="ko-KR" sz="1300" b="0" kern="0" dirty="0" smtClean="0">
              <a:solidFill>
                <a:srgbClr val="00B05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len2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(arr2)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len3 =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(arr3) / </a:t>
            </a:r>
            <a:r>
              <a:rPr lang="en-US" altLang="ko-KR" sz="1300" b="0" kern="0" dirty="0" err="1" smtClean="0"/>
              <a:t>sizeof</a:t>
            </a:r>
            <a:r>
              <a:rPr lang="en-US" altLang="ko-KR" sz="1300" b="0" kern="0" dirty="0" smtClean="0"/>
              <a:t>(</a:t>
            </a:r>
            <a:r>
              <a:rPr lang="en-US" altLang="ko-KR" sz="1300" b="0" kern="0" dirty="0" err="1" smtClean="0"/>
              <a:t>int</a:t>
            </a:r>
            <a:r>
              <a:rPr lang="en-US" altLang="ko-KR" sz="1300" b="0" kern="0" dirty="0" smtClean="0"/>
              <a:t>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&lt;len1;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			</a:t>
            </a:r>
            <a:r>
              <a:rPr lang="en-US" altLang="ko-KR" sz="1300" b="0" kern="0" dirty="0" smtClean="0">
                <a:solidFill>
                  <a:srgbClr val="00B050"/>
                </a:solidFill>
              </a:rPr>
              <a:t>// </a:t>
            </a:r>
            <a:r>
              <a:rPr lang="ko-KR" altLang="en-US" sz="1300" b="0" kern="0" dirty="0" err="1" smtClean="0">
                <a:solidFill>
                  <a:srgbClr val="00B050"/>
                </a:solidFill>
              </a:rPr>
              <a:t>반복문을</a:t>
            </a:r>
            <a:r>
              <a:rPr lang="ko-KR" altLang="en-US" sz="1300" b="0" kern="0" dirty="0" smtClean="0">
                <a:solidFill>
                  <a:srgbClr val="00B050"/>
                </a:solidFill>
              </a:rPr>
              <a:t> 이용해 순차적으로 접근이 가능</a:t>
            </a:r>
            <a:endParaRPr lang="en-US" altLang="ko-KR" sz="1300" b="0" kern="0" dirty="0" smtClean="0">
              <a:solidFill>
                <a:srgbClr val="00B050"/>
              </a:solidFill>
            </a:endParaRP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arr1[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&lt;len2;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arr2[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ko-KR" sz="1300" b="0" kern="0" dirty="0" smtClean="0"/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for(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=0;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&lt;len3; 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++)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(“%d”, arr3[</a:t>
            </a:r>
            <a:r>
              <a:rPr lang="en-US" altLang="ko-KR" sz="1300" b="0" kern="0" dirty="0" err="1" smtClean="0"/>
              <a:t>i</a:t>
            </a:r>
            <a:r>
              <a:rPr lang="en-US" altLang="ko-KR" sz="1300" b="0" kern="0" dirty="0" smtClean="0"/>
              <a:t>]);</a:t>
            </a:r>
          </a:p>
          <a:p>
            <a:pPr marL="342900" indent="-342900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300" b="0" kern="0" dirty="0" smtClean="0"/>
              <a:t>	</a:t>
            </a:r>
            <a:r>
              <a:rPr lang="en-US" altLang="ko-KR" sz="1300" b="0" kern="0" dirty="0" err="1" smtClean="0"/>
              <a:t>printf</a:t>
            </a:r>
            <a:r>
              <a:rPr lang="en-US" altLang="ko-KR" sz="1300" b="0" kern="0" dirty="0" smtClean="0"/>
              <a:t>(“\n”);</a:t>
            </a:r>
            <a:endParaRPr lang="en-US" altLang="ko-KR" sz="1300" b="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1" lang="en-US" altLang="ko-KR" sz="1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20" y="928670"/>
            <a:ext cx="8534400" cy="5391152"/>
          </a:xfrm>
        </p:spPr>
        <p:txBody>
          <a:bodyPr/>
          <a:lstStyle/>
          <a:p>
            <a:r>
              <a:rPr lang="ko-KR" altLang="en-US" sz="2000" dirty="0" smtClean="0"/>
              <a:t>길이가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인 </a:t>
            </a:r>
            <a:r>
              <a:rPr lang="en-US" altLang="ko-KR" sz="2000" dirty="0" err="1" smtClean="0"/>
              <a:t>int</a:t>
            </a:r>
            <a:r>
              <a:rPr lang="ko-KR" altLang="en-US" sz="2000" dirty="0" smtClean="0"/>
              <a:t>형 배열을 선언해서 프로그램 사용자로부터 총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개의 정수를 입력 받아 다음의 내용을 출력하는 프로그램을 만들어보자</a:t>
            </a:r>
            <a:r>
              <a:rPr lang="en-US" altLang="ko-KR" sz="2000" dirty="0" smtClean="0"/>
              <a:t>.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최대값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최소값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총 합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1095348" y="2357430"/>
            <a:ext cx="4286280" cy="40719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endParaRPr lang="en-US" altLang="ko-KR" sz="1200" b="0" dirty="0" smtClean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#include 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&lt;</a:t>
            </a:r>
            <a:r>
              <a:rPr lang="en-US" altLang="ko-KR" sz="1200" b="0" dirty="0" err="1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stdio.h</a:t>
            </a:r>
            <a:r>
              <a:rPr lang="en-US" altLang="ko-KR" sz="1200" b="0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&gt;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main(void)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{</a:t>
            </a:r>
          </a:p>
          <a:p>
            <a:pPr algn="l"/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[5];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int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max, min, sum,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;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for(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=0;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&lt;5; 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++)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{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scanf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(“%d”, &amp;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arr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]);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}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(“\n”);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// </a:t>
            </a:r>
            <a:r>
              <a:rPr lang="ko-KR" altLang="en-US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코드를 작성하시오</a:t>
            </a:r>
            <a:r>
              <a:rPr lang="en-US" altLang="ko-KR" sz="1200" b="0" dirty="0" smtClean="0">
                <a:solidFill>
                  <a:srgbClr val="00B050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최대값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max);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최소값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min);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en-US" altLang="ko-KR" sz="1200" b="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printf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 합 </a:t>
            </a:r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%d \n”, sum);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0;</a:t>
            </a:r>
          </a:p>
          <a:p>
            <a:pPr algn="l"/>
            <a:r>
              <a:rPr lang="en-US" altLang="ko-KR" sz="12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} 	</a:t>
            </a:r>
          </a:p>
          <a:p>
            <a:pPr algn="l"/>
            <a:endParaRPr lang="en-US" altLang="ko-KR" sz="12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marL="274292" indent="-274292" algn="l" defTabSz="914400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ko-KR" altLang="en-US" sz="12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7064" y="3500438"/>
            <a:ext cx="2989406" cy="1571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입력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 20 30 40 50</a:t>
            </a:r>
          </a:p>
          <a:p>
            <a:pPr algn="l">
              <a:buNone/>
            </a:pPr>
            <a:endParaRPr lang="en-US" altLang="ko-KR" sz="1600" b="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최대값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50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최소값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10</a:t>
            </a:r>
          </a:p>
          <a:p>
            <a:pPr algn="l">
              <a:buNone/>
            </a:pPr>
            <a:r>
              <a:rPr lang="ko-KR" altLang="en-US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총 합 </a:t>
            </a:r>
            <a:r>
              <a:rPr lang="en-US" altLang="ko-KR" sz="1600" b="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: 150</a:t>
            </a:r>
            <a:endParaRPr lang="ko-KR" altLang="en-US" sz="1600" b="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>
            <a:off x="5595942" y="4071942"/>
            <a:ext cx="714380" cy="3571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en-US" altLang="ko-KR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  <a:p>
            <a:pPr lvl="1"/>
            <a:r>
              <a:rPr lang="en-US" altLang="ko-KR" dirty="0" smtClean="0"/>
              <a:t>Char</a:t>
            </a:r>
            <a:r>
              <a:rPr lang="ko-KR" altLang="en-US" dirty="0" smtClean="0"/>
              <a:t>형 배열을 이용해 문자열을 저장한다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1"/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48" y="2643182"/>
            <a:ext cx="470578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532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8488C4">
                <a:alpha val="57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22252</TotalTime>
  <Words>299</Words>
  <Application>Microsoft Office PowerPoint</Application>
  <PresentationFormat>A4 용지(210x297mm)</PresentationFormat>
  <Paragraphs>242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기본 디자인</vt:lpstr>
      <vt:lpstr>C_Programming</vt:lpstr>
      <vt:lpstr>배열</vt:lpstr>
      <vt:lpstr>배열의 선언</vt:lpstr>
      <vt:lpstr>배열의 이해</vt:lpstr>
      <vt:lpstr>배열의 이해</vt:lpstr>
      <vt:lpstr>배열의 선언, 초기화</vt:lpstr>
      <vt:lpstr>배열의 이해</vt:lpstr>
      <vt:lpstr>문제</vt:lpstr>
      <vt:lpstr>배열</vt:lpstr>
      <vt:lpstr>배열</vt:lpstr>
      <vt:lpstr>배열</vt:lpstr>
      <vt:lpstr>배열 (널 문자의 이해)</vt:lpstr>
      <vt:lpstr>배열 (널 문자의 이해)</vt:lpstr>
      <vt:lpstr>배열 (널 문자의 이해)</vt:lpstr>
      <vt:lpstr>배열 (널 문자가 필요한 이유)</vt:lpstr>
      <vt:lpstr>배열 (널 문자가 필요한 이유)</vt:lpstr>
      <vt:lpstr>문제</vt:lpstr>
      <vt:lpstr>문제</vt:lpstr>
    </vt:vector>
  </TitlesOfParts>
  <Company>A3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자습실03</cp:lastModifiedBy>
  <cp:revision>2230</cp:revision>
  <dcterms:created xsi:type="dcterms:W3CDTF">2006-12-12T01:37:26Z</dcterms:created>
  <dcterms:modified xsi:type="dcterms:W3CDTF">2015-02-25T03:11:40Z</dcterms:modified>
</cp:coreProperties>
</file>