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2" r:id="rId2"/>
    <p:sldId id="393" r:id="rId3"/>
    <p:sldId id="473" r:id="rId4"/>
    <p:sldId id="481" r:id="rId5"/>
    <p:sldId id="475" r:id="rId6"/>
    <p:sldId id="495" r:id="rId7"/>
    <p:sldId id="482" r:id="rId8"/>
    <p:sldId id="483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485" r:id="rId19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19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dirty="0" err="1" smtClean="0">
                <a:latin typeface="+mn-lt"/>
                <a:ea typeface="+mn-ea"/>
              </a:rPr>
              <a:t>스트림</a:t>
            </a:r>
            <a:r>
              <a:rPr lang="ko-KR" altLang="en-US" sz="1800" kern="0" dirty="0" smtClean="0">
                <a:latin typeface="+mn-lt"/>
                <a:ea typeface="+mn-ea"/>
              </a:rPr>
              <a:t>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1714488"/>
            <a:ext cx="816649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스트림</a:t>
            </a:r>
            <a:r>
              <a:rPr lang="ko-KR" altLang="en-US" sz="2400" dirty="0" smtClean="0"/>
              <a:t> 종류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ea typeface="나눔고딕" pitchFamily="50" charset="-127"/>
              </a:rPr>
              <a:t>텍스트 모드 </a:t>
            </a:r>
            <a:r>
              <a:rPr lang="ko-KR" altLang="en-US" sz="2000" dirty="0" err="1" smtClean="0">
                <a:ea typeface="나눔고딕" pitchFamily="50" charset="-127"/>
              </a:rPr>
              <a:t>스트림</a:t>
            </a:r>
            <a:r>
              <a:rPr lang="en-US" altLang="ko-KR" sz="2000" dirty="0" smtClean="0">
                <a:ea typeface="나눔고딕" pitchFamily="50" charset="-127"/>
              </a:rPr>
              <a:t>(t) : </a:t>
            </a:r>
            <a:r>
              <a:rPr lang="ko-KR" altLang="en-US" sz="2000" dirty="0" smtClean="0">
                <a:ea typeface="나눔고딕" pitchFamily="50" charset="-127"/>
              </a:rPr>
              <a:t>문자 데이터를 저장하는 </a:t>
            </a:r>
            <a:r>
              <a:rPr lang="ko-KR" altLang="en-US" sz="2000" dirty="0" err="1" smtClean="0">
                <a:ea typeface="나눔고딕" pitchFamily="50" charset="-127"/>
              </a:rPr>
              <a:t>스트림</a:t>
            </a:r>
            <a:endParaRPr lang="en-US" altLang="ko-KR" sz="2000" dirty="0" smtClean="0">
              <a:ea typeface="나눔고딕" pitchFamily="50" charset="-127"/>
            </a:endParaRPr>
          </a:p>
          <a:p>
            <a:pPr lvl="1"/>
            <a:r>
              <a:rPr lang="ko-KR" altLang="en-US" sz="2000" dirty="0" smtClean="0">
                <a:ea typeface="나눔고딕" pitchFamily="50" charset="-127"/>
              </a:rPr>
              <a:t>바이너리 모드 </a:t>
            </a:r>
            <a:r>
              <a:rPr lang="ko-KR" altLang="en-US" sz="2000" dirty="0" err="1" smtClean="0">
                <a:ea typeface="나눔고딕" pitchFamily="50" charset="-127"/>
              </a:rPr>
              <a:t>스트림</a:t>
            </a:r>
            <a:r>
              <a:rPr lang="en-US" altLang="ko-KR" sz="2000" dirty="0" smtClean="0">
                <a:ea typeface="나눔고딕" pitchFamily="50" charset="-127"/>
              </a:rPr>
              <a:t>(b) : </a:t>
            </a:r>
            <a:r>
              <a:rPr lang="ko-KR" altLang="en-US" sz="2000" dirty="0" smtClean="0">
                <a:ea typeface="나눔고딕" pitchFamily="50" charset="-127"/>
              </a:rPr>
              <a:t>바이너리 데이터를 저장하는 </a:t>
            </a:r>
            <a:r>
              <a:rPr lang="ko-KR" altLang="en-US" sz="2000" dirty="0" err="1" smtClean="0">
                <a:ea typeface="나눔고딕" pitchFamily="50" charset="-127"/>
              </a:rPr>
              <a:t>스트림</a:t>
            </a:r>
            <a:endParaRPr lang="en-US" altLang="ko-KR" sz="2000" dirty="0" smtClean="0">
              <a:ea typeface="나눔고딕" pitchFamily="50" charset="-127"/>
            </a:endParaRPr>
          </a:p>
          <a:p>
            <a:pPr lvl="3"/>
            <a:endParaRPr lang="en-US" altLang="ko-KR" sz="2400" b="1" dirty="0" smtClean="0"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ea typeface="나눔고딕" pitchFamily="50" charset="-127"/>
              </a:rPr>
              <a:t>문자 데이터와 바이너리 데이터</a:t>
            </a:r>
            <a:endParaRPr lang="en-US" altLang="ko-KR" sz="2400" b="1" dirty="0" smtClean="0"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ea typeface="나눔고딕" pitchFamily="50" charset="-127"/>
              </a:rPr>
              <a:t>문자 데이터 </a:t>
            </a:r>
            <a:r>
              <a:rPr lang="en-US" altLang="ko-KR" sz="2000" dirty="0" smtClean="0">
                <a:ea typeface="나눔고딕" pitchFamily="50" charset="-127"/>
              </a:rPr>
              <a:t>: </a:t>
            </a:r>
            <a:r>
              <a:rPr lang="ko-KR" altLang="en-US" sz="2000" dirty="0" smtClean="0">
                <a:ea typeface="나눔고딕" pitchFamily="50" charset="-127"/>
              </a:rPr>
              <a:t>사람이 인식할 수 있는 유형의 문자로 이뤄진 데이터</a:t>
            </a:r>
            <a:endParaRPr lang="en-US" altLang="ko-KR" sz="2000" dirty="0" smtClean="0">
              <a:ea typeface="나눔고딕" pitchFamily="50" charset="-127"/>
            </a:endParaRPr>
          </a:p>
          <a:p>
            <a:pPr lvl="2"/>
            <a:r>
              <a:rPr lang="ko-KR" altLang="en-US" sz="1600" dirty="0" smtClean="0">
                <a:ea typeface="나눔고딕" pitchFamily="50" charset="-127"/>
              </a:rPr>
              <a:t>파일에 저장된 문자 데이터는 </a:t>
            </a:r>
            <a:r>
              <a:rPr lang="en-US" altLang="ko-KR" sz="1600" dirty="0" smtClean="0">
                <a:ea typeface="나눔고딕" pitchFamily="50" charset="-127"/>
              </a:rPr>
              <a:t>Windows</a:t>
            </a:r>
            <a:r>
              <a:rPr lang="ko-KR" altLang="en-US" sz="1600" dirty="0" smtClean="0">
                <a:ea typeface="나눔고딕" pitchFamily="50" charset="-127"/>
              </a:rPr>
              <a:t>의 메모장으로 열어서 문자 확인이 가능</a:t>
            </a:r>
            <a:endParaRPr lang="en-US" altLang="ko-KR" sz="1600" dirty="0" smtClean="0"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 smtClean="0">
                <a:ea typeface="나눔고딕" pitchFamily="50" charset="-127"/>
              </a:rPr>
              <a:t>예</a:t>
            </a:r>
            <a:r>
              <a:rPr lang="en-US" altLang="ko-KR" sz="1600" dirty="0" smtClean="0">
                <a:ea typeface="나눔고딕" pitchFamily="50" charset="-127"/>
              </a:rPr>
              <a:t>) </a:t>
            </a:r>
            <a:r>
              <a:rPr lang="ko-KR" altLang="en-US" sz="1600" dirty="0" smtClean="0">
                <a:ea typeface="나눔고딕" pitchFamily="50" charset="-127"/>
              </a:rPr>
              <a:t>도서목록</a:t>
            </a:r>
            <a:r>
              <a:rPr lang="en-US" altLang="ko-KR" sz="1600" dirty="0" smtClean="0">
                <a:ea typeface="나눔고딕" pitchFamily="50" charset="-127"/>
              </a:rPr>
              <a:t>, </a:t>
            </a:r>
            <a:r>
              <a:rPr lang="ko-KR" altLang="en-US" sz="1600" dirty="0" smtClean="0">
                <a:ea typeface="나눔고딕" pitchFamily="50" charset="-127"/>
              </a:rPr>
              <a:t>물품가격</a:t>
            </a:r>
            <a:r>
              <a:rPr lang="en-US" altLang="ko-KR" sz="1600" dirty="0" smtClean="0">
                <a:ea typeface="나눔고딕" pitchFamily="50" charset="-127"/>
              </a:rPr>
              <a:t>, </a:t>
            </a:r>
            <a:r>
              <a:rPr lang="ko-KR" altLang="en-US" sz="1600" dirty="0" smtClean="0">
                <a:ea typeface="나눔고딕" pitchFamily="50" charset="-127"/>
              </a:rPr>
              <a:t>전화번호</a:t>
            </a:r>
            <a:r>
              <a:rPr lang="en-US" altLang="ko-KR" sz="1600" dirty="0" smtClean="0">
                <a:ea typeface="나눔고딕" pitchFamily="50" charset="-127"/>
              </a:rPr>
              <a:t>, </a:t>
            </a:r>
            <a:r>
              <a:rPr lang="ko-KR" altLang="en-US" sz="1600" dirty="0" smtClean="0">
                <a:ea typeface="나눔고딕" pitchFamily="50" charset="-127"/>
              </a:rPr>
              <a:t>주민등록번호</a:t>
            </a:r>
            <a:endParaRPr lang="en-US" altLang="ko-KR" sz="1600" dirty="0" smtClean="0"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ea typeface="나눔고딕" pitchFamily="50" charset="-127"/>
              </a:rPr>
              <a:t>바이너리 데이터 </a:t>
            </a:r>
            <a:r>
              <a:rPr lang="en-US" altLang="ko-KR" sz="1800" dirty="0" smtClean="0">
                <a:ea typeface="나눔고딕" pitchFamily="50" charset="-127"/>
              </a:rPr>
              <a:t>: </a:t>
            </a:r>
            <a:r>
              <a:rPr lang="ko-KR" altLang="en-US" sz="1800" dirty="0" smtClean="0">
                <a:ea typeface="나눔고딕" pitchFamily="50" charset="-127"/>
              </a:rPr>
              <a:t>컴퓨터가 인식할 수 있는 유형의 데이터</a:t>
            </a:r>
            <a:endParaRPr lang="en-US" altLang="ko-KR" sz="1800" dirty="0" smtClean="0">
              <a:ea typeface="나눔고딕" pitchFamily="50" charset="-127"/>
            </a:endParaRPr>
          </a:p>
          <a:p>
            <a:pPr lvl="2"/>
            <a:r>
              <a:rPr lang="ko-KR" altLang="en-US" sz="1600" dirty="0" smtClean="0">
                <a:ea typeface="나눔고딕" pitchFamily="50" charset="-127"/>
              </a:rPr>
              <a:t>메모장과 같은 편집기로는 그 내용이 의미하는 바를 이해할 수 없다</a:t>
            </a:r>
            <a:r>
              <a:rPr lang="en-US" altLang="ko-KR" sz="1600" dirty="0" smtClean="0">
                <a:ea typeface="나눔고딕" pitchFamily="50" charset="-127"/>
              </a:rPr>
              <a:t>.</a:t>
            </a:r>
          </a:p>
          <a:p>
            <a:pPr lvl="2"/>
            <a:r>
              <a:rPr lang="ko-KR" altLang="en-US" sz="1600" dirty="0" smtClean="0">
                <a:ea typeface="나눔고딕" pitchFamily="50" charset="-127"/>
              </a:rPr>
              <a:t>예</a:t>
            </a:r>
            <a:r>
              <a:rPr lang="en-US" altLang="ko-KR" sz="1600" dirty="0" smtClean="0">
                <a:ea typeface="나눔고딕" pitchFamily="50" charset="-127"/>
              </a:rPr>
              <a:t>) </a:t>
            </a:r>
            <a:r>
              <a:rPr lang="ko-KR" altLang="en-US" sz="1600" dirty="0" err="1" smtClean="0">
                <a:ea typeface="나눔고딕" pitchFamily="50" charset="-127"/>
              </a:rPr>
              <a:t>음원</a:t>
            </a:r>
            <a:r>
              <a:rPr lang="ko-KR" altLang="en-US" sz="1600" dirty="0" smtClean="0">
                <a:ea typeface="나눔고딕" pitchFamily="50" charset="-127"/>
              </a:rPr>
              <a:t> 및 영상 파일</a:t>
            </a:r>
            <a:r>
              <a:rPr lang="en-US" altLang="ko-KR" sz="1600" dirty="0" smtClean="0">
                <a:ea typeface="나눔고딕" pitchFamily="50" charset="-127"/>
              </a:rPr>
              <a:t>, </a:t>
            </a:r>
            <a:r>
              <a:rPr lang="ko-KR" altLang="en-US" sz="1600" dirty="0" smtClean="0">
                <a:ea typeface="나눔고딕" pitchFamily="50" charset="-127"/>
              </a:rPr>
              <a:t>그래픽 디자인 프로그램에 의해 저장된 디자인 파일</a:t>
            </a:r>
            <a:endParaRPr lang="en-US" altLang="ko-KR" sz="1600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Font typeface="Wingdings" pitchFamily="2" charset="2"/>
              <a:buNone/>
            </a:pPr>
            <a:endParaRPr lang="en-US" altLang="ko-KR" dirty="0" smtClean="0"/>
          </a:p>
          <a:p>
            <a:pPr lvl="3">
              <a:buFont typeface="Wingdings" pitchFamily="2" charset="2"/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pic>
        <p:nvPicPr>
          <p:cNvPr id="8194" name="Picture 2" descr="C:\Users\Yeonghoon\Pictures\칼무리\K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357298"/>
            <a:ext cx="9219082" cy="5143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smtClean="0">
                <a:latin typeface="+mn-lt"/>
                <a:ea typeface="+mn-ea"/>
              </a:rPr>
              <a:t>입출력 함수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20" y="1905506"/>
            <a:ext cx="8572560" cy="2308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fputc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c, FILE * stream);	</a:t>
            </a:r>
            <a:r>
              <a:rPr lang="en-US" altLang="ko-KR" b="0" dirty="0" smtClean="0">
                <a:solidFill>
                  <a:srgbClr val="00B050"/>
                </a:solidFill>
              </a:rPr>
              <a:t>// </a:t>
            </a:r>
            <a:r>
              <a:rPr lang="ko-KR" altLang="en-US" b="0" dirty="0" smtClean="0">
                <a:solidFill>
                  <a:srgbClr val="00B050"/>
                </a:solidFill>
              </a:rPr>
              <a:t>문자출력</a:t>
            </a:r>
          </a:p>
          <a:p>
            <a:pPr algn="l">
              <a:lnSpc>
                <a:spcPct val="150000"/>
              </a:lnSpc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fgetc</a:t>
            </a:r>
            <a:r>
              <a:rPr lang="en-US" altLang="ko-KR" b="0" dirty="0" smtClean="0"/>
              <a:t>(FILE * stream);		</a:t>
            </a:r>
            <a:r>
              <a:rPr lang="en-US" altLang="ko-KR" b="0" dirty="0" smtClean="0">
                <a:solidFill>
                  <a:srgbClr val="00B050"/>
                </a:solidFill>
              </a:rPr>
              <a:t>// </a:t>
            </a:r>
            <a:r>
              <a:rPr lang="ko-KR" altLang="en-US" b="0" dirty="0" smtClean="0">
                <a:solidFill>
                  <a:srgbClr val="00B050"/>
                </a:solidFill>
              </a:rPr>
              <a:t>문자입력</a:t>
            </a:r>
          </a:p>
          <a:p>
            <a:pPr algn="l">
              <a:lnSpc>
                <a:spcPct val="150000"/>
              </a:lnSpc>
            </a:pP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fputs</a:t>
            </a:r>
            <a:r>
              <a:rPr lang="en-US" altLang="ko-KR" b="0" dirty="0" smtClean="0"/>
              <a:t>(const char * s, FILE * stream);	</a:t>
            </a:r>
            <a:r>
              <a:rPr lang="en-US" altLang="ko-KR" b="0" dirty="0" smtClean="0">
                <a:solidFill>
                  <a:srgbClr val="00B050"/>
                </a:solidFill>
              </a:rPr>
              <a:t>// </a:t>
            </a:r>
            <a:r>
              <a:rPr lang="ko-KR" altLang="en-US" b="0" dirty="0" smtClean="0">
                <a:solidFill>
                  <a:srgbClr val="00B050"/>
                </a:solidFill>
              </a:rPr>
              <a:t>문자열출력</a:t>
            </a:r>
          </a:p>
          <a:p>
            <a:pPr algn="l">
              <a:lnSpc>
                <a:spcPct val="150000"/>
              </a:lnSpc>
            </a:pPr>
            <a:r>
              <a:rPr lang="en-US" altLang="ko-KR" b="0" dirty="0" smtClean="0"/>
              <a:t>char * </a:t>
            </a:r>
            <a:r>
              <a:rPr lang="en-US" altLang="ko-KR" b="0" dirty="0" err="1" smtClean="0"/>
              <a:t>fgets</a:t>
            </a:r>
            <a:r>
              <a:rPr lang="en-US" altLang="ko-KR" b="0" dirty="0" smtClean="0"/>
              <a:t>(char * s,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n, FILE * stream);	</a:t>
            </a:r>
            <a:r>
              <a:rPr lang="en-US" altLang="ko-KR" b="0" dirty="0" smtClean="0">
                <a:solidFill>
                  <a:srgbClr val="00B050"/>
                </a:solidFill>
              </a:rPr>
              <a:t>// </a:t>
            </a:r>
            <a:r>
              <a:rPr lang="ko-KR" altLang="en-US" b="0" dirty="0" smtClean="0">
                <a:solidFill>
                  <a:srgbClr val="00B050"/>
                </a:solidFill>
              </a:rPr>
              <a:t>문자열입력</a:t>
            </a:r>
            <a:endParaRPr lang="ko-KR" altLang="en-US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20" y="1214422"/>
            <a:ext cx="6034113" cy="51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38686" y="5630307"/>
            <a:ext cx="497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파일을 대상으로 문자열을 입출력 할 때에는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개행을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의미하는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\n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문자열의 마지막에 넣어줘야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000108"/>
            <a:ext cx="535785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657921" y="5630307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FF0000"/>
                </a:solidFill>
              </a:rPr>
              <a:t>write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순서대로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read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1714488"/>
            <a:ext cx="4572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1800" kern="0" smtClean="0">
                <a:latin typeface="+mn-lt"/>
                <a:ea typeface="+mn-ea"/>
              </a:rPr>
              <a:t>feof</a:t>
            </a:r>
            <a:r>
              <a:rPr lang="en-US" altLang="ko-KR" sz="1800" kern="0" dirty="0" smtClean="0">
                <a:latin typeface="+mn-lt"/>
                <a:ea typeface="+mn-ea"/>
              </a:rPr>
              <a:t> </a:t>
            </a:r>
            <a:r>
              <a:rPr lang="ko-KR" altLang="en-US" sz="1800" kern="0" dirty="0" smtClean="0">
                <a:latin typeface="+mn-lt"/>
                <a:ea typeface="+mn-ea"/>
              </a:rPr>
              <a:t>함수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554" y="1071546"/>
            <a:ext cx="5715040" cy="561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1800" kern="0" smtClean="0">
                <a:latin typeface="+mn-lt"/>
                <a:ea typeface="+mn-ea"/>
              </a:rPr>
              <a:t>feof</a:t>
            </a:r>
            <a:r>
              <a:rPr lang="en-US" altLang="ko-KR" sz="1800" kern="0" dirty="0" smtClean="0">
                <a:latin typeface="+mn-lt"/>
                <a:ea typeface="+mn-ea"/>
              </a:rPr>
              <a:t> </a:t>
            </a:r>
            <a:r>
              <a:rPr lang="ko-KR" altLang="en-US" sz="1800" kern="0" dirty="0" smtClean="0">
                <a:latin typeface="+mn-lt"/>
                <a:ea typeface="+mn-ea"/>
              </a:rPr>
              <a:t>함수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500174"/>
            <a:ext cx="5715040" cy="521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상에서 </a:t>
            </a:r>
            <a:r>
              <a:rPr lang="en-US" altLang="ko-KR" dirty="0" smtClean="0"/>
              <a:t>mystory.txt</a:t>
            </a:r>
            <a:r>
              <a:rPr lang="ko-KR" altLang="en-US" dirty="0" smtClean="0"/>
              <a:t>라는 이름의 파일을 생성해서 본인의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전화번호를 저장하는 프로그램을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저장이 형태는 다음과 같아야 한다</a:t>
            </a:r>
            <a:r>
              <a:rPr lang="en-US" altLang="ko-KR" dirty="0" smtClean="0"/>
              <a:t>(# </a:t>
            </a:r>
            <a:r>
              <a:rPr lang="ko-KR" altLang="en-US" dirty="0" smtClean="0"/>
              <a:t>문자도 함께 저장되어야 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	#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# </a:t>
            </a:r>
            <a:r>
              <a:rPr lang="ko-KR" altLang="en-US" dirty="0" smtClean="0"/>
              <a:t>주민번호 </a:t>
            </a:r>
            <a:r>
              <a:rPr lang="en-US" altLang="ko-KR" dirty="0" smtClean="0"/>
              <a:t>: 900111 – 1011111</a:t>
            </a:r>
          </a:p>
          <a:p>
            <a:pPr>
              <a:buNone/>
            </a:pPr>
            <a:r>
              <a:rPr lang="en-US" altLang="ko-KR" dirty="0" smtClean="0"/>
              <a:t>	# </a:t>
            </a:r>
            <a:r>
              <a:rPr lang="ko-KR" altLang="en-US" dirty="0" smtClean="0"/>
              <a:t>전화번호 </a:t>
            </a:r>
            <a:r>
              <a:rPr lang="en-US" altLang="ko-KR" dirty="0" smtClean="0"/>
              <a:t>: 010 -1234 – 5678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그리고 저장이 완료되면 메모장으로 확인이 가능해야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작성한 파일에 데이터를 추가하자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추가할 데이터는 즐겨 먹는 음식의 정보와 취미이다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입력의 형태는 다음과 같아야 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sz="1800" b="1" dirty="0" smtClean="0"/>
              <a:t># </a:t>
            </a:r>
            <a:r>
              <a:rPr lang="ko-KR" altLang="en-US" sz="1800" b="1" dirty="0" smtClean="0"/>
              <a:t>즐겨먹는 음식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치킨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국밥</a:t>
            </a:r>
            <a:endParaRPr lang="en-US" altLang="ko-KR" sz="1800" b="1" dirty="0" smtClean="0"/>
          </a:p>
          <a:p>
            <a:pPr lvl="1">
              <a:buNone/>
            </a:pPr>
            <a:r>
              <a:rPr lang="en-US" altLang="ko-KR" sz="1800" b="1" dirty="0" smtClean="0"/>
              <a:t># </a:t>
            </a:r>
            <a:r>
              <a:rPr lang="ko-KR" altLang="en-US" sz="1800" b="1" dirty="0" smtClean="0"/>
              <a:t>취미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피파온라인</a:t>
            </a:r>
            <a:r>
              <a:rPr lang="en-US" altLang="ko-KR" sz="1800" b="1" dirty="0" smtClean="0"/>
              <a:t>3</a:t>
            </a:r>
          </a:p>
          <a:p>
            <a:pPr lvl="1">
              <a:buNone/>
            </a:pPr>
            <a:endParaRPr lang="en-US" altLang="ko-KR" sz="1800" b="1" dirty="0" smtClean="0"/>
          </a:p>
          <a:p>
            <a:r>
              <a:rPr lang="ko-KR" altLang="en-US" sz="2000" b="1" dirty="0" smtClean="0"/>
              <a:t>문제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에서 생성한 파일에 저장된 정보 전체를 출력하는 프로그램을 작성하자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3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우리가 구현한 프로그램과 참조할 데이터가 저장되어 있는 파일 사이에 데이터가 이동할 수 있는 다리를 놓는 일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90" y="2786058"/>
            <a:ext cx="5662626" cy="312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2406" y="6000768"/>
            <a:ext cx="887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콘솔 입출력과 마찬가지로 파일로부터의 데이터 입출력을 위해서는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스트림이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형성되어야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파일과의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형성은 데이터 입출력의 기본이다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42457" y="5786454"/>
            <a:ext cx="6268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f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open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함수가 파일과의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형성을 요청하는 기능의 함수이다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1800" kern="0" dirty="0" err="1" smtClean="0">
                <a:latin typeface="+mn-lt"/>
                <a:ea typeface="+mn-ea"/>
              </a:rPr>
              <a:t>fopen</a:t>
            </a:r>
            <a:r>
              <a:rPr lang="en-US" altLang="ko-KR" sz="1800" kern="0" dirty="0" smtClean="0">
                <a:latin typeface="+mn-lt"/>
                <a:ea typeface="+mn-ea"/>
              </a:rPr>
              <a:t> </a:t>
            </a:r>
            <a:r>
              <a:rPr lang="ko-KR" altLang="en-US" sz="1800" kern="0" dirty="0" smtClean="0">
                <a:latin typeface="+mn-lt"/>
                <a:ea typeface="+mn-ea"/>
              </a:rPr>
              <a:t>함수</a:t>
            </a:r>
            <a:endParaRPr lang="en-US" altLang="ko-KR" sz="1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altLang="ko-KR" sz="1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altLang="ko-KR" sz="1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800" kern="0" dirty="0" err="1" smtClean="0">
                <a:latin typeface="+mn-lt"/>
                <a:ea typeface="+mn-ea"/>
              </a:rPr>
              <a:t>f</a:t>
            </a:r>
            <a:r>
              <a:rPr lang="en-US" altLang="ko-KR" sz="1800" kern="0" dirty="0" err="1" smtClean="0">
                <a:latin typeface="+mn-lt"/>
                <a:ea typeface="+mn-ea"/>
              </a:rPr>
              <a:t>open</a:t>
            </a:r>
            <a:r>
              <a:rPr lang="en-US" altLang="ko-KR" sz="1800" kern="0" dirty="0" smtClean="0">
                <a:latin typeface="+mn-lt"/>
                <a:ea typeface="+mn-ea"/>
              </a:rPr>
              <a:t> </a:t>
            </a:r>
            <a:r>
              <a:rPr lang="ko-KR" altLang="en-US" sz="1800" kern="0" dirty="0" smtClean="0">
                <a:latin typeface="+mn-lt"/>
                <a:ea typeface="+mn-ea"/>
              </a:rPr>
              <a:t>함수가 호출되면 </a:t>
            </a:r>
            <a:r>
              <a:rPr lang="en-US" altLang="ko-KR" sz="1800" kern="0" dirty="0" smtClean="0">
                <a:latin typeface="+mn-lt"/>
                <a:ea typeface="+mn-ea"/>
              </a:rPr>
              <a:t>FILE </a:t>
            </a:r>
            <a:r>
              <a:rPr lang="ko-KR" altLang="en-US" sz="1800" kern="0" dirty="0" smtClean="0">
                <a:latin typeface="+mn-lt"/>
                <a:ea typeface="+mn-ea"/>
              </a:rPr>
              <a:t>구조체 변수가 생성된다</a:t>
            </a:r>
            <a:r>
              <a:rPr lang="en-US" altLang="ko-KR" sz="1800" kern="0" dirty="0" smtClean="0">
                <a:latin typeface="+mn-lt"/>
                <a:ea typeface="+mn-ea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생성된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변수에는 파일에 대한 정보가 담긴다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구조체의 포인터는 사실상 파일을 가리키는 </a:t>
            </a: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1" lang="ko-KR" alt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지시자</a:t>
            </a: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1" lang="ko-KR" alt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역할을 한다</a:t>
            </a: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1785926"/>
            <a:ext cx="81629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lang="ko-KR" altLang="en-US" sz="1800" kern="0" dirty="0" smtClean="0">
                <a:latin typeface="+mn-lt"/>
                <a:ea typeface="+mn-ea"/>
              </a:rPr>
              <a:t>변수의 선언 및 접근 방법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34" y="1500174"/>
            <a:ext cx="7286676" cy="462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95" y="1700219"/>
            <a:ext cx="701679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96" y="2605103"/>
            <a:ext cx="567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06" y="3857628"/>
            <a:ext cx="5257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 bwMode="auto">
          <a:xfrm>
            <a:off x="3381364" y="3271855"/>
            <a:ext cx="428628" cy="42862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dirty="0" smtClean="0">
                <a:latin typeface="+mn-lt"/>
                <a:ea typeface="+mn-ea"/>
              </a:rPr>
              <a:t>출력 </a:t>
            </a:r>
            <a:r>
              <a:rPr lang="ko-KR" altLang="en-US" sz="1800" kern="0" dirty="0" err="1" smtClean="0">
                <a:latin typeface="+mn-lt"/>
                <a:ea typeface="+mn-ea"/>
              </a:rPr>
              <a:t>스트림의</a:t>
            </a:r>
            <a:r>
              <a:rPr lang="ko-KR" altLang="en-US" sz="1800" kern="0" dirty="0" smtClean="0">
                <a:latin typeface="+mn-lt"/>
                <a:ea typeface="+mn-ea"/>
              </a:rPr>
              <a:t> 생성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0256" y="5844621"/>
            <a:ext cx="401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fp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data.txt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err="1" smtClean="0">
                <a:solidFill>
                  <a:srgbClr val="FF0000"/>
                </a:solidFill>
              </a:rPr>
              <a:t>스트림에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데이터를 전송하는 도구가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96" y="2605103"/>
            <a:ext cx="567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 bwMode="auto">
          <a:xfrm>
            <a:off x="3381364" y="3271855"/>
            <a:ext cx="428628" cy="42862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smtClean="0">
                <a:latin typeface="+mn-lt"/>
                <a:ea typeface="+mn-ea"/>
              </a:rPr>
              <a:t>입력 </a:t>
            </a:r>
            <a:r>
              <a:rPr lang="ko-KR" altLang="en-US" sz="1800" kern="0" dirty="0" err="1" smtClean="0">
                <a:latin typeface="+mn-lt"/>
                <a:ea typeface="+mn-ea"/>
              </a:rPr>
              <a:t>스트림의</a:t>
            </a:r>
            <a:r>
              <a:rPr lang="ko-KR" altLang="en-US" sz="1800" kern="0" dirty="0" smtClean="0">
                <a:latin typeface="+mn-lt"/>
                <a:ea typeface="+mn-ea"/>
              </a:rPr>
              <a:t> 생성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896" y="1735126"/>
            <a:ext cx="68910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34" y="2643182"/>
            <a:ext cx="5514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44" y="3857628"/>
            <a:ext cx="52292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10256" y="5844621"/>
            <a:ext cx="401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fp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data.txt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err="1" smtClean="0">
                <a:solidFill>
                  <a:srgbClr val="FF0000"/>
                </a:solidFill>
              </a:rPr>
              <a:t>스트림에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데이터를 수신하는 도구가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092720"/>
            <a:ext cx="8501122" cy="532453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#include &lt;</a:t>
            </a:r>
            <a:r>
              <a:rPr lang="en-US" altLang="ko-KR" sz="2000" b="0" dirty="0" err="1" smtClean="0"/>
              <a:t>stdio.h</a:t>
            </a:r>
            <a:r>
              <a:rPr lang="en-US" altLang="ko-KR" sz="2000" b="0" dirty="0" smtClean="0"/>
              <a:t>&gt;</a:t>
            </a:r>
          </a:p>
          <a:p>
            <a:pPr algn="l"/>
            <a:endParaRPr lang="ko-KR" altLang="en-US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FILE * 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 = </a:t>
            </a:r>
            <a:r>
              <a:rPr lang="en-US" altLang="ko-KR" sz="2000" b="0" dirty="0" err="1" smtClean="0"/>
              <a:t>fopen</a:t>
            </a:r>
            <a:r>
              <a:rPr lang="en-US" altLang="ko-KR" sz="2000" b="0" dirty="0" smtClean="0"/>
              <a:t>("data.txt", "wt");</a:t>
            </a:r>
          </a:p>
          <a:p>
            <a:pPr algn="l"/>
            <a:r>
              <a:rPr lang="en-US" altLang="ko-KR" sz="2000" b="0" dirty="0" smtClean="0"/>
              <a:t>	if(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==NULL)</a:t>
            </a:r>
          </a:p>
          <a:p>
            <a:pPr algn="l"/>
            <a:r>
              <a:rPr lang="en-US" altLang="ko-KR" sz="2000" b="0" dirty="0" smtClean="0"/>
              <a:t>	{</a:t>
            </a:r>
          </a:p>
          <a:p>
            <a:pPr algn="l"/>
            <a:r>
              <a:rPr lang="en-US" altLang="ko-KR" sz="2000" b="0" dirty="0" smtClean="0"/>
              <a:t>		puts("fail!");</a:t>
            </a:r>
          </a:p>
          <a:p>
            <a:pPr algn="l"/>
            <a:r>
              <a:rPr lang="en-US" altLang="ko-KR" sz="2000" b="0" dirty="0" smtClean="0"/>
              <a:t>		return -1;</a:t>
            </a:r>
          </a:p>
          <a:p>
            <a:pPr algn="l"/>
            <a:r>
              <a:rPr lang="en-US" altLang="ko-KR" sz="2000" b="0" dirty="0" smtClean="0"/>
              <a:t>	}</a:t>
            </a:r>
          </a:p>
          <a:p>
            <a:pPr algn="l"/>
            <a:endParaRPr lang="ko-KR" altLang="en-US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fputc</a:t>
            </a:r>
            <a:r>
              <a:rPr lang="en-US" altLang="ko-KR" sz="2000" b="0" dirty="0" smtClean="0"/>
              <a:t>('A', 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);	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 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를 </a:t>
            </a:r>
            <a:r>
              <a:rPr lang="en-US" altLang="ko-KR" sz="2000" b="0" dirty="0" err="1" smtClean="0">
                <a:solidFill>
                  <a:srgbClr val="00B050"/>
                </a:solidFill>
              </a:rPr>
              <a:t>fp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가 가리키는 파일에 저장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fputc</a:t>
            </a:r>
            <a:r>
              <a:rPr lang="en-US" altLang="ko-KR" sz="2000" b="0" dirty="0" smtClean="0"/>
              <a:t>('B', 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fputc</a:t>
            </a:r>
            <a:r>
              <a:rPr lang="en-US" altLang="ko-KR" sz="2000" b="0" dirty="0" smtClean="0"/>
              <a:t>('C', 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fclose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fp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1800" kern="0" dirty="0" err="1" smtClean="0">
                <a:latin typeface="+mn-lt"/>
                <a:ea typeface="+mn-ea"/>
              </a:rPr>
              <a:t>fclose</a:t>
            </a:r>
            <a:r>
              <a:rPr lang="en-US" altLang="ko-KR" sz="1800" kern="0" dirty="0" smtClean="0">
                <a:latin typeface="+mn-lt"/>
                <a:ea typeface="+mn-ea"/>
              </a:rPr>
              <a:t> </a:t>
            </a:r>
            <a:r>
              <a:rPr lang="ko-KR" altLang="en-US" sz="1800" kern="0" dirty="0" smtClean="0">
                <a:latin typeface="+mn-lt"/>
                <a:ea typeface="+mn-ea"/>
              </a:rPr>
              <a:t>함수 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8818" y="5214950"/>
            <a:ext cx="4155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f</a:t>
            </a:r>
            <a:r>
              <a:rPr lang="en-US" altLang="ko-KR" sz="1600" b="0" smtClean="0">
                <a:solidFill>
                  <a:srgbClr val="FF0000"/>
                </a:solidFill>
              </a:rPr>
              <a:t>close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함수가 호출되어야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형성 시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할당된 모든 리소스가 소멸이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따라서 파일이 오픈 된 상태로 놔두는 것은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좋지 않다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714488"/>
            <a:ext cx="533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3500438"/>
            <a:ext cx="5214974" cy="286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024570" y="2077042"/>
            <a:ext cx="34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/>
              <a:t>운영체제가 할당한 자원의 반환</a:t>
            </a:r>
            <a:endParaRPr lang="en-US" altLang="ko-KR" sz="1800" b="0" dirty="0" smtClean="0"/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err="1" smtClean="0"/>
              <a:t>버퍼링</a:t>
            </a:r>
            <a:r>
              <a:rPr lang="ko-KR" altLang="en-US" sz="1800" b="0" dirty="0" smtClean="0"/>
              <a:t> 되었던 데이터의 출력</a:t>
            </a:r>
            <a:endParaRPr lang="ko-KR" altLang="en-US" sz="18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092720"/>
            <a:ext cx="8501122" cy="56323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ch</a:t>
            </a:r>
            <a:r>
              <a:rPr lang="en-US" altLang="ko-KR" sz="1800" b="0" dirty="0" smtClean="0"/>
              <a:t>, </a:t>
            </a:r>
            <a:r>
              <a:rPr lang="en-US" altLang="ko-KR" sz="1800" b="0" dirty="0" err="1" smtClean="0"/>
              <a:t>i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FILE * </a:t>
            </a:r>
            <a:r>
              <a:rPr lang="en-US" altLang="ko-KR" sz="1800" b="0" dirty="0" err="1" smtClean="0"/>
              <a:t>fp</a:t>
            </a:r>
            <a:r>
              <a:rPr lang="en-US" altLang="ko-KR" sz="1800" b="0" dirty="0" smtClean="0"/>
              <a:t> = </a:t>
            </a:r>
            <a:r>
              <a:rPr lang="en-US" altLang="ko-KR" sz="1800" b="0" dirty="0" err="1" smtClean="0"/>
              <a:t>fopen</a:t>
            </a:r>
            <a:r>
              <a:rPr lang="en-US" altLang="ko-KR" sz="1800" b="0" dirty="0" smtClean="0"/>
              <a:t>("data.txt", "</a:t>
            </a:r>
            <a:r>
              <a:rPr lang="en-US" altLang="ko-KR" sz="1800" b="0" dirty="0" err="1" smtClean="0"/>
              <a:t>rt</a:t>
            </a:r>
            <a:r>
              <a:rPr lang="en-US" altLang="ko-KR" sz="1800" b="0" dirty="0" smtClean="0"/>
              <a:t>");</a:t>
            </a:r>
          </a:p>
          <a:p>
            <a:pPr algn="l"/>
            <a:r>
              <a:rPr lang="en-US" altLang="ko-KR" sz="1800" b="0" dirty="0" smtClean="0"/>
              <a:t>	if(</a:t>
            </a:r>
            <a:r>
              <a:rPr lang="en-US" altLang="ko-KR" sz="1800" b="0" dirty="0" err="1" smtClean="0"/>
              <a:t>fp</a:t>
            </a:r>
            <a:r>
              <a:rPr lang="en-US" altLang="ko-KR" sz="1800" b="0" dirty="0" smtClean="0"/>
              <a:t>==NULL)</a:t>
            </a:r>
          </a:p>
          <a:p>
            <a:pPr algn="l"/>
            <a:r>
              <a:rPr lang="en-US" altLang="ko-KR" sz="1800" b="0" dirty="0" smtClean="0"/>
              <a:t>	{</a:t>
            </a:r>
          </a:p>
          <a:p>
            <a:pPr algn="l"/>
            <a:r>
              <a:rPr lang="en-US" altLang="ko-KR" sz="1800" b="0" dirty="0" smtClean="0"/>
              <a:t>		puts("fail!");</a:t>
            </a:r>
          </a:p>
          <a:p>
            <a:pPr algn="l"/>
            <a:r>
              <a:rPr lang="en-US" altLang="ko-KR" sz="1800" b="0" dirty="0" smtClean="0"/>
              <a:t>		return -1;</a:t>
            </a:r>
          </a:p>
          <a:p>
            <a:pPr algn="l"/>
            <a:r>
              <a:rPr lang="en-US" altLang="ko-KR" sz="1800" b="0" dirty="0" smtClean="0"/>
              <a:t>	}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for(</a:t>
            </a:r>
            <a:r>
              <a:rPr lang="en-US" altLang="ko-KR" sz="1800" b="0" dirty="0" err="1" smtClean="0"/>
              <a:t>i</a:t>
            </a:r>
            <a:r>
              <a:rPr lang="en-US" altLang="ko-KR" sz="1800" b="0" dirty="0" smtClean="0"/>
              <a:t>=0; </a:t>
            </a:r>
            <a:r>
              <a:rPr lang="en-US" altLang="ko-KR" sz="1800" b="0" dirty="0" err="1" smtClean="0"/>
              <a:t>i</a:t>
            </a:r>
            <a:r>
              <a:rPr lang="en-US" altLang="ko-KR" sz="1800" b="0" dirty="0" smtClean="0"/>
              <a:t>&lt;3; </a:t>
            </a:r>
            <a:r>
              <a:rPr lang="en-US" altLang="ko-KR" sz="1800" b="0" dirty="0" err="1" smtClean="0"/>
              <a:t>i</a:t>
            </a:r>
            <a:r>
              <a:rPr lang="en-US" altLang="ko-KR" sz="1800" b="0" dirty="0" smtClean="0"/>
              <a:t>++)</a:t>
            </a:r>
          </a:p>
          <a:p>
            <a:pPr algn="l"/>
            <a:r>
              <a:rPr lang="en-US" altLang="ko-KR" sz="1800" b="0" dirty="0" smtClean="0"/>
              <a:t>	{</a:t>
            </a:r>
          </a:p>
          <a:p>
            <a:pPr algn="l"/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ch</a:t>
            </a:r>
            <a:r>
              <a:rPr lang="en-US" altLang="ko-KR" sz="1800" b="0" dirty="0" smtClean="0"/>
              <a:t> = </a:t>
            </a:r>
            <a:r>
              <a:rPr lang="en-US" altLang="ko-KR" sz="1800" b="0" dirty="0" err="1" smtClean="0"/>
              <a:t>fgetc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fp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("%c \n", </a:t>
            </a:r>
            <a:r>
              <a:rPr lang="en-US" altLang="ko-KR" sz="1800" b="0" dirty="0" err="1" smtClean="0"/>
              <a:t>ch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}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fclose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fp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24338</TotalTime>
  <Words>385</Words>
  <Application>Microsoft Office PowerPoint</Application>
  <PresentationFormat>A4 용지(210x297mm)</PresentationFormat>
  <Paragraphs>376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C_Programming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2348</cp:revision>
  <dcterms:created xsi:type="dcterms:W3CDTF">2006-12-12T01:37:26Z</dcterms:created>
  <dcterms:modified xsi:type="dcterms:W3CDTF">2014-12-02T09:11:55Z</dcterms:modified>
</cp:coreProperties>
</file>