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393" r:id="rId3"/>
    <p:sldId id="394" r:id="rId4"/>
    <p:sldId id="395" r:id="rId5"/>
    <p:sldId id="409" r:id="rId6"/>
    <p:sldId id="396" r:id="rId7"/>
    <p:sldId id="402" r:id="rId8"/>
    <p:sldId id="403" r:id="rId9"/>
    <p:sldId id="405" r:id="rId10"/>
    <p:sldId id="406" r:id="rId11"/>
    <p:sldId id="408" r:id="rId12"/>
    <p:sldId id="410" r:id="rId13"/>
    <p:sldId id="411" r:id="rId14"/>
    <p:sldId id="412" r:id="rId15"/>
    <p:sldId id="413" r:id="rId16"/>
    <p:sldId id="414" r:id="rId17"/>
    <p:sldId id="415" r:id="rId18"/>
    <p:sldId id="417" r:id="rId19"/>
    <p:sldId id="416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417" autoAdjust="0"/>
  </p:normalViewPr>
  <p:slideViewPr>
    <p:cSldViewPr>
      <p:cViewPr>
        <p:scale>
          <a:sx n="60" d="100"/>
          <a:sy n="60" d="100"/>
        </p:scale>
        <p:origin x="-102" y="-25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70011"/>
            <a:ext cx="8915400" cy="5545137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main(void)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num, abs;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&amp;num);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abs = num&gt;0 ? num : num*(-1);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절대값 </a:t>
            </a:r>
            <a:r>
              <a:rPr lang="en-US" altLang="ko-KR" dirty="0" smtClean="0"/>
              <a:t>: %d \n”, abs);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57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(if)</a:t>
            </a:r>
            <a:endParaRPr lang="en-US" altLang="ko-K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정수를 입력 받아서 두 수의 차를 출력하는 프로그램을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무조건 큰 수에서 작은 수를 뺀 결과를 출력해야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두 수가 순서에 상관없이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 출력이 되어야한다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출력의 결과는 무조건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이상이 되어야 한다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>
              <a:buNone/>
            </a:pPr>
            <a:endParaRPr lang="en-US" altLang="ko-KR" sz="1800" dirty="0"/>
          </a:p>
          <a:p>
            <a:r>
              <a:rPr lang="ko-KR" altLang="en-US" sz="1800" dirty="0"/>
              <a:t>세 </a:t>
            </a:r>
            <a:r>
              <a:rPr lang="ko-KR" altLang="en-US" sz="1800" dirty="0" smtClean="0"/>
              <a:t>과목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국어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영어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성적을 입력 받아 합계와 평균을 구하고 평균이 </a:t>
            </a:r>
            <a:r>
              <a:rPr lang="en-US" altLang="ko-KR" sz="1800" dirty="0"/>
              <a:t>90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A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80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B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70 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C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60 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D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60</a:t>
            </a:r>
            <a:r>
              <a:rPr lang="ko-KR" altLang="en-US" sz="1800" dirty="0"/>
              <a:t>미만이면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F</a:t>
            </a:r>
            <a:r>
              <a:rPr lang="en-US" altLang="ko-KR" sz="1800" dirty="0">
                <a:latin typeface="Arial"/>
              </a:rPr>
              <a:t>”</a:t>
            </a:r>
            <a:r>
              <a:rPr lang="ko-KR" altLang="en-US" sz="1800" dirty="0"/>
              <a:t>를 출력하시오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2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(switch-case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400" b="0" dirty="0"/>
              <a:t>정의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다중 </a:t>
            </a:r>
            <a:r>
              <a:rPr lang="en-US" altLang="ko-KR" sz="1400" dirty="0"/>
              <a:t>if</a:t>
            </a:r>
            <a:r>
              <a:rPr lang="ko-KR" altLang="en-US" sz="1400" dirty="0"/>
              <a:t>문의 </a:t>
            </a:r>
            <a:r>
              <a:rPr lang="ko-KR" altLang="en-US" sz="1400" dirty="0" err="1"/>
              <a:t>표현식과</a:t>
            </a:r>
            <a:r>
              <a:rPr lang="ko-KR" altLang="en-US" sz="1400" dirty="0"/>
              <a:t> 비슷한 방법으로 실행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식에 맞는 부분을 찾아서 실행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프로그램상에 메뉴를 만드는 곳에 주로 쓰임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400" b="0" dirty="0"/>
              <a:t>	</a:t>
            </a:r>
            <a:r>
              <a:rPr lang="en-US" altLang="ko-KR" sz="1400" b="0" dirty="0" smtClean="0"/>
              <a:t>switch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식</a:t>
            </a:r>
            <a:r>
              <a:rPr lang="en-US" altLang="ko-KR" sz="1400" b="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{</a:t>
            </a:r>
            <a:endParaRPr lang="en-US" altLang="ko-KR" sz="1400" b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1: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1</a:t>
            </a:r>
            <a:r>
              <a:rPr lang="en-US" altLang="ko-KR" sz="1400" b="0" dirty="0" smtClean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2</a:t>
            </a:r>
            <a:r>
              <a:rPr lang="en-US" altLang="ko-KR" sz="1400" b="0" dirty="0" smtClean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3: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3;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>
                <a:latin typeface="Arial"/>
              </a:rPr>
              <a:t>		……</a:t>
            </a:r>
            <a:r>
              <a:rPr lang="en-US" altLang="ko-KR" sz="1400" b="0" dirty="0" smtClean="0"/>
              <a:t>..</a:t>
            </a:r>
            <a:endParaRPr lang="en-US" altLang="ko-KR" sz="1400" b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n: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n;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default 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n+1;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}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92933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</a:t>
            </a:r>
            <a:r>
              <a:rPr lang="ko-KR" altLang="en-US" sz="1600" b="0" dirty="0" smtClean="0"/>
              <a:t>이상 </a:t>
            </a:r>
            <a:r>
              <a:rPr lang="en-US" altLang="ko-KR" sz="1600" b="0" dirty="0" smtClean="0"/>
              <a:t>5</a:t>
            </a:r>
            <a:r>
              <a:rPr lang="ko-KR" altLang="en-US" sz="1600" b="0" dirty="0" smtClean="0"/>
              <a:t>이하의 정수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&amp;num);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switch(num)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case 1: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one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2: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(“2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two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3: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(“3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three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4: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(“4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four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5: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(“5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five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default: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(“I don’t know!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787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0702" y="357166"/>
            <a:ext cx="6075372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문의 역할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95400"/>
            <a:ext cx="6286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7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286412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char 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(“M:</a:t>
            </a:r>
            <a:r>
              <a:rPr lang="ko-KR" altLang="en-US" sz="1600" b="0" dirty="0" smtClean="0"/>
              <a:t>오전</a:t>
            </a:r>
            <a:r>
              <a:rPr lang="en-US" altLang="ko-KR" sz="1600" b="0" dirty="0" smtClean="0"/>
              <a:t>, A:</a:t>
            </a:r>
            <a:r>
              <a:rPr lang="ko-KR" altLang="en-US" sz="1600" b="0" dirty="0" smtClean="0"/>
              <a:t>오후</a:t>
            </a:r>
            <a:r>
              <a:rPr lang="en-US" altLang="ko-KR" sz="1600" b="0" dirty="0" smtClean="0"/>
              <a:t>, E:</a:t>
            </a:r>
            <a:r>
              <a:rPr lang="ko-KR" altLang="en-US" sz="1600" b="0" dirty="0" smtClean="0"/>
              <a:t>저녁</a:t>
            </a:r>
            <a:r>
              <a:rPr lang="en-US" altLang="ko-KR" sz="1600" b="0" dirty="0" smtClean="0"/>
              <a:t>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(“%c”, &amp;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switch(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case ‘M’: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case ‘m’: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(“Morning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‘A’: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‘a’: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(“Afternoon 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‘E’: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‘e’: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(“Evening 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016896" y="5866777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break</a:t>
            </a:r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문이 삽입되어서 유용한 경우도 있지만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, break</a:t>
            </a:r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문이 삽입되지 않아서 유용한 경우도 있다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if~else</a:t>
            </a:r>
            <a:r>
              <a:rPr lang="ko-KR" altLang="en-US" dirty="0" smtClean="0"/>
              <a:t>문의 비교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388" y="1833563"/>
            <a:ext cx="4467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476500" y="5273117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dirty="0" smtClean="0"/>
              <a:t>if...else if...else</a:t>
            </a:r>
            <a:r>
              <a:rPr lang="ko-KR" altLang="en-US" sz="1600" b="0" dirty="0" smtClean="0"/>
              <a:t>보다</a:t>
            </a:r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문을 선호한다</a:t>
            </a:r>
            <a:r>
              <a:rPr lang="en-US" altLang="ko-KR" sz="1600" b="0" dirty="0" smtClean="0"/>
              <a:t>. </a:t>
            </a:r>
          </a:p>
          <a:p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문이 더 간결해 보이기 때문이다</a:t>
            </a:r>
            <a:r>
              <a:rPr lang="en-US" altLang="ko-KR" sz="1600" b="0" dirty="0" smtClean="0"/>
              <a:t>.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if~else</a:t>
            </a:r>
            <a:r>
              <a:rPr lang="ko-KR" altLang="en-US" dirty="0" smtClean="0"/>
              <a:t>문의 비교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024042" y="5273117"/>
            <a:ext cx="576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문으로 구현할 수 있는 조건의 구성에는 한계가 있다</a:t>
            </a:r>
            <a:r>
              <a:rPr lang="en-US" altLang="ko-KR" sz="1600" b="0" dirty="0" smtClean="0"/>
              <a:t>. </a:t>
            </a:r>
            <a:endParaRPr lang="ko-KR" altLang="en-US" sz="16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828800"/>
            <a:ext cx="5524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(switch)</a:t>
            </a:r>
            <a:endParaRPr lang="en-US" altLang="ko-K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700808"/>
            <a:ext cx="8534400" cy="3654738"/>
          </a:xfrm>
        </p:spPr>
        <p:txBody>
          <a:bodyPr/>
          <a:lstStyle/>
          <a:p>
            <a:r>
              <a:rPr lang="en-US" altLang="ko-KR" sz="1800" dirty="0" smtClean="0"/>
              <a:t>switch</a:t>
            </a:r>
            <a:r>
              <a:rPr lang="ko-KR" altLang="en-US" sz="1800" dirty="0" smtClean="0"/>
              <a:t>문을 이용해 사칙연산 할 수 있는 계산기를 만들어보자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800" dirty="0" smtClean="0"/>
              <a:t>사용자에게 숫자 하나를 입력 받은 후 그 수가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이상</a:t>
            </a:r>
            <a:r>
              <a:rPr lang="en-US" altLang="ko-KR" dirty="0" smtClean="0"/>
              <a:t> 10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 30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이상인지 알려주는 프로그램을 만들어보자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가 입력이 되면 </a:t>
            </a:r>
            <a:r>
              <a:rPr lang="en-US" altLang="ko-KR" dirty="0" smtClean="0"/>
              <a:t>“10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미만 입니다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출력하도록 하자</a:t>
            </a:r>
            <a:r>
              <a:rPr lang="en-US" altLang="ko-KR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12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038244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lang="en-US" altLang="ko-KR" sz="1600" b="0" kern="0" dirty="0" smtClean="0">
                <a:latin typeface="+mn-ea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자연수 입력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scanf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(“%d”, &amp;num);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if (num == 1)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goto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ONE;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else if (num == 2)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go</a:t>
            </a:r>
            <a:r>
              <a:rPr lang="en-US" altLang="ko-KR" sz="1600" b="0" kern="0" baseline="0" dirty="0" smtClean="0">
                <a:latin typeface="+mn-ea"/>
                <a:ea typeface="+mn-ea"/>
              </a:rPr>
              <a:t>to</a:t>
            </a:r>
            <a:r>
              <a:rPr lang="en-US" altLang="ko-KR" sz="1600" b="0" kern="0" dirty="0" smtClean="0">
                <a:latin typeface="+mn-ea"/>
                <a:ea typeface="+mn-ea"/>
              </a:rPr>
              <a:t> TWO;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goto</a:t>
            </a:r>
            <a:r>
              <a:rPr lang="en-US" altLang="ko-KR" sz="1600" b="0" kern="0" dirty="0" smtClean="0">
                <a:latin typeface="+mn-ea"/>
                <a:ea typeface="+mn-ea"/>
              </a:rPr>
              <a:t> OTHER;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ONE</a:t>
            </a:r>
            <a:r>
              <a:rPr lang="en-US" altLang="ko-KR" sz="1600" b="0" kern="0" baseline="0" dirty="0" smtClean="0">
                <a:latin typeface="+mn-ea"/>
                <a:ea typeface="+mn-ea"/>
              </a:rPr>
              <a:t>: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(“1</a:t>
            </a:r>
            <a:r>
              <a:rPr kumimoji="1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을 입력하셨습니다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\</a:t>
            </a:r>
            <a:r>
              <a:rPr lang="en-US" altLang="ko-KR" sz="1600" b="0" kern="0" dirty="0" smtClean="0">
                <a:latin typeface="+mn-ea"/>
                <a:ea typeface="+mn-ea"/>
              </a:rPr>
              <a:t>n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goto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END;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TWO: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printf</a:t>
            </a:r>
            <a:r>
              <a:rPr lang="en-US" altLang="ko-KR" sz="1600" b="0" kern="0" dirty="0" smtClean="0">
                <a:latin typeface="+mn-ea"/>
                <a:ea typeface="+mn-ea"/>
              </a:rPr>
              <a:t>(“2</a:t>
            </a:r>
            <a:r>
              <a:rPr lang="ko-KR" altLang="en-US" sz="1600" b="0" kern="0" dirty="0" smtClean="0">
                <a:latin typeface="+mn-ea"/>
                <a:ea typeface="+mn-ea"/>
              </a:rPr>
              <a:t>를 입력하셨습니다</a:t>
            </a:r>
            <a:r>
              <a:rPr lang="en-US" altLang="ko-KR" sz="1600" b="0" kern="0" dirty="0" smtClean="0">
                <a:latin typeface="+mn-ea"/>
                <a:ea typeface="+mn-ea"/>
              </a:rPr>
              <a:t>. \n”);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goto</a:t>
            </a:r>
            <a:r>
              <a:rPr lang="en-US" altLang="ko-KR" sz="1600" b="0" kern="0" dirty="0" smtClean="0">
                <a:latin typeface="+mn-ea"/>
                <a:ea typeface="+mn-ea"/>
              </a:rPr>
              <a:t> END;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OTHER: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printf</a:t>
            </a:r>
            <a:r>
              <a:rPr lang="en-US" altLang="ko-KR" sz="1600" b="0" kern="0" dirty="0" smtClean="0">
                <a:latin typeface="+mn-ea"/>
                <a:ea typeface="+mn-ea"/>
              </a:rPr>
              <a:t>(“3 </a:t>
            </a:r>
            <a:r>
              <a:rPr lang="ko-KR" altLang="en-US" sz="1600" b="0" kern="0" dirty="0" smtClean="0">
                <a:latin typeface="+mn-ea"/>
                <a:ea typeface="+mn-ea"/>
              </a:rPr>
              <a:t>혹은 다른 값을 입력하셨군요</a:t>
            </a:r>
            <a:r>
              <a:rPr lang="en-US" altLang="ko-KR" sz="1600" b="0" kern="0" dirty="0" smtClean="0">
                <a:latin typeface="+mn-ea"/>
                <a:ea typeface="+mn-ea"/>
              </a:rPr>
              <a:t>.\n”);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END: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(if)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 평가하여 프로그램의 실행순서를 결정하는 </a:t>
            </a:r>
            <a:r>
              <a:rPr lang="ko-KR" altLang="en-US" dirty="0" err="1"/>
              <a:t>제어문</a:t>
            </a:r>
            <a:endParaRPr lang="ko-KR" altLang="en-US" dirty="0"/>
          </a:p>
          <a:p>
            <a:r>
              <a:rPr lang="ko-KR" altLang="en-US" dirty="0"/>
              <a:t>단순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평가하여 참이면 종속문장을 거짓이면 다음 문장을 실행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1485900" y="2971800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 </a:t>
            </a:r>
            <a:r>
              <a:rPr lang="en-US" altLang="ko-KR" sz="1800" dirty="0">
                <a:latin typeface="Verdana" pitchFamily="34" charset="0"/>
              </a:rPr>
              <a:t>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 </a:t>
            </a:r>
            <a:r>
              <a:rPr lang="ko-KR" altLang="en-US" sz="1800" dirty="0">
                <a:latin typeface="Verdana" pitchFamily="34" charset="0"/>
              </a:rPr>
              <a:t>종속문장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  <a:p>
            <a:pPr algn="l"/>
            <a:r>
              <a:rPr lang="ko-KR" altLang="en-US" sz="1800" dirty="0" smtClean="0">
                <a:latin typeface="Verdana" pitchFamily="34" charset="0"/>
              </a:rPr>
              <a:t>다음문장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1485900" y="4419600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 </a:t>
            </a:r>
            <a:r>
              <a:rPr lang="en-US" altLang="ko-KR" sz="1800" dirty="0">
                <a:latin typeface="Verdana" pitchFamily="34" charset="0"/>
              </a:rPr>
              <a:t>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>
                <a:latin typeface="Verdana" pitchFamily="34" charset="0"/>
              </a:rPr>
              <a:t>블록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6273800" y="2971800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조건식</a:t>
            </a:r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6273800" y="39624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6273800" y="49530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다음 문장</a:t>
            </a:r>
          </a:p>
        </p:txBody>
      </p:sp>
      <p:cxnSp>
        <p:nvCxnSpPr>
          <p:cNvPr id="129033" name="AutoShape 9"/>
          <p:cNvCxnSpPr>
            <a:cxnSpLocks noChangeShapeType="1"/>
            <a:stCxn id="129030" idx="2"/>
            <a:endCxn id="129031" idx="0"/>
          </p:cNvCxnSpPr>
          <p:nvPr/>
        </p:nvCxnSpPr>
        <p:spPr bwMode="auto">
          <a:xfrm>
            <a:off x="7140575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4" name="AutoShape 10"/>
          <p:cNvCxnSpPr>
            <a:cxnSpLocks noChangeShapeType="1"/>
            <a:stCxn id="129031" idx="2"/>
            <a:endCxn id="129032" idx="0"/>
          </p:cNvCxnSpPr>
          <p:nvPr/>
        </p:nvCxnSpPr>
        <p:spPr bwMode="auto">
          <a:xfrm>
            <a:off x="7140575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5" name="Freeform 11"/>
          <p:cNvSpPr>
            <a:spLocks/>
          </p:cNvSpPr>
          <p:nvPr/>
        </p:nvSpPr>
        <p:spPr bwMode="auto">
          <a:xfrm>
            <a:off x="7144015" y="3314701"/>
            <a:ext cx="1193535" cy="1444625"/>
          </a:xfrm>
          <a:custGeom>
            <a:avLst/>
            <a:gdLst>
              <a:gd name="T0" fmla="*/ 480 w 672"/>
              <a:gd name="T1" fmla="*/ 0 h 864"/>
              <a:gd name="T2" fmla="*/ 672 w 672"/>
              <a:gd name="T3" fmla="*/ 0 h 864"/>
              <a:gd name="T4" fmla="*/ 672 w 672"/>
              <a:gd name="T5" fmla="*/ 864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480" y="0"/>
                </a:moveTo>
                <a:lnTo>
                  <a:pt x="672" y="0"/>
                </a:lnTo>
                <a:lnTo>
                  <a:pt x="672" y="864"/>
                </a:lnTo>
                <a:lnTo>
                  <a:pt x="0" y="86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8383757" y="38100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7225859" y="362585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42249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54094"/>
            <a:ext cx="7266120" cy="528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예제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num;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&amp;num);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if(num &lt; 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.\n”);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if(num &gt; 0)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크다</a:t>
            </a:r>
            <a:r>
              <a:rPr lang="en-US" altLang="ko-KR" dirty="0" smtClean="0"/>
              <a:t>.\n”);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if(num == 0)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.\n”);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folHlink"/>
                </a:solidFill>
              </a:rPr>
              <a:t>※ </a:t>
            </a:r>
            <a:r>
              <a:rPr lang="ko-KR" altLang="en-US" dirty="0">
                <a:solidFill>
                  <a:schemeClr val="folHlink"/>
                </a:solidFill>
              </a:rPr>
              <a:t>컴퓨터에서 참인 경우 </a:t>
            </a:r>
            <a:r>
              <a:rPr lang="ko-KR" altLang="en-US" dirty="0">
                <a:solidFill>
                  <a:schemeClr val="folHlink"/>
                </a:solidFill>
                <a:latin typeface="Arial"/>
              </a:rPr>
              <a:t>‘</a:t>
            </a:r>
            <a:r>
              <a:rPr lang="en-US" altLang="ko-KR" dirty="0">
                <a:solidFill>
                  <a:schemeClr val="folHlink"/>
                </a:solidFill>
              </a:rPr>
              <a:t>1</a:t>
            </a:r>
            <a:r>
              <a:rPr lang="en-US" altLang="ko-KR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ko-KR" altLang="en-US" dirty="0">
                <a:solidFill>
                  <a:schemeClr val="folHlink"/>
                </a:solidFill>
              </a:rPr>
              <a:t>을 거짓인 경우 </a:t>
            </a:r>
            <a:r>
              <a:rPr lang="ko-KR" altLang="en-US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altLang="ko-KR" dirty="0">
                <a:solidFill>
                  <a:schemeClr val="folHlink"/>
                </a:solidFill>
              </a:rPr>
              <a:t>0</a:t>
            </a:r>
            <a:r>
              <a:rPr lang="en-US" altLang="ko-KR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ko-KR" altLang="en-US" dirty="0">
                <a:solidFill>
                  <a:schemeClr val="folHlink"/>
                </a:solidFill>
              </a:rPr>
              <a:t>을 반환한다</a:t>
            </a:r>
            <a:r>
              <a:rPr lang="en-US" altLang="ko-KR" dirty="0">
                <a:solidFill>
                  <a:schemeClr val="folHlink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8" y="1428736"/>
            <a:ext cx="391477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87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38244"/>
            <a:ext cx="8534400" cy="510540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opt;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double  num1, num2;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double  result;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(“1.</a:t>
            </a:r>
            <a:r>
              <a:rPr lang="ko-KR" altLang="en-US" sz="1600" b="0" dirty="0" smtClean="0"/>
              <a:t>덧셈 </a:t>
            </a:r>
            <a:r>
              <a:rPr lang="en-US" altLang="ko-KR" sz="1600" b="0" dirty="0" smtClean="0"/>
              <a:t>2.</a:t>
            </a:r>
            <a:r>
              <a:rPr lang="ko-KR" altLang="en-US" sz="1600" b="0" dirty="0" smtClean="0"/>
              <a:t>뺄셈 </a:t>
            </a:r>
            <a:r>
              <a:rPr lang="en-US" altLang="ko-KR" sz="1600" b="0" dirty="0" smtClean="0"/>
              <a:t>3.</a:t>
            </a:r>
            <a:r>
              <a:rPr lang="ko-KR" altLang="en-US" sz="1600" b="0" dirty="0" smtClean="0"/>
              <a:t>곱셈 </a:t>
            </a:r>
            <a:r>
              <a:rPr lang="en-US" altLang="ko-KR" sz="1600" b="0" dirty="0" smtClean="0"/>
              <a:t>4.</a:t>
            </a:r>
            <a:r>
              <a:rPr lang="ko-KR" altLang="en-US" sz="1600" b="0" dirty="0" smtClean="0"/>
              <a:t>나눗셈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&amp;opt);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개의 실수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 %lf”, &amp;num1, &amp;num2);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if (opt == 1)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result = num1 +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2)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num1 -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3)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*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4)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/ num2;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결과 </a:t>
            </a:r>
            <a:r>
              <a:rPr lang="en-US" altLang="ko-KR" sz="1600" b="0" dirty="0" smtClean="0"/>
              <a:t>: %f \n”, result);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953132" y="6072206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무슨 문제점이 있을까요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sz="1600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if~else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else 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ko-KR" altLang="en-US" dirty="0" smtClean="0"/>
              <a:t>평가하여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참이면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의 </a:t>
            </a:r>
            <a:r>
              <a:rPr lang="ko-KR" altLang="en-US" dirty="0"/>
              <a:t>문장을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문장을 실행</a:t>
            </a:r>
            <a:endParaRPr lang="en-US" altLang="ko-KR" dirty="0" smtClean="0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1485900" y="2286000"/>
            <a:ext cx="2641600" cy="1066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 </a:t>
            </a:r>
            <a:r>
              <a:rPr lang="ko-KR" altLang="en-US" sz="1800" dirty="0">
                <a:latin typeface="Verdana" pitchFamily="34" charset="0"/>
              </a:rPr>
              <a:t>문장 </a:t>
            </a:r>
            <a:r>
              <a:rPr lang="en-US" altLang="ko-KR" sz="1800" dirty="0">
                <a:latin typeface="Verdana" pitchFamily="34" charset="0"/>
              </a:rPr>
              <a:t>1;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else </a:t>
            </a:r>
            <a:r>
              <a:rPr lang="ko-KR" altLang="en-US" sz="1800" dirty="0">
                <a:latin typeface="Verdana" pitchFamily="34" charset="0"/>
              </a:rPr>
              <a:t>문장 </a:t>
            </a:r>
            <a:r>
              <a:rPr lang="en-US" altLang="ko-KR" sz="1800" dirty="0">
                <a:latin typeface="Verdana" pitchFamily="34" charset="0"/>
              </a:rPr>
              <a:t>2;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1485900" y="3581400"/>
            <a:ext cx="2641600" cy="2133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>
                <a:latin typeface="Verdana" pitchFamily="34" charset="0"/>
              </a:rPr>
              <a:t>블록</a:t>
            </a:r>
            <a:r>
              <a:rPr lang="en-US" altLang="ko-KR" sz="1800" dirty="0">
                <a:latin typeface="Verdana" pitchFamily="34" charset="0"/>
              </a:rPr>
              <a:t>1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else{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 err="1">
                <a:latin typeface="Verdana" pitchFamily="34" charset="0"/>
              </a:rPr>
              <a:t>블럭</a:t>
            </a:r>
            <a:r>
              <a:rPr lang="ko-KR" altLang="en-US" sz="1800" dirty="0">
                <a:latin typeface="Verdana" pitchFamily="34" charset="0"/>
              </a:rPr>
              <a:t> </a:t>
            </a:r>
            <a:r>
              <a:rPr lang="en-US" altLang="ko-KR" sz="1800" dirty="0">
                <a:latin typeface="Verdana" pitchFamily="34" charset="0"/>
              </a:rPr>
              <a:t>2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5365750" y="2514600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err="1">
                <a:latin typeface="Verdana" pitchFamily="34" charset="0"/>
              </a:rPr>
              <a:t>조건식</a:t>
            </a:r>
            <a:endParaRPr lang="ko-KR" altLang="en-US" sz="1800" dirty="0">
              <a:latin typeface="Verdana" pitchFamily="34" charset="0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5365750" y="37338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5365750" y="48006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다음 문장</a:t>
            </a:r>
          </a:p>
        </p:txBody>
      </p:sp>
      <p:cxnSp>
        <p:nvCxnSpPr>
          <p:cNvPr id="135177" name="AutoShape 9"/>
          <p:cNvCxnSpPr>
            <a:cxnSpLocks noChangeShapeType="1"/>
            <a:stCxn id="135174" idx="2"/>
            <a:endCxn id="135175" idx="0"/>
          </p:cNvCxnSpPr>
          <p:nvPr/>
        </p:nvCxnSpPr>
        <p:spPr bwMode="auto">
          <a:xfrm>
            <a:off x="6232525" y="3200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78" name="AutoShape 10"/>
          <p:cNvCxnSpPr>
            <a:cxnSpLocks noChangeShapeType="1"/>
            <a:stCxn id="135175" idx="2"/>
            <a:endCxn id="135176" idx="0"/>
          </p:cNvCxnSpPr>
          <p:nvPr/>
        </p:nvCxnSpPr>
        <p:spPr bwMode="auto">
          <a:xfrm>
            <a:off x="6232525" y="4419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7455070" y="25146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6317809" y="316865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135181" name="AutoShape 13"/>
          <p:cNvSpPr>
            <a:spLocks noChangeArrowheads="1"/>
          </p:cNvSpPr>
          <p:nvPr/>
        </p:nvSpPr>
        <p:spPr bwMode="auto">
          <a:xfrm>
            <a:off x="7677150" y="3429000"/>
            <a:ext cx="1733550" cy="990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else</a:t>
            </a:r>
            <a:r>
              <a:rPr lang="ko-KR" altLang="en-US" sz="1800">
                <a:latin typeface="Verdana" pitchFamily="34" charset="0"/>
              </a:rPr>
              <a:t>이후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cxnSp>
        <p:nvCxnSpPr>
          <p:cNvPr id="135182" name="AutoShape 14"/>
          <p:cNvCxnSpPr>
            <a:cxnSpLocks noChangeShapeType="1"/>
            <a:stCxn id="135174" idx="3"/>
            <a:endCxn id="135181" idx="0"/>
          </p:cNvCxnSpPr>
          <p:nvPr/>
        </p:nvCxnSpPr>
        <p:spPr bwMode="auto">
          <a:xfrm>
            <a:off x="7099300" y="2857500"/>
            <a:ext cx="144462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83" name="Freeform 15"/>
          <p:cNvSpPr>
            <a:spLocks/>
          </p:cNvSpPr>
          <p:nvPr/>
        </p:nvSpPr>
        <p:spPr bwMode="auto">
          <a:xfrm>
            <a:off x="6273800" y="4419600"/>
            <a:ext cx="2228850" cy="152400"/>
          </a:xfrm>
          <a:custGeom>
            <a:avLst/>
            <a:gdLst>
              <a:gd name="T0" fmla="*/ 1296 w 1296"/>
              <a:gd name="T1" fmla="*/ 0 h 96"/>
              <a:gd name="T2" fmla="*/ 1296 w 1296"/>
              <a:gd name="T3" fmla="*/ 96 h 96"/>
              <a:gd name="T4" fmla="*/ 0 w 12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96">
                <a:moveTo>
                  <a:pt x="1296" y="0"/>
                </a:moveTo>
                <a:lnTo>
                  <a:pt x="1296" y="96"/>
                </a:lnTo>
                <a:lnTo>
                  <a:pt x="0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if(num1 &gt; num2)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num1&gt;num2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‘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참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’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이면 아래의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if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블록을 실행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</a:t>
            </a:r>
            <a:r>
              <a:rPr lang="ko-KR" altLang="en-US" sz="1600" b="0" dirty="0" smtClean="0"/>
              <a:t>이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보다 큽니다</a:t>
            </a:r>
            <a:r>
              <a:rPr lang="en-US" altLang="ko-KR" sz="1600" b="0" dirty="0" smtClean="0"/>
              <a:t>. \n”);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&gt; %d \n”, num1, num2);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else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num1&gt;num2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‘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거짓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’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이면 아래의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else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블록을 실행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</a:t>
            </a:r>
            <a:r>
              <a:rPr lang="ko-KR" altLang="en-US" sz="1600" b="0" dirty="0" smtClean="0"/>
              <a:t>이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보다 크지 않습니다</a:t>
            </a:r>
            <a:r>
              <a:rPr lang="en-US" altLang="ko-KR" sz="1600" b="0" dirty="0" smtClean="0"/>
              <a:t>. \n”);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&lt;= %d \n”, num1, num2);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1207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(if...else if..else)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이상의 블록 중 하나를 선택해서 실행하는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조건의 만족여부 검사는 위에서 아래로 진행이 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조건이 만족되어서 해당 블록을 실행하고 나면 마지막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까지도 건너뛴다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19120" y="1752624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7" y="1928802"/>
            <a:ext cx="455023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694" y="1928802"/>
            <a:ext cx="29432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7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6215106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opt;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double  num1,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double  result;</a:t>
            </a:r>
          </a:p>
          <a:p>
            <a:pPr>
              <a:lnSpc>
                <a:spcPct val="80000"/>
              </a:lnSpc>
              <a:buSzPct val="75000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(“1.</a:t>
            </a:r>
            <a:r>
              <a:rPr lang="ko-KR" altLang="en-US" sz="1600" b="0" dirty="0" smtClean="0"/>
              <a:t>덧셈 </a:t>
            </a:r>
            <a:r>
              <a:rPr lang="en-US" altLang="ko-KR" sz="1600" b="0" dirty="0" smtClean="0"/>
              <a:t>2.</a:t>
            </a:r>
            <a:r>
              <a:rPr lang="ko-KR" altLang="en-US" sz="1600" b="0" dirty="0" smtClean="0"/>
              <a:t>뺄셈 </a:t>
            </a:r>
            <a:r>
              <a:rPr lang="en-US" altLang="ko-KR" sz="1600" b="0" dirty="0" smtClean="0"/>
              <a:t>3.</a:t>
            </a:r>
            <a:r>
              <a:rPr lang="ko-KR" altLang="en-US" sz="1600" b="0" dirty="0" smtClean="0"/>
              <a:t>곱셈 </a:t>
            </a:r>
            <a:r>
              <a:rPr lang="en-US" altLang="ko-KR" sz="1600" b="0" dirty="0" smtClean="0"/>
              <a:t>4.</a:t>
            </a:r>
            <a:r>
              <a:rPr lang="ko-KR" altLang="en-US" sz="1600" b="0" dirty="0" smtClean="0"/>
              <a:t>나눗셈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&amp;opt);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개의 실수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 %lf”, &amp;num1, &amp;num2);</a:t>
            </a:r>
          </a:p>
          <a:p>
            <a:pPr>
              <a:lnSpc>
                <a:spcPct val="80000"/>
              </a:lnSpc>
              <a:buSzPct val="75000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1)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+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else if (opt == 2)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num1 -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else if (opt == 3)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*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else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/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결과 </a:t>
            </a:r>
            <a:r>
              <a:rPr lang="en-US" altLang="ko-KR" sz="1600" b="0" dirty="0" smtClean="0"/>
              <a:t>: %f \n”, result);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770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454938"/>
          </a:xfrm>
        </p:spPr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0" dirty="0" smtClean="0"/>
              <a:t>(num1 &gt; num2) ? {num1</a:t>
            </a:r>
            <a:r>
              <a:rPr lang="en-US" altLang="ko-KR" b="0" dirty="0"/>
              <a:t>}</a:t>
            </a:r>
            <a:r>
              <a:rPr lang="en-US" altLang="ko-KR" b="0" dirty="0" smtClean="0"/>
              <a:t> : {num2</a:t>
            </a:r>
            <a:r>
              <a:rPr lang="en-US" altLang="ko-KR" b="0" dirty="0"/>
              <a:t>}</a:t>
            </a:r>
            <a:endParaRPr lang="en-US" altLang="ko-KR" b="0" dirty="0" smtClean="0"/>
          </a:p>
          <a:p>
            <a:pPr>
              <a:buNone/>
            </a:pPr>
            <a:r>
              <a:rPr lang="en-US" altLang="ko-KR" b="0" dirty="0" smtClean="0"/>
              <a:t>	</a:t>
            </a:r>
            <a:r>
              <a:rPr lang="en-US" altLang="ko-KR" b="0" dirty="0" smtClean="0">
                <a:solidFill>
                  <a:srgbClr val="00B050"/>
                </a:solidFill>
              </a:rPr>
              <a:t>   </a:t>
            </a:r>
            <a:r>
              <a:rPr lang="ko-KR" altLang="en-US" b="0" dirty="0" smtClean="0">
                <a:solidFill>
                  <a:srgbClr val="00B050"/>
                </a:solidFill>
              </a:rPr>
              <a:t>조건</a:t>
            </a:r>
            <a:r>
              <a:rPr lang="en-US" altLang="ko-KR" b="0" dirty="0" smtClean="0">
                <a:solidFill>
                  <a:srgbClr val="00B050"/>
                </a:solidFill>
              </a:rPr>
              <a:t>	  data1  :   data2       </a:t>
            </a: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b="0" dirty="0" smtClean="0">
                <a:solidFill>
                  <a:srgbClr val="00B050"/>
                </a:solidFill>
              </a:rPr>
              <a:t>				(</a:t>
            </a:r>
            <a:r>
              <a:rPr lang="ko-KR" altLang="en-US" b="0" dirty="0" smtClean="0">
                <a:solidFill>
                  <a:srgbClr val="00B050"/>
                </a:solidFill>
              </a:rPr>
              <a:t>조건</a:t>
            </a:r>
            <a:r>
              <a:rPr lang="en-US" altLang="ko-KR" b="0" dirty="0" smtClean="0">
                <a:solidFill>
                  <a:srgbClr val="00B050"/>
                </a:solidFill>
              </a:rPr>
              <a:t>) </a:t>
            </a:r>
            <a:r>
              <a:rPr lang="ko-KR" altLang="en-US" b="0" dirty="0" smtClean="0">
                <a:solidFill>
                  <a:srgbClr val="00B050"/>
                </a:solidFill>
              </a:rPr>
              <a:t>이 참이면</a:t>
            </a:r>
            <a:r>
              <a:rPr lang="en-US" altLang="ko-KR" b="0" dirty="0" smtClean="0">
                <a:solidFill>
                  <a:srgbClr val="00B050"/>
                </a:solidFill>
              </a:rPr>
              <a:t>,</a:t>
            </a:r>
            <a:r>
              <a:rPr lang="ko-KR" altLang="en-US" b="0" dirty="0" smtClean="0">
                <a:solidFill>
                  <a:srgbClr val="00B050"/>
                </a:solidFill>
              </a:rPr>
              <a:t> </a:t>
            </a:r>
            <a:r>
              <a:rPr lang="en-US" altLang="ko-KR" b="0" dirty="0" smtClean="0">
                <a:solidFill>
                  <a:srgbClr val="00B050"/>
                </a:solidFill>
              </a:rPr>
              <a:t>{num1} </a:t>
            </a:r>
            <a:r>
              <a:rPr lang="ko-KR" altLang="en-US" b="0" dirty="0" smtClean="0">
                <a:solidFill>
                  <a:srgbClr val="00B050"/>
                </a:solidFill>
              </a:rPr>
              <a:t>을 실행하고</a:t>
            </a:r>
            <a:r>
              <a:rPr lang="en-US" altLang="ko-KR" b="0" dirty="0" smtClean="0">
                <a:solidFill>
                  <a:srgbClr val="00B050"/>
                </a:solidFill>
              </a:rPr>
              <a:t>,</a:t>
            </a:r>
          </a:p>
          <a:p>
            <a:pPr>
              <a:buNone/>
            </a:pPr>
            <a:r>
              <a:rPr lang="en-US" altLang="ko-KR" b="0" dirty="0" smtClean="0">
                <a:solidFill>
                  <a:srgbClr val="00B050"/>
                </a:solidFill>
              </a:rPr>
              <a:t>				(</a:t>
            </a:r>
            <a:r>
              <a:rPr lang="ko-KR" altLang="en-US" b="0" dirty="0" smtClean="0">
                <a:solidFill>
                  <a:srgbClr val="00B050"/>
                </a:solidFill>
              </a:rPr>
              <a:t>조건</a:t>
            </a:r>
            <a:r>
              <a:rPr lang="en-US" altLang="ko-KR" b="0" dirty="0" smtClean="0">
                <a:solidFill>
                  <a:srgbClr val="00B050"/>
                </a:solidFill>
              </a:rPr>
              <a:t>) </a:t>
            </a:r>
            <a:r>
              <a:rPr lang="ko-KR" altLang="en-US" b="0" dirty="0" smtClean="0">
                <a:solidFill>
                  <a:srgbClr val="00B050"/>
                </a:solidFill>
              </a:rPr>
              <a:t>이 거짓이면</a:t>
            </a:r>
            <a:r>
              <a:rPr lang="en-US" altLang="ko-KR" b="0" dirty="0" smtClean="0">
                <a:solidFill>
                  <a:srgbClr val="00B050"/>
                </a:solidFill>
              </a:rPr>
              <a:t>, {num2} </a:t>
            </a:r>
            <a:r>
              <a:rPr lang="ko-KR" altLang="en-US" b="0" dirty="0" smtClean="0">
                <a:solidFill>
                  <a:srgbClr val="00B050"/>
                </a:solidFill>
              </a:rPr>
              <a:t>를 실행하라</a:t>
            </a:r>
            <a:r>
              <a:rPr lang="en-US" altLang="ko-KR" b="0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b="0" dirty="0" smtClean="0"/>
              <a:t>		if(num1 &gt; num2)</a:t>
            </a:r>
          </a:p>
          <a:p>
            <a:pPr>
              <a:buNone/>
            </a:pPr>
            <a:r>
              <a:rPr lang="en-US" altLang="ko-KR" b="0" dirty="0" smtClean="0"/>
              <a:t>		{</a:t>
            </a:r>
          </a:p>
          <a:p>
            <a:pPr>
              <a:buNone/>
            </a:pPr>
            <a:r>
              <a:rPr lang="en-US" altLang="ko-KR" b="0" dirty="0" smtClean="0"/>
              <a:t>			num1;</a:t>
            </a:r>
          </a:p>
          <a:p>
            <a:pPr>
              <a:buNone/>
            </a:pPr>
            <a:r>
              <a:rPr lang="en-US" altLang="ko-KR" b="0" dirty="0" smtClean="0"/>
              <a:t>		}</a:t>
            </a:r>
          </a:p>
          <a:p>
            <a:pPr>
              <a:buNone/>
            </a:pPr>
            <a:r>
              <a:rPr lang="en-US" altLang="ko-KR" b="0" dirty="0" smtClean="0"/>
              <a:t>		else</a:t>
            </a:r>
          </a:p>
          <a:p>
            <a:pPr>
              <a:buNone/>
            </a:pPr>
            <a:r>
              <a:rPr lang="en-US" altLang="ko-KR" b="0" dirty="0" smtClean="0"/>
              <a:t>		{</a:t>
            </a:r>
          </a:p>
          <a:p>
            <a:pPr>
              <a:buNone/>
            </a:pPr>
            <a:r>
              <a:rPr lang="en-US" altLang="ko-KR" b="0" dirty="0" smtClean="0"/>
              <a:t>			num2;</a:t>
            </a:r>
          </a:p>
          <a:p>
            <a:pPr>
              <a:buNone/>
            </a:pPr>
            <a:r>
              <a:rPr lang="en-US" altLang="ko-KR" b="0" dirty="0" smtClean="0"/>
              <a:t>		}</a:t>
            </a:r>
          </a:p>
          <a:p>
            <a:pPr>
              <a:buNone/>
            </a:pP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2238356" y="2857496"/>
            <a:ext cx="357190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21887</TotalTime>
  <Words>502</Words>
  <Application>Microsoft Office PowerPoint</Application>
  <PresentationFormat>A4 용지(210x297mm)</PresentationFormat>
  <Paragraphs>271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C_Programming</vt:lpstr>
      <vt:lpstr>조건문(if)</vt:lpstr>
      <vt:lpstr>예제</vt:lpstr>
      <vt:lpstr>예제</vt:lpstr>
      <vt:lpstr>조건문(if~else)</vt:lpstr>
      <vt:lpstr>if~else 문</vt:lpstr>
      <vt:lpstr>조건문(if...else if..else)</vt:lpstr>
      <vt:lpstr>예제</vt:lpstr>
      <vt:lpstr>조건문(삼항 연산자)</vt:lpstr>
      <vt:lpstr>예제</vt:lpstr>
      <vt:lpstr>문제(if)</vt:lpstr>
      <vt:lpstr>조건문(switch-case문)</vt:lpstr>
      <vt:lpstr>예제</vt:lpstr>
      <vt:lpstr>PowerPoint 프레젠테이션</vt:lpstr>
      <vt:lpstr>예제</vt:lpstr>
      <vt:lpstr>switch문과 if~else문의 비교</vt:lpstr>
      <vt:lpstr>switch문과 if~else문의 비교</vt:lpstr>
      <vt:lpstr>문제(switch)</vt:lpstr>
      <vt:lpstr>goto 문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Rex</cp:lastModifiedBy>
  <cp:revision>2175</cp:revision>
  <dcterms:created xsi:type="dcterms:W3CDTF">2006-12-12T01:37:26Z</dcterms:created>
  <dcterms:modified xsi:type="dcterms:W3CDTF">2015-02-23T08:40:40Z</dcterms:modified>
</cp:coreProperties>
</file>