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80" r:id="rId2"/>
    <p:sldId id="581" r:id="rId3"/>
    <p:sldId id="611" r:id="rId4"/>
    <p:sldId id="638" r:id="rId5"/>
    <p:sldId id="644" r:id="rId6"/>
    <p:sldId id="681" r:id="rId7"/>
    <p:sldId id="682" r:id="rId8"/>
    <p:sldId id="680" r:id="rId9"/>
    <p:sldId id="683" r:id="rId10"/>
    <p:sldId id="678" r:id="rId11"/>
    <p:sldId id="684" r:id="rId12"/>
    <p:sldId id="685" r:id="rId13"/>
    <p:sldId id="694" r:id="rId14"/>
    <p:sldId id="686" r:id="rId15"/>
    <p:sldId id="695" r:id="rId16"/>
    <p:sldId id="698" r:id="rId17"/>
    <p:sldId id="696" r:id="rId18"/>
    <p:sldId id="699" r:id="rId19"/>
    <p:sldId id="700" r:id="rId20"/>
    <p:sldId id="663" r:id="rId21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6D831F-832C-449D-B785-25EAC68C8FD3}">
          <p14:sldIdLst>
            <p14:sldId id="580"/>
            <p14:sldId id="581"/>
            <p14:sldId id="611"/>
            <p14:sldId id="638"/>
            <p14:sldId id="644"/>
            <p14:sldId id="681"/>
            <p14:sldId id="682"/>
            <p14:sldId id="680"/>
            <p14:sldId id="683"/>
            <p14:sldId id="678"/>
            <p14:sldId id="684"/>
            <p14:sldId id="685"/>
            <p14:sldId id="694"/>
            <p14:sldId id="686"/>
            <p14:sldId id="695"/>
            <p14:sldId id="698"/>
            <p14:sldId id="696"/>
            <p14:sldId id="699"/>
            <p14:sldId id="700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7106">
          <p15:clr>
            <a:srgbClr val="A4A3A4"/>
          </p15:clr>
        </p15:guide>
        <p15:guide id="3" pos="720">
          <p15:clr>
            <a:srgbClr val="A4A3A4"/>
          </p15:clr>
        </p15:guide>
        <p15:guide id="4" pos="6516">
          <p15:clr>
            <a:srgbClr val="A4A3A4"/>
          </p15:clr>
        </p15:guide>
        <p15:guide id="5" pos="4967">
          <p15:clr>
            <a:srgbClr val="A4A3A4"/>
          </p15:clr>
        </p15:guide>
        <p15:guide id="6" orient="horz" pos="1530">
          <p15:clr>
            <a:srgbClr val="A4A3A4"/>
          </p15:clr>
        </p15:guide>
        <p15:guide id="7" pos="5379">
          <p15:clr>
            <a:srgbClr val="A4A3A4"/>
          </p15:clr>
        </p15:guide>
        <p15:guide id="8" pos="584">
          <p15:clr>
            <a:srgbClr val="A4A3A4"/>
          </p15:clr>
        </p15:guide>
        <p15:guide id="9" pos="3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8BD2"/>
    <a:srgbClr val="D6C385"/>
    <a:srgbClr val="05C3F0"/>
    <a:srgbClr val="4BACC6"/>
    <a:srgbClr val="45C1A4"/>
    <a:srgbClr val="0D79AE"/>
    <a:srgbClr val="032967"/>
    <a:srgbClr val="032D72"/>
    <a:srgbClr val="14546D"/>
    <a:srgbClr val="326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5994" autoAdjust="0"/>
  </p:normalViewPr>
  <p:slideViewPr>
    <p:cSldViewPr snapToGrid="0" showGuides="1">
      <p:cViewPr varScale="1">
        <p:scale>
          <a:sx n="149" d="100"/>
          <a:sy n="149" d="100"/>
        </p:scale>
        <p:origin x="696" y="176"/>
      </p:cViewPr>
      <p:guideLst>
        <p:guide orient="horz" pos="2138"/>
        <p:guide pos="7106"/>
        <p:guide pos="720"/>
        <p:guide pos="6516"/>
        <p:guide pos="4967"/>
        <p:guide orient="horz" pos="1530"/>
        <p:guide pos="5379"/>
        <p:guide pos="584"/>
        <p:guide pos="369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395DD-A596-3A4C-8467-3FC17B708ED3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1FCA2-CB87-544A-B598-1DC62B5B7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ECD-74F5-4C6A-955F-E902F058A4E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2980-540F-4F7F-A4CC-709C5E9803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235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zh-CN" dirty="0"/>
              <a:t>重点强调借款中的使用总结</a:t>
            </a: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021081"/>
            <a:ext cx="7886700" cy="229219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0"/>
          </p:nvPr>
        </p:nvSpPr>
        <p:spPr bwMode="auto">
          <a:xfrm>
            <a:off x="636588" y="3519965"/>
            <a:ext cx="7886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021081"/>
            <a:ext cx="7886700" cy="229219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0"/>
          </p:nvPr>
        </p:nvSpPr>
        <p:spPr bwMode="auto">
          <a:xfrm>
            <a:off x="636589" y="3469164"/>
            <a:ext cx="3825482" cy="13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1"/>
          </p:nvPr>
        </p:nvSpPr>
        <p:spPr bwMode="auto">
          <a:xfrm>
            <a:off x="4689869" y="3469164"/>
            <a:ext cx="3825482" cy="13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6588" y="1021081"/>
            <a:ext cx="3733934" cy="223175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49492" y="1021081"/>
            <a:ext cx="3865858" cy="223175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/>
          </p:nvPr>
        </p:nvSpPr>
        <p:spPr bwMode="auto">
          <a:xfrm>
            <a:off x="636589" y="3519965"/>
            <a:ext cx="7886699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3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6588" y="1021081"/>
            <a:ext cx="3733934" cy="223175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49492" y="1021081"/>
            <a:ext cx="3865858" cy="223175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/>
          </p:nvPr>
        </p:nvSpPr>
        <p:spPr bwMode="auto">
          <a:xfrm>
            <a:off x="636589" y="3519964"/>
            <a:ext cx="3733934" cy="13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3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3"/>
          </p:nvPr>
        </p:nvSpPr>
        <p:spPr bwMode="auto">
          <a:xfrm>
            <a:off x="4649492" y="3519964"/>
            <a:ext cx="3865858" cy="13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3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570452" y="1941163"/>
            <a:ext cx="7971638" cy="17900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1"/>
          </p:nvPr>
        </p:nvSpPr>
        <p:spPr bwMode="auto">
          <a:xfrm>
            <a:off x="570452" y="849250"/>
            <a:ext cx="7971638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idx="12"/>
          </p:nvPr>
        </p:nvSpPr>
        <p:spPr bwMode="auto">
          <a:xfrm>
            <a:off x="570452" y="3891109"/>
            <a:ext cx="7971638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570452" y="1941163"/>
            <a:ext cx="7971638" cy="17900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1"/>
          </p:nvPr>
        </p:nvSpPr>
        <p:spPr bwMode="auto">
          <a:xfrm>
            <a:off x="545286" y="849250"/>
            <a:ext cx="2743199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3"/>
          </p:nvPr>
        </p:nvSpPr>
        <p:spPr bwMode="auto">
          <a:xfrm>
            <a:off x="4556272" y="849250"/>
            <a:ext cx="2743199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4"/>
          </p:nvPr>
        </p:nvSpPr>
        <p:spPr bwMode="auto">
          <a:xfrm>
            <a:off x="2391563" y="3891109"/>
            <a:ext cx="2743199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5"/>
          </p:nvPr>
        </p:nvSpPr>
        <p:spPr bwMode="auto">
          <a:xfrm>
            <a:off x="5798892" y="3891109"/>
            <a:ext cx="2743199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570452" y="1941163"/>
            <a:ext cx="7971638" cy="17900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1"/>
          </p:nvPr>
        </p:nvSpPr>
        <p:spPr bwMode="auto">
          <a:xfrm>
            <a:off x="545286" y="849250"/>
            <a:ext cx="2390863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3"/>
          </p:nvPr>
        </p:nvSpPr>
        <p:spPr bwMode="auto">
          <a:xfrm>
            <a:off x="3348257" y="849250"/>
            <a:ext cx="2390863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6"/>
          </p:nvPr>
        </p:nvSpPr>
        <p:spPr bwMode="auto">
          <a:xfrm>
            <a:off x="6151228" y="849250"/>
            <a:ext cx="2390863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7"/>
          </p:nvPr>
        </p:nvSpPr>
        <p:spPr bwMode="auto">
          <a:xfrm>
            <a:off x="545286" y="3897402"/>
            <a:ext cx="2390863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8"/>
          </p:nvPr>
        </p:nvSpPr>
        <p:spPr bwMode="auto">
          <a:xfrm>
            <a:off x="3348257" y="3897401"/>
            <a:ext cx="2390863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9"/>
          </p:nvPr>
        </p:nvSpPr>
        <p:spPr bwMode="auto">
          <a:xfrm>
            <a:off x="6151228" y="3897401"/>
            <a:ext cx="2390863" cy="9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141" y="961422"/>
            <a:ext cx="2572719" cy="36552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 bwMode="auto">
          <a:xfrm>
            <a:off x="371958" y="961422"/>
            <a:ext cx="2743201" cy="36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3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1"/>
          </p:nvPr>
        </p:nvSpPr>
        <p:spPr bwMode="auto">
          <a:xfrm>
            <a:off x="5997842" y="961421"/>
            <a:ext cx="2743201" cy="36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3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81484" y="1189139"/>
            <a:ext cx="2991173" cy="30433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1" hasCustomPrompt="1"/>
          </p:nvPr>
        </p:nvSpPr>
        <p:spPr bwMode="auto">
          <a:xfrm>
            <a:off x="520844" y="1187661"/>
            <a:ext cx="2424418" cy="13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2" hasCustomPrompt="1"/>
          </p:nvPr>
        </p:nvSpPr>
        <p:spPr bwMode="auto">
          <a:xfrm>
            <a:off x="520844" y="2865659"/>
            <a:ext cx="2424418" cy="13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6200191" y="1187661"/>
            <a:ext cx="2424418" cy="13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4" hasCustomPrompt="1"/>
          </p:nvPr>
        </p:nvSpPr>
        <p:spPr bwMode="auto">
          <a:xfrm>
            <a:off x="6200191" y="2865659"/>
            <a:ext cx="2424418" cy="13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15539" y="961421"/>
            <a:ext cx="4301002" cy="36552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554401" y="961421"/>
            <a:ext cx="3383735" cy="36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15539" y="961421"/>
            <a:ext cx="4301002" cy="36552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554401" y="961421"/>
            <a:ext cx="3383735" cy="110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4" hasCustomPrompt="1"/>
          </p:nvPr>
        </p:nvSpPr>
        <p:spPr bwMode="auto">
          <a:xfrm>
            <a:off x="554400" y="2237894"/>
            <a:ext cx="3383735" cy="110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5" hasCustomPrompt="1"/>
          </p:nvPr>
        </p:nvSpPr>
        <p:spPr bwMode="auto">
          <a:xfrm>
            <a:off x="554399" y="3514367"/>
            <a:ext cx="3383735" cy="110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961422"/>
            <a:ext cx="4301002" cy="3655219"/>
          </a:xfrm>
          <a:prstGeom prst="rect">
            <a:avLst/>
          </a:prstGeom>
        </p:spPr>
        <p:txBody>
          <a:bodyPr/>
          <a:lstStyle>
            <a:lvl1pPr>
              <a:defRPr sz="135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5134790" y="961421"/>
            <a:ext cx="3383735" cy="36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961422"/>
            <a:ext cx="4301002" cy="3655219"/>
          </a:xfrm>
          <a:prstGeom prst="rect">
            <a:avLst/>
          </a:prstGeom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5134790" y="961421"/>
            <a:ext cx="3383735" cy="105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4" hasCustomPrompt="1"/>
          </p:nvPr>
        </p:nvSpPr>
        <p:spPr bwMode="auto">
          <a:xfrm>
            <a:off x="5134789" y="2263063"/>
            <a:ext cx="3383735" cy="105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5" hasCustomPrompt="1"/>
          </p:nvPr>
        </p:nvSpPr>
        <p:spPr bwMode="auto">
          <a:xfrm>
            <a:off x="5134789" y="3564703"/>
            <a:ext cx="3383735" cy="105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961422"/>
            <a:ext cx="4301002" cy="3655219"/>
          </a:xfrm>
          <a:prstGeom prst="rect">
            <a:avLst/>
          </a:prstGeom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5134790" y="961421"/>
            <a:ext cx="3383735" cy="83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4" hasCustomPrompt="1"/>
          </p:nvPr>
        </p:nvSpPr>
        <p:spPr bwMode="auto">
          <a:xfrm>
            <a:off x="5134790" y="1899596"/>
            <a:ext cx="3383735" cy="83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5" hasCustomPrompt="1"/>
          </p:nvPr>
        </p:nvSpPr>
        <p:spPr bwMode="auto">
          <a:xfrm>
            <a:off x="5134789" y="2837770"/>
            <a:ext cx="3383735" cy="83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6" hasCustomPrompt="1"/>
          </p:nvPr>
        </p:nvSpPr>
        <p:spPr bwMode="auto">
          <a:xfrm>
            <a:off x="5134788" y="3775943"/>
            <a:ext cx="3383735" cy="83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 hasCustomPrompt="1"/>
          </p:nvPr>
        </p:nvSpPr>
        <p:spPr bwMode="auto">
          <a:xfrm>
            <a:off x="554401" y="961421"/>
            <a:ext cx="7964124" cy="365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20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050" b="0" i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</a:lstStyle>
          <a:p>
            <a:pPr lvl="0"/>
            <a:r>
              <a:rPr lang="zh-CN" altLang="en-US" noProof="0" dirty="0"/>
              <a:t>单击此处编辑模板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2553675" y="0"/>
            <a:ext cx="4036650" cy="512155"/>
          </a:xfrm>
          <a:prstGeom prst="rect">
            <a:avLst/>
          </a:prstGeom>
        </p:spPr>
        <p:txBody>
          <a:bodyPr anchor="b"/>
          <a:lstStyle>
            <a:lvl1pPr algn="ctr">
              <a:defRPr sz="2250" b="1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8642350" y="0"/>
            <a:ext cx="146050" cy="495300"/>
          </a:xfrm>
          <a:prstGeom prst="rect">
            <a:avLst/>
          </a:prstGeom>
          <a:solidFill>
            <a:srgbClr val="05C3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509000" y="0"/>
            <a:ext cx="63500" cy="419100"/>
          </a:xfrm>
          <a:prstGeom prst="rect">
            <a:avLst/>
          </a:prstGeom>
          <a:solidFill>
            <a:srgbClr val="05C3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7400-0646-4690-B3CD-AFE7E0746041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6">
            <a:lum bright="-10000" contrast="8000"/>
          </a:blip>
          <a:stretch>
            <a:fillRect/>
          </a:stretch>
        </p:blipFill>
        <p:spPr>
          <a:xfrm>
            <a:off x="2" y="2"/>
            <a:ext cx="9144793" cy="5148033"/>
          </a:xfrm>
          <a:prstGeom prst="rect">
            <a:avLst/>
          </a:prstGeom>
        </p:spPr>
      </p:pic>
      <p:pic>
        <p:nvPicPr>
          <p:cNvPr id="8" name="图片 7" descr="bg.png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图片 8" descr="bg.png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67" y="4664872"/>
            <a:ext cx="1356183" cy="349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eference.html#basic-hook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tze/react-hanger" TargetMode="External"/><Relationship Id="rId2" Type="http://schemas.openxmlformats.org/officeDocument/2006/relationships/hyperlink" Target="https://libin1991.github.io/uni-hooks-demo/index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8477600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cplus.com/vue/renderless-components-in-vuej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本框 20"/>
          <p:cNvSpPr/>
          <p:nvPr/>
        </p:nvSpPr>
        <p:spPr>
          <a:xfrm>
            <a:off x="1452245" y="2087245"/>
            <a:ext cx="60452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 algn="ctr" defTabSz="914400">
              <a:buFont typeface="Arial" panose="020B0604020202020204" pitchFamily="34" charset="0"/>
              <a:buNone/>
            </a:pPr>
            <a:r>
              <a:rPr sz="4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姚体" panose="02010601030101010101" pitchFamily="2" charset="-122"/>
              </a:rPr>
              <a:t>React 新特性 Hooks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455" y="266700"/>
            <a:ext cx="80143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那Hook是如何保留组件状态的？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其实在React里，这并不是问题，熟悉React Fiber的同学应该知道，事实上state是保存到Fiber上的属性memoizedState上的，而并不算是class的this.state上。那状态问题就迎刃而解了，如果函数组件同样访问Fiber上的memoizedState属性，就可以解决这个问题。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基于Fiber架构，解决这个问题非常容易，将memoizedState看作一个普通的变量，那么Hook的原理就容易理解和实现了。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如Fiber一样，React实际上使用链表代替了数组这种数据结构，依次执行Hook，有兴趣的同学可以去看下React源码。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Hooks 会使 React 变得臃肿吗？？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Hooks 让我们将组件内部的逻辑组织成可复用的隔离单元。Hooks 可以使得你始终使用函数，而不必在函数、类、高阶组件和 reader 属性之间不断切换。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就大小而言，对 Hooks 的支持仅仅增加了 React 约 1.5kB（min + gzip）的大小。虽然不多，但由于使用 Hooks 的代码通常可以比使用类组件的等效代码压缩得更小，所以使用 Hooks 也会减少你的包大小。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2"/>
          <p:cNvGrpSpPr/>
          <p:nvPr/>
        </p:nvGrpSpPr>
        <p:grpSpPr bwMode="auto">
          <a:xfrm>
            <a:off x="333376" y="1264285"/>
            <a:ext cx="8477249" cy="1854835"/>
            <a:chOff x="666751" y="1224867"/>
            <a:chExt cx="8477494" cy="1855424"/>
          </a:xfrm>
        </p:grpSpPr>
        <p:sp>
          <p:nvSpPr>
            <p:cNvPr id="7" name="Rectangle 142"/>
            <p:cNvSpPr>
              <a:spLocks noChangeArrowheads="1"/>
            </p:cNvSpPr>
            <p:nvPr/>
          </p:nvSpPr>
          <p:spPr bwMode="auto">
            <a:xfrm>
              <a:off x="742318" y="1224867"/>
              <a:ext cx="4088248" cy="1338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7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方正姚体" panose="02010601030101010101" pitchFamily="2" charset="-122"/>
                </a:rPr>
                <a:t>第二部分</a:t>
              </a:r>
              <a:r>
                <a:rPr lang="zh-CN" altLang="en-US" sz="2700" dirty="0">
                  <a:latin typeface="微软雅黑" panose="020B0503020204020204" charset="-122"/>
                  <a:ea typeface="微软雅黑" panose="020B0503020204020204" charset="-122"/>
                  <a:sym typeface="方正姚体" panose="02010601030101010101" pitchFamily="2" charset="-122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         </a:t>
              </a:r>
              <a:r>
                <a:rPr lang="zh-CN" altLang="en-US" sz="2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常用</a:t>
              </a:r>
              <a:r>
                <a:rPr lang="en-US" altLang="zh-CN" sz="2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hooks API</a:t>
              </a:r>
              <a:endPara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66751" y="2625487"/>
              <a:ext cx="847749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9210" y="2783652"/>
              <a:ext cx="4761368" cy="29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indent="0" defTabSz="1087755">
                <a:lnSpc>
                  <a:spcPts val="1600"/>
                </a:lnSpc>
                <a:buFont typeface="Wingdings" panose="05000000000000000000" charset="0"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540" y="209550"/>
            <a:ext cx="865949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Hooks API</a:t>
            </a: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Hooks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useState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useEffect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useContext</a:t>
            </a: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Additional Hooks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useReducer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useCallback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useMemo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useRef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useImperativeHandle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useLayoutEffect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useDebugValue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一个简单的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DEMO 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通过上面的例子，显而易见的是 React Hooks 提供了一种简洁的、函数式的程序风格，通过纯函数组件和可控的数据流来实现状态到 UI 的交互（MVVM）。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285" y="229870"/>
            <a:ext cx="847788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useState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useState 是最基本的 API，它传入一个初始值，每次函数执行都能拿到新值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通过 useState 得到的状态 count，在 Counter 组件中的表现为一个常量，每一次通过 setCount 进行修改后，又重新通过 useState 获取到一个新的常量。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useReducer 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useReducer 和 useState 几乎是一样的，需要外置外置 reducer (全局)，通过这种方式可以对多个状态同时进行控制。其实跟 redux 中的数据流的概念非常接近。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useEffect 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一个至关重要的 Hooks API，顾名思义，useEffect 是用于处理各种状态变化造成的副作用，也就是说只有在特定的时刻，才会执行的逻辑。useEffect 还可以返回一个函数，功能类似于 componentWillUnmount。当useEffect的第二个参数不写的话(上面都没写),任何更新都会触发useEffect。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useEffect的第二个参数是一个数组，表示以来什么state和props来执行副作用。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550" y="219075"/>
            <a:ext cx="85229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useEffect和componentDidUpdate （</a:t>
            </a:r>
            <a:r>
              <a:rPr lang="en-US" alt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app2</a:t>
            </a: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当我们快速点击按钮后，可以在两秒延时以后看到正确的计数。</a:t>
            </a: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但是如果我们将这段代码写到 componentDidUpdate 中，事情就变得不一样了。</a:t>
            </a: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对于这段代码来说，如果我们快速点击按钮，你会在延时两秒后看到打印出了相同的几个计数。</a:t>
            </a: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这是因为在 useEffect 中我们通过</a:t>
            </a: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闭包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的方式每次都捕获到了正确的计数。</a:t>
            </a: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但是在 componentDidUpdate 中，通过 this.state.count 的方式只能拿到最新的状态。</a:t>
            </a: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1477645"/>
            <a:ext cx="2689860" cy="1158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20" y="1511935"/>
            <a:ext cx="351282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285" y="229870"/>
            <a:ext cx="8477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useRef  （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app7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useRef 返回一个可变的 ref 对象，其 .current 属性初始化为传递的参数（initialValue）。返回的对象将持续整个组件的生命周期。事实上 useRef 是一个非常有用的 API，许多情况下，我们需要保存一些改变的东西，它会派上大用场的。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从本质上讲，useRef就像一个“盒子”，可以在其.current财产中保持一个可变的价值。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useRef() Hooks 不仅适用于 DOM 引用。 “ref” 对象是一个通用容器，其 current 属性是可变的，可以保存任何值（可以是元素、对象、基本类型、甚至函数），类似于类上的实例属性。</a:t>
            </a:r>
          </a:p>
          <a:p>
            <a:pPr marL="285750" indent="-28575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useContext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context 是在外部 create ，内部 use 的 state，它和全局变量的区别在于，如果多个组件同时 useContext，那么这些组件都会 rerender，如果多个组件同时 useState 同一个全局变量，则只有触发 setState 的当前组件 rerender。</a:t>
            </a: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285" y="229870"/>
            <a:ext cx="86575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useMemo （</a:t>
            </a:r>
            <a:r>
              <a:rPr lang="en-US" alt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app6</a:t>
            </a: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useMemo 主要用于渲染过程优化，两个参数依次是计算函数（通常是组件函数）和依赖状态列表，当依赖的状态发生改变时，才会触发计算函数的执行。如果没有指定依赖，则每一次渲染过程都会执行该计算函数，类似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的计算属性。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const a = useMemo(() =&gt; memorizeValue, deps)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当deps不变，a的值还是上次的memorizeValue，省去了重新计算的过程。如果memorizeValue是一个函数，和useCallback是一样的效果。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useMemo也可以做高阶组件，用起来的时候，可以写成reactElement的形式了：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const HOC = useMemo(() =&gt; &lt;C /&gt;, deps)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例子</a:t>
            </a:r>
            <a:r>
              <a:rPr lang="en-US" alt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app6: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第一次进来，页面暂时没有任何反应一阵，这是因为slowlyAdd占用了js主线程。当我们点击‘更新页面’更新的时候，页面并没有卡死，而且组件也重新渲染执行了一次。当我们点击+，页面又开始卡死一阵。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这是因为点击+的时候，修改了useMemo的依赖n，n变了重新计算，计算耗费时间。如果点击更新页面，没有修改到依赖n，不会重新计算，页面也不会卡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455" y="87630"/>
            <a:ext cx="8477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useCallback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传入一个内联回调和一个输入数组，返回一个带有记忆的函数，只有输入数组中其中一个值变化才会更改。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函数组件中传入的props值为函数时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js中函数不是简单数据类型，也就是说function(){}和function(){}是不一样的，与{}和{}不一样同理。那么我们传入props.onClick（即使是长得一样的内容完全一样），前后props.onClick都不能划上等号。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&lt;div </a:t>
            </a:r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onClick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={() =&gt; {}} /&gt;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类似函数记忆的原理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，当dep不变，每一次函数组件的执行，handleClick都是同一个函数。如果dep变了，那么handleClick又是一个新的函数。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const handleClick = useCallback(() =&gt; {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console.log(dep)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}, [dep])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useCallback 的功能完全可以由 useMemo 所取代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  useCallback(fn, input) 等同于 useMemo(() =&gt; fn, input)  </a:t>
            </a:r>
            <a:endParaRPr lang="en-US" altLang="zh-CN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130" y="238125"/>
            <a:ext cx="8477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自定义钩子（Hook）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useHover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useTouch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https://libin1991.github.io/uni-hooks-demo/index.html</a:t>
            </a:r>
            <a:endParaRPr lang="zh-CN" altLang="en-US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一个很有意思的hook库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：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react-hanger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React Hooks 不足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React Hooks 很强大，似乎类组件完全都可以使用 React Hooks 重写。但是当下 v16.8 的版本中，还无法实现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getSnapshotBeforeUpdate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和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componentDidCatch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这两个在类组件中的生命周期函数。官方也计划在不久的将来在 React Hooks 进行实现。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285" y="229870"/>
            <a:ext cx="84778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React Hooks的出现，将大大地减少react的代码量，解决原来使用react开发遇到的一些问题，也给开发带来了一些变化。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包括：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react hooks将改变组件间重用代码的方式。使用自定义 hooks，没有 mixin 带来的混乱，没有 HOC 带来的层级深渊。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从面向生命周期编程到面向业务逻辑编程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不再需要class，不再需要关注this等问题等</a:t>
            </a: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None/>
            </a:pP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6207" y="552655"/>
            <a:ext cx="4078288" cy="4065588"/>
            <a:chOff x="127000" y="523875"/>
            <a:chExt cx="4078288" cy="4065588"/>
          </a:xfrm>
        </p:grpSpPr>
        <p:sp>
          <p:nvSpPr>
            <p:cNvPr id="18" name="等腰三角形 17"/>
            <p:cNvSpPr/>
            <p:nvPr/>
          </p:nvSpPr>
          <p:spPr bwMode="auto">
            <a:xfrm>
              <a:off x="1317625" y="1385888"/>
              <a:ext cx="1603375" cy="1439862"/>
            </a:xfrm>
            <a:prstGeom prst="triangle">
              <a:avLst/>
            </a:prstGeom>
            <a:solidFill>
              <a:srgbClr val="06C3F0">
                <a:alpha val="25000"/>
              </a:srgbClr>
            </a:solidFill>
            <a:ln>
              <a:solidFill>
                <a:srgbClr val="06C3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2085975" y="1939925"/>
              <a:ext cx="1112838" cy="998538"/>
            </a:xfrm>
            <a:prstGeom prst="triangle">
              <a:avLst/>
            </a:prstGeom>
            <a:solidFill>
              <a:srgbClr val="06C3F0">
                <a:alpha val="31000"/>
              </a:srgbClr>
            </a:solidFill>
            <a:ln>
              <a:solidFill>
                <a:srgbClr val="06C3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 bwMode="auto">
            <a:xfrm rot="10800000">
              <a:off x="1063625" y="1863725"/>
              <a:ext cx="944563" cy="846138"/>
            </a:xfrm>
            <a:prstGeom prst="triangle">
              <a:avLst/>
            </a:prstGeom>
            <a:noFill/>
            <a:ln w="187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7" tIns="34289" rIns="68577" bIns="3428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1" name="直接连接符 8"/>
            <p:cNvCxnSpPr/>
            <p:nvPr/>
          </p:nvCxnSpPr>
          <p:spPr bwMode="auto">
            <a:xfrm flipH="1">
              <a:off x="127000" y="523875"/>
              <a:ext cx="1760538" cy="3525838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0"/>
            <p:cNvCxnSpPr/>
            <p:nvPr/>
          </p:nvCxnSpPr>
          <p:spPr bwMode="auto">
            <a:xfrm flipH="1">
              <a:off x="2444750" y="1062038"/>
              <a:ext cx="1760538" cy="3527425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414520" y="1924050"/>
            <a:ext cx="3864610" cy="1447082"/>
            <a:chOff x="5336469" y="779380"/>
            <a:chExt cx="3310577" cy="3448338"/>
          </a:xfrm>
        </p:grpSpPr>
        <p:cxnSp>
          <p:nvCxnSpPr>
            <p:cNvPr id="24" name="直接连接符 13"/>
            <p:cNvCxnSpPr/>
            <p:nvPr/>
          </p:nvCxnSpPr>
          <p:spPr bwMode="auto">
            <a:xfrm>
              <a:off x="6025603" y="943181"/>
              <a:ext cx="0" cy="3284537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3" name="矩形 24"/>
            <p:cNvSpPr/>
            <p:nvPr/>
          </p:nvSpPr>
          <p:spPr>
            <a:xfrm>
              <a:off x="5422960" y="779380"/>
              <a:ext cx="520031" cy="1479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8577" tIns="34289" rIns="68577" bIns="34289" anchor="t">
              <a:spAutoFit/>
            </a:bodyPr>
            <a:lstStyle/>
            <a:p>
              <a:pPr defTabSz="914400" eaLnBrk="0" hangingPunct="0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  <p:sp>
          <p:nvSpPr>
            <p:cNvPr id="26634" name="矩形 25"/>
            <p:cNvSpPr/>
            <p:nvPr/>
          </p:nvSpPr>
          <p:spPr>
            <a:xfrm>
              <a:off x="5336469" y="2629653"/>
              <a:ext cx="553121" cy="1479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8577" tIns="34289" rIns="68577" bIns="34289" anchor="t">
              <a:spAutoFit/>
            </a:bodyPr>
            <a:lstStyle/>
            <a:p>
              <a:pPr defTabSz="914400" eaLnBrk="0" hangingPunct="0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2</a:t>
              </a: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  <p:sp>
          <p:nvSpPr>
            <p:cNvPr id="26636" name="TextBox 20"/>
            <p:cNvSpPr/>
            <p:nvPr/>
          </p:nvSpPr>
          <p:spPr>
            <a:xfrm>
              <a:off x="6025442" y="962000"/>
              <a:ext cx="2489563" cy="1113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8577" tIns="34289" rIns="68577" bIns="34289" anchor="t">
              <a:spAutoFit/>
            </a:bodyPr>
            <a:lstStyle/>
            <a:p>
              <a:pPr defTabSz="914400" eaLnBrk="0" hangingPunct="0">
                <a:spcBef>
                  <a:spcPts val="6000"/>
                </a:spcBef>
                <a:buFont typeface="Arial" panose="020B0604020202020204" pitchFamily="34" charset="0"/>
                <a:buNone/>
              </a:pPr>
              <a:r>
                <a:rPr lang="en-US" altLang="zh-CN" sz="2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 hooks</a:t>
              </a:r>
              <a:r>
                <a:rPr lang="zh-CN" altLang="en-US" sz="2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基础</a:t>
              </a:r>
            </a:p>
          </p:txBody>
        </p:sp>
        <p:sp>
          <p:nvSpPr>
            <p:cNvPr id="26637" name="TextBox 20"/>
            <p:cNvSpPr/>
            <p:nvPr/>
          </p:nvSpPr>
          <p:spPr>
            <a:xfrm>
              <a:off x="6025442" y="2851899"/>
              <a:ext cx="2621604" cy="1113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8577" tIns="34289" rIns="68577" bIns="34289" anchor="t">
              <a:spAutoFit/>
            </a:bodyPr>
            <a:lstStyle/>
            <a:p>
              <a:pPr defTabSz="914400" eaLnBrk="0" hangingPunct="0">
                <a:spcBef>
                  <a:spcPts val="6000"/>
                </a:spcBef>
                <a:buFont typeface="Arial" panose="020B0604020202020204" pitchFamily="34" charset="0"/>
                <a:buNone/>
              </a:pPr>
              <a:r>
                <a:rPr lang="en-US" altLang="zh-CN" sz="2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 </a:t>
              </a:r>
              <a:r>
                <a:rPr lang="zh-CN" altLang="en-US" sz="2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常用</a:t>
              </a:r>
              <a:r>
                <a:rPr lang="en-US" altLang="zh-CN" sz="2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hooks API</a:t>
              </a:r>
              <a:endPara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  <p:sp>
          <p:nvSpPr>
            <p:cNvPr id="26639" name="矩形 26"/>
            <p:cNvSpPr/>
            <p:nvPr/>
          </p:nvSpPr>
          <p:spPr>
            <a:xfrm>
              <a:off x="5422416" y="2630595"/>
              <a:ext cx="520727" cy="5010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68577" tIns="34289" rIns="68577" bIns="34289" anchor="t">
              <a:spAutoFit/>
            </a:bodyPr>
            <a:lstStyle/>
            <a:p>
              <a:pPr defTabSz="914400" eaLnBrk="0" hangingPunct="0">
                <a:buFont typeface="Arial" panose="020B0604020202020204" pitchFamily="34" charset="0"/>
                <a:buNone/>
              </a:pPr>
              <a:endPara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83003" y="1758821"/>
            <a:ext cx="4543810" cy="142346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"/>
          <p:cNvGrpSpPr/>
          <p:nvPr/>
        </p:nvGrpSpPr>
        <p:grpSpPr bwMode="auto">
          <a:xfrm>
            <a:off x="333376" y="1264285"/>
            <a:ext cx="8477249" cy="1854835"/>
            <a:chOff x="666751" y="1224867"/>
            <a:chExt cx="8477494" cy="1855424"/>
          </a:xfrm>
        </p:grpSpPr>
        <p:sp>
          <p:nvSpPr>
            <p:cNvPr id="7" name="Rectangle 142"/>
            <p:cNvSpPr>
              <a:spLocks noChangeArrowheads="1"/>
            </p:cNvSpPr>
            <p:nvPr/>
          </p:nvSpPr>
          <p:spPr bwMode="auto">
            <a:xfrm>
              <a:off x="742330" y="1224867"/>
              <a:ext cx="3313112" cy="1338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7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方正姚体" panose="02010601030101010101" pitchFamily="2" charset="-122"/>
                </a:rPr>
                <a:t>第一部分</a:t>
              </a:r>
              <a:r>
                <a:rPr lang="zh-CN" altLang="en-US" sz="2700" dirty="0">
                  <a:latin typeface="微软雅黑" panose="020B0503020204020204" charset="-122"/>
                  <a:ea typeface="微软雅黑" panose="020B0503020204020204" charset="-122"/>
                  <a:sym typeface="方正姚体" panose="02010601030101010101" pitchFamily="2" charset="-122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         hooks</a:t>
              </a:r>
              <a:r>
                <a:rPr lang="zh-CN" altLang="en-US" sz="2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Impact" panose="020B0806030902050204" pitchFamily="34" charset="0"/>
                </a:rPr>
                <a:t>基础</a:t>
              </a:r>
              <a:endPara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66751" y="2625487"/>
              <a:ext cx="847749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4269210" y="2783652"/>
              <a:ext cx="4761368" cy="29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indent="0" defTabSz="1087755">
                <a:lnSpc>
                  <a:spcPts val="1600"/>
                </a:lnSpc>
                <a:buFont typeface="Wingdings" panose="05000000000000000000" charset="0"/>
                <a:buNone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92710" y="220980"/>
            <a:ext cx="8740775" cy="4160520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从React16.8开始，Hooks API正式被React支持，而就在最近，Vue作者尤雨溪翻译并发布了一篇自己的文章</a:t>
            </a:r>
            <a:r>
              <a:rPr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 action="ppaction://hlinkfile" tooltip="https://zhuanlan.zhihu.com/p/684776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《Vue Function-based API RFC》</a:t>
            </a:r>
            <a:r>
              <a:rPr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，并在全文开头强调这是Vue 3.0最重要的RFC，并在文中提到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Function-based API 受 React Hooks 的启发，提供了一个全新的逻辑复用方案。</a:t>
            </a:r>
            <a:endParaRPr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可以简单的理解为，React 和 Vue 为了解决相同的问题，基于不同的技术实现了相似的API。所以本文也将结合两种框架各自的特点，简单讲讲个人对Hooks的理解。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在未来版本的规划里，React并不如Vue激进，React的文档里专门提到：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并没有从 React 中移除 class的计划。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而Vue却采取了不同的升级策略，做好了抛弃大部分历史语法的准备：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移除Class API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兼容版本：同时支持新 API 和 2.x 的所有选项；</a:t>
            </a:r>
          </a:p>
          <a:p>
            <a:pPr lvl="1"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标准版本：只支持新 API 和部分 2.x 选项。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Rectangle 142"/>
          <p:cNvSpPr/>
          <p:nvPr/>
        </p:nvSpPr>
        <p:spPr>
          <a:xfrm>
            <a:off x="349250" y="339090"/>
            <a:ext cx="8265795" cy="4806950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为什么我们不再需要Class Component？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虽然class也可以不添加状态，但想要使一个函数组件具有状态，不得不将其转换成class组件。</a:t>
            </a: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观来看，好像造成这种差异是因为在class里，我们能通过this保存和访问“状态(state)”，而函数组件在其作用域内难以维持“状态(state)”，因为再次函数运行会重置其作用域内部变量，这种差异导致了我们“不得不”使用class至今。</a:t>
            </a: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看来如何解决函数组件保存state的成了移除class这种“难以理解”的关键。</a:t>
            </a: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779780"/>
            <a:ext cx="4678045" cy="2629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1780" y="828040"/>
            <a:ext cx="32626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巨大的组件： 难以重构和测试。</a:t>
            </a:r>
          </a:p>
          <a:p>
            <a:r>
              <a:rPr lang="zh-CN" altLang="en-US">
                <a:solidFill>
                  <a:schemeClr val="accent2"/>
                </a:solidFill>
              </a:rPr>
              <a:t>重复的逻辑： 在不同的组件和生命周期函数之间。</a:t>
            </a:r>
          </a:p>
          <a:p>
            <a:r>
              <a:rPr lang="zh-CN" altLang="en-US">
                <a:solidFill>
                  <a:schemeClr val="accent2"/>
                </a:solidFill>
              </a:rPr>
              <a:t>复杂的模式： 像 render props 和高阶组件</a:t>
            </a:r>
            <a:r>
              <a:rPr lang="en-US" altLang="zh-CN">
                <a:solidFill>
                  <a:schemeClr val="accent2"/>
                </a:solidFill>
              </a:rPr>
              <a:t>HOC</a:t>
            </a:r>
            <a:r>
              <a:rPr lang="zh-CN" altLang="en-US">
                <a:solidFill>
                  <a:schemeClr val="accent2"/>
                </a:solidFill>
              </a:rPr>
              <a:t>。</a:t>
            </a:r>
          </a:p>
          <a:p>
            <a:r>
              <a:rPr>
                <a:solidFill>
                  <a:schemeClr val="accent2"/>
                </a:solidFill>
              </a:rPr>
              <a:t>内联函数过度创建新句柄</a:t>
            </a:r>
            <a:r>
              <a:rPr lang="en-US">
                <a:solidFill>
                  <a:schemeClr val="accent2"/>
                </a:solidFill>
              </a:rPr>
              <a:t>,类成员函数不能保证 this</a:t>
            </a:r>
          </a:p>
          <a:p>
            <a:r>
              <a:rPr lang="zh-CN" altLang="en-US">
                <a:solidFill>
                  <a:schemeClr val="accent2"/>
                </a:solidFill>
              </a:rPr>
              <a:t>生命周期函数混杂不相干逻辑</a:t>
            </a:r>
            <a:r>
              <a:rPr lang="en-US" altLang="zh-CN">
                <a:solidFill>
                  <a:schemeClr val="accent2"/>
                </a:solidFill>
              </a:rPr>
              <a:t>,相干逻辑分散在不同生命周期</a:t>
            </a:r>
          </a:p>
          <a:p>
            <a:r>
              <a:rPr lang="en-US" altLang="zh-CN">
                <a:solidFill>
                  <a:schemeClr val="accent2"/>
                </a:solidFill>
              </a:rPr>
              <a:t>...</a:t>
            </a:r>
          </a:p>
          <a:p>
            <a:r>
              <a:rPr lang="zh-CN" altLang="en-US">
                <a:solidFill>
                  <a:schemeClr val="accent2"/>
                </a:solidFill>
              </a:rPr>
              <a:t> 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870" y="245745"/>
            <a:ext cx="8056245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Hook独特之处在于化繁为简？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Hook解决的就是“嵌套地狱”的问题，正如async解决“回调地狱”一样。它们都做到了将原来不同“维度”的代码封装到了同一维度，以达到更直观、透明的将“计算结果”传递下去的目的。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而class不得不借助高阶组件等等概念，解决代码复用等问题，但是由于引入额外的概念（函数）反而使得代码更加复杂，现在的class难以解决这个问题，所以他就被抛弃了。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 Function-based API 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Vue在组件化的道路上和React走过了大致相同的道路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Mixins</a:t>
            </a:r>
          </a:p>
          <a:p>
            <a:pPr marL="457200" lvl="1"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高阶组件 (H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OC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Renderless Components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无渲染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组件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745" y="238760"/>
            <a:ext cx="818134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无论是Hooks还是Function-based，都仅仅做了一件事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那就是想方设法啊，把逻辑用一个函数包了起来，使得代码逻辑表现的非常自然，这就是为什么尤大毫不犹豫抛弃Vue存在多年的选项，直接用Function-based来代替它。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因为函数天生就是用来计算（状态）的。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观察上面的代码对比情况，有个非常明显的差异。在React里面被聚合（消失掉）的生命周期函数，具有后发优势的Vue仍旧保留下来了。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容易得出，逻辑有没有被生命周期切分，或者究竟在onMounted里面计算还是在useEffect里计算并不重要，重要的是逻辑本身有没有被切分。</a:t>
            </a: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React、Vue也一直试图推出各种手段简化业务逻辑，但是正如Mixins、HOC、render-props以及本文说到的Hook和Function-based等。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Rectangle 142"/>
          <p:cNvSpPr/>
          <p:nvPr/>
        </p:nvSpPr>
        <p:spPr>
          <a:xfrm>
            <a:off x="349250" y="339090"/>
            <a:ext cx="8359775" cy="200596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655" y="231775"/>
            <a:ext cx="79248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Hooks 优势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 被 React 团队 期望成为未来写 React 的主要方式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函数组件无 this 问题 ， 更简洁的书写，Hooks 拥有更加自由地组合抽象的能力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自定义 Hook 方便复用状态逻辑和逻辑扩展，每一次调用都会得到一个完全孤立的状态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可以在同一个组件中使用两次相同的自定义 Hook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副作用的关注点分离 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 Redux connect() 和 React Router 也会使用类似 useRedux() 或 useRouter() 的自定义 Hooks，当然现在的 API 用法也是兼容的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对静态类型支持更好，如 TypeScript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性能良好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避免了 Class 的开销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，重用逻辑无需高阶组件，减少层级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逻辑重用，重构，抽取通用逻辑，不用重写层级结构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42"/>
          <p:cNvSpPr/>
          <p:nvPr/>
        </p:nvSpPr>
        <p:spPr>
          <a:xfrm>
            <a:off x="349250" y="339090"/>
            <a:ext cx="8498205" cy="92900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90500"/>
            <a:ext cx="782129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Hooks规则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 hooks 中每一次 render 都有自己的 state 和 props, 这与 class 中存在差异</a:t>
            </a:r>
          </a:p>
          <a:p>
            <a:pPr marL="285750" indent="-285750">
              <a:buFont typeface="Wingdings" panose="05000000000000000000" charset="0"/>
              <a:buChar char="Ø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Hooks只在顶层调用，不要在循环，条件判断或者嵌套函数中调用钩子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只在React的函数组件(function Component)中调用Hooks，不能在 Class 中使用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对于自定义Hooks，我们使用use开头命名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eslint-plugin-react-hooks该插件可以规范hooks写法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 靠的是 Hook 调用的顺序来对应state和useState ， 保证每次 render 都按同样的顺序执行 ，多个 useState 和 useEffect 调用过程中保证 state 的正确性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hooks将改变组件间重用代码的方式，使用自定义 hooks，没有 mixin 带来的混乱，没有 HOC 带来的嵌套地狱。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2242</Words>
  <Application>Microsoft Macintosh PowerPoint</Application>
  <PresentationFormat>全屏显示(16:9)</PresentationFormat>
  <Paragraphs>320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方正姚体</vt:lpstr>
      <vt:lpstr>宋体</vt:lpstr>
      <vt:lpstr>Microsoft YaHei</vt:lpstr>
      <vt:lpstr>Microsoft YaHei</vt:lpstr>
      <vt:lpstr>Agency FB</vt:lpstr>
      <vt:lpstr>Arial</vt:lpstr>
      <vt:lpstr>Calibri</vt:lpstr>
      <vt:lpstr>Calibri Light</vt:lpstr>
      <vt:lpstr>Impact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Through Innovations  Innovation Forum, CRDC, 2014</dc:title>
  <dc:creator>linkplus</dc:creator>
  <cp:lastModifiedBy>Microsoft Office User</cp:lastModifiedBy>
  <cp:revision>1669</cp:revision>
  <dcterms:created xsi:type="dcterms:W3CDTF">2014-05-17T07:04:00Z</dcterms:created>
  <dcterms:modified xsi:type="dcterms:W3CDTF">2019-06-25T09:31:56Z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