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4" r:id="rId2"/>
  </p:sldMasterIdLst>
  <p:notesMasterIdLst>
    <p:notesMasterId r:id="rId20"/>
  </p:notesMasterIdLst>
  <p:sldIdLst>
    <p:sldId id="862" r:id="rId3"/>
    <p:sldId id="863" r:id="rId4"/>
    <p:sldId id="878" r:id="rId5"/>
    <p:sldId id="877" r:id="rId6"/>
    <p:sldId id="864" r:id="rId7"/>
    <p:sldId id="876" r:id="rId8"/>
    <p:sldId id="865" r:id="rId9"/>
    <p:sldId id="866" r:id="rId10"/>
    <p:sldId id="867" r:id="rId11"/>
    <p:sldId id="868" r:id="rId12"/>
    <p:sldId id="869" r:id="rId13"/>
    <p:sldId id="870" r:id="rId14"/>
    <p:sldId id="871" r:id="rId15"/>
    <p:sldId id="872" r:id="rId16"/>
    <p:sldId id="873" r:id="rId17"/>
    <p:sldId id="874" r:id="rId18"/>
    <p:sldId id="87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106" autoAdjust="0"/>
  </p:normalViewPr>
  <p:slideViewPr>
    <p:cSldViewPr snapToGrid="0">
      <p:cViewPr varScale="1">
        <p:scale>
          <a:sx n="61" d="100"/>
          <a:sy n="61" d="100"/>
        </p:scale>
        <p:origin x="141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CA7777-BE9C-4D45-9F7E-7CD04DC593AE}" type="datetimeFigureOut">
              <a:rPr lang="en-IN" smtClean="0"/>
              <a:t>24-07-2024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1A1593-0287-4C70-9AAD-18348DDFA60B}" type="slidenum">
              <a:rPr lang="en-IN" smtClean="0"/>
              <a:t>‹#›</a:t>
            </a:fld>
            <a:endParaRPr lang="en-IN"/>
          </a:p>
        </p:txBody>
      </p:sp>
    </p:spTree>
    <p:extLst>
      <p:ext uri="{BB962C8B-B14F-4D97-AF65-F5344CB8AC3E}">
        <p14:creationId xmlns:p14="http://schemas.microsoft.com/office/powerpoint/2010/main" val="237285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a:t>
            </a:fld>
            <a:endParaRPr lang="en-US" dirty="0"/>
          </a:p>
        </p:txBody>
      </p:sp>
    </p:spTree>
    <p:extLst>
      <p:ext uri="{BB962C8B-B14F-4D97-AF65-F5344CB8AC3E}">
        <p14:creationId xmlns:p14="http://schemas.microsoft.com/office/powerpoint/2010/main" val="2965396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Calculate pixel to cm multiplier by using maximum pixel height</a:t>
            </a:r>
          </a:p>
          <a:p>
            <a:r>
              <a:rPr lang="en-US" dirty="0" err="1"/>
              <a:t>pix_to_cm_multiplier</a:t>
            </a:r>
            <a:r>
              <a:rPr lang="en-US" dirty="0"/>
              <a:t> = 5.0 / </a:t>
            </a:r>
            <a:r>
              <a:rPr lang="en-US" dirty="0" err="1"/>
              <a:t>pix_height</a:t>
            </a:r>
            <a:endParaRPr lang="en-US" dirty="0"/>
          </a:p>
          <a:p>
            <a:endParaRPr lang="en-US" dirty="0"/>
          </a:p>
          <a:p>
            <a:r>
              <a:rPr lang="en-US" dirty="0"/>
              <a:t>We know our thumb size is approximately 5*2.3cm -&gt; Actual Skin area</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Estimated Food Area = Foods Pixel Area ∗ Actual Skin Area / Skin Pixel Area</a:t>
            </a:r>
          </a:p>
          <a:p>
            <a:endParaRPr lang="en-US" dirty="0"/>
          </a:p>
          <a:p>
            <a:r>
              <a:rPr lang="en-US" dirty="0"/>
              <a:t>Estimated Weight = Actual Density ∗ Estimated Volume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Estimated Calories = Estimated Weight ∗ Calories Per 100 gm / 100</a:t>
            </a:r>
            <a:endParaRPr lang="en-IN" dirty="0"/>
          </a:p>
        </p:txBody>
      </p:sp>
      <p:sp>
        <p:nvSpPr>
          <p:cNvPr id="4" name="Slide Number Placeholder 3"/>
          <p:cNvSpPr>
            <a:spLocks noGrp="1"/>
          </p:cNvSpPr>
          <p:nvPr>
            <p:ph type="sldNum" sz="quarter" idx="5"/>
          </p:nvPr>
        </p:nvSpPr>
        <p:spPr/>
        <p:txBody>
          <a:bodyPr/>
          <a:lstStyle/>
          <a:p>
            <a:fld id="{461A1593-0287-4C70-9AAD-18348DDFA60B}" type="slidenum">
              <a:rPr lang="en-IN" smtClean="0"/>
              <a:t>16</a:t>
            </a:fld>
            <a:endParaRPr lang="en-IN"/>
          </a:p>
        </p:txBody>
      </p:sp>
    </p:spTree>
    <p:extLst>
      <p:ext uri="{BB962C8B-B14F-4D97-AF65-F5344CB8AC3E}">
        <p14:creationId xmlns:p14="http://schemas.microsoft.com/office/powerpoint/2010/main" val="4019685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61A1593-0287-4C70-9AAD-18348DDFA60B}" type="slidenum">
              <a:rPr lang="en-IN" smtClean="0"/>
              <a:t>2</a:t>
            </a:fld>
            <a:endParaRPr lang="en-IN"/>
          </a:p>
        </p:txBody>
      </p:sp>
    </p:spTree>
    <p:extLst>
      <p:ext uri="{BB962C8B-B14F-4D97-AF65-F5344CB8AC3E}">
        <p14:creationId xmlns:p14="http://schemas.microsoft.com/office/powerpoint/2010/main" val="3164932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61A1593-0287-4C70-9AAD-18348DDFA60B}" type="slidenum">
              <a:rPr lang="en-IN" smtClean="0"/>
              <a:t>3</a:t>
            </a:fld>
            <a:endParaRPr lang="en-IN"/>
          </a:p>
        </p:txBody>
      </p:sp>
    </p:spTree>
    <p:extLst>
      <p:ext uri="{BB962C8B-B14F-4D97-AF65-F5344CB8AC3E}">
        <p14:creationId xmlns:p14="http://schemas.microsoft.com/office/powerpoint/2010/main" val="3408848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Density = Mass / Volume</a:t>
            </a:r>
          </a:p>
          <a:p>
            <a:endParaRPr lang="en-IN" dirty="0"/>
          </a:p>
        </p:txBody>
      </p:sp>
      <p:sp>
        <p:nvSpPr>
          <p:cNvPr id="4" name="Slide Number Placeholder 3"/>
          <p:cNvSpPr>
            <a:spLocks noGrp="1"/>
          </p:cNvSpPr>
          <p:nvPr>
            <p:ph type="sldNum" sz="quarter" idx="5"/>
          </p:nvPr>
        </p:nvSpPr>
        <p:spPr/>
        <p:txBody>
          <a:bodyPr/>
          <a:lstStyle/>
          <a:p>
            <a:fld id="{461A1593-0287-4C70-9AAD-18348DDFA60B}" type="slidenum">
              <a:rPr lang="en-IN" smtClean="0"/>
              <a:t>4</a:t>
            </a:fld>
            <a:endParaRPr lang="en-IN"/>
          </a:p>
        </p:txBody>
      </p:sp>
    </p:spTree>
    <p:extLst>
      <p:ext uri="{BB962C8B-B14F-4D97-AF65-F5344CB8AC3E}">
        <p14:creationId xmlns:p14="http://schemas.microsoft.com/office/powerpoint/2010/main" val="1255134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61A1593-0287-4C70-9AAD-18348DDFA60B}" type="slidenum">
              <a:rPr lang="en-IN" smtClean="0"/>
              <a:t>6</a:t>
            </a:fld>
            <a:endParaRPr lang="en-IN"/>
          </a:p>
        </p:txBody>
      </p:sp>
    </p:spTree>
    <p:extLst>
      <p:ext uri="{BB962C8B-B14F-4D97-AF65-F5344CB8AC3E}">
        <p14:creationId xmlns:p14="http://schemas.microsoft.com/office/powerpoint/2010/main" val="4023572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3E3E3"/>
                </a:solidFill>
                <a:effectLst/>
                <a:latin typeface="Google Sans"/>
              </a:rPr>
              <a:t>In HSV, Hue represents the actual color (e.g., red, green, blue), Saturation represents the color intensity (0 for gray, 255 for fully saturated), and Value represents the brightness (0 for black, 255 for white).</a:t>
            </a:r>
            <a:endParaRPr lang="en-IN" dirty="0"/>
          </a:p>
        </p:txBody>
      </p:sp>
      <p:sp>
        <p:nvSpPr>
          <p:cNvPr id="4" name="Slide Number Placeholder 3"/>
          <p:cNvSpPr>
            <a:spLocks noGrp="1"/>
          </p:cNvSpPr>
          <p:nvPr>
            <p:ph type="sldNum" sz="quarter" idx="5"/>
          </p:nvPr>
        </p:nvSpPr>
        <p:spPr/>
        <p:txBody>
          <a:bodyPr/>
          <a:lstStyle/>
          <a:p>
            <a:fld id="{461A1593-0287-4C70-9AAD-18348DDFA60B}" type="slidenum">
              <a:rPr lang="en-IN" smtClean="0"/>
              <a:t>8</a:t>
            </a:fld>
            <a:endParaRPr lang="en-IN"/>
          </a:p>
        </p:txBody>
      </p:sp>
    </p:spTree>
    <p:extLst>
      <p:ext uri="{BB962C8B-B14F-4D97-AF65-F5344CB8AC3E}">
        <p14:creationId xmlns:p14="http://schemas.microsoft.com/office/powerpoint/2010/main" val="2997672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a mask where pixels that fall within a certain range of Hue (any), low Saturation (potentially plate colors), and any Value (brightness) are considered part of the plate and marked as white in the mask. The rest of the image is marked as black.</a:t>
            </a:r>
            <a:endParaRPr lang="en-IN" dirty="0"/>
          </a:p>
          <a:p>
            <a:endParaRPr lang="en-IN" dirty="0"/>
          </a:p>
        </p:txBody>
      </p:sp>
      <p:sp>
        <p:nvSpPr>
          <p:cNvPr id="4" name="Slide Number Placeholder 3"/>
          <p:cNvSpPr>
            <a:spLocks noGrp="1"/>
          </p:cNvSpPr>
          <p:nvPr>
            <p:ph type="sldNum" sz="quarter" idx="5"/>
          </p:nvPr>
        </p:nvSpPr>
        <p:spPr/>
        <p:txBody>
          <a:bodyPr/>
          <a:lstStyle/>
          <a:p>
            <a:fld id="{461A1593-0287-4C70-9AAD-18348DDFA60B}" type="slidenum">
              <a:rPr lang="en-IN" smtClean="0"/>
              <a:t>9</a:t>
            </a:fld>
            <a:endParaRPr lang="en-IN"/>
          </a:p>
        </p:txBody>
      </p:sp>
    </p:spTree>
    <p:extLst>
      <p:ext uri="{BB962C8B-B14F-4D97-AF65-F5344CB8AC3E}">
        <p14:creationId xmlns:p14="http://schemas.microsoft.com/office/powerpoint/2010/main" val="4232827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61A1593-0287-4C70-9AAD-18348DDFA60B}" type="slidenum">
              <a:rPr lang="en-IN" smtClean="0"/>
              <a:t>11</a:t>
            </a:fld>
            <a:endParaRPr lang="en-IN"/>
          </a:p>
        </p:txBody>
      </p:sp>
    </p:spTree>
    <p:extLst>
      <p:ext uri="{BB962C8B-B14F-4D97-AF65-F5344CB8AC3E}">
        <p14:creationId xmlns:p14="http://schemas.microsoft.com/office/powerpoint/2010/main" val="3196315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3E3E3"/>
                </a:solidFill>
                <a:effectLst/>
                <a:latin typeface="Google Sans"/>
              </a:rPr>
              <a:t>Create a new image (</a:t>
            </a:r>
            <a:r>
              <a:rPr lang="en-US" dirty="0"/>
              <a:t>skin</a:t>
            </a:r>
            <a:r>
              <a:rPr lang="en-US" b="0" i="0" dirty="0">
                <a:solidFill>
                  <a:srgbClr val="E3E3E3"/>
                </a:solidFill>
                <a:effectLst/>
                <a:latin typeface="Google Sans"/>
              </a:rPr>
              <a:t>) where each pixel will be set to white (255) if the corresponding pixel in the </a:t>
            </a:r>
            <a:r>
              <a:rPr lang="en-US" dirty="0" err="1"/>
              <a:t>hsv_img</a:t>
            </a:r>
            <a:r>
              <a:rPr lang="en-US" b="0" i="0" dirty="0">
                <a:solidFill>
                  <a:srgbClr val="E3E3E3"/>
                </a:solidFill>
                <a:effectLst/>
                <a:latin typeface="Google Sans"/>
              </a:rPr>
              <a:t> falls within the specified range of Hue (0-10), Saturation (10-160), and Value (60-255) in the HSV color space. All other pixels will be set to black (0).</a:t>
            </a:r>
            <a:endParaRPr lang="en-IN" dirty="0"/>
          </a:p>
        </p:txBody>
      </p:sp>
      <p:sp>
        <p:nvSpPr>
          <p:cNvPr id="4" name="Slide Number Placeholder 3"/>
          <p:cNvSpPr>
            <a:spLocks noGrp="1"/>
          </p:cNvSpPr>
          <p:nvPr>
            <p:ph type="sldNum" sz="quarter" idx="5"/>
          </p:nvPr>
        </p:nvSpPr>
        <p:spPr/>
        <p:txBody>
          <a:bodyPr/>
          <a:lstStyle/>
          <a:p>
            <a:fld id="{461A1593-0287-4C70-9AAD-18348DDFA60B}" type="slidenum">
              <a:rPr lang="en-IN" smtClean="0"/>
              <a:t>13</a:t>
            </a:fld>
            <a:endParaRPr lang="en-IN"/>
          </a:p>
        </p:txBody>
      </p:sp>
    </p:spTree>
    <p:extLst>
      <p:ext uri="{BB962C8B-B14F-4D97-AF65-F5344CB8AC3E}">
        <p14:creationId xmlns:p14="http://schemas.microsoft.com/office/powerpoint/2010/main" val="2992242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A61897-066A-4BD1-A6AF-CF8997EA6977}"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AF2EF0-FDCA-4C29-B68C-D0757E2E57FF}" type="slidenum">
              <a:rPr lang="en-IN" smtClean="0"/>
              <a:t>‹#›</a:t>
            </a:fld>
            <a:endParaRPr lang="en-IN"/>
          </a:p>
        </p:txBody>
      </p:sp>
    </p:spTree>
    <p:extLst>
      <p:ext uri="{BB962C8B-B14F-4D97-AF65-F5344CB8AC3E}">
        <p14:creationId xmlns:p14="http://schemas.microsoft.com/office/powerpoint/2010/main" val="1218979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A61897-066A-4BD1-A6AF-CF8997EA6977}"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AF2EF0-FDCA-4C29-B68C-D0757E2E57FF}" type="slidenum">
              <a:rPr lang="en-IN" smtClean="0"/>
              <a:t>‹#›</a:t>
            </a:fld>
            <a:endParaRPr lang="en-IN"/>
          </a:p>
        </p:txBody>
      </p:sp>
    </p:spTree>
    <p:extLst>
      <p:ext uri="{BB962C8B-B14F-4D97-AF65-F5344CB8AC3E}">
        <p14:creationId xmlns:p14="http://schemas.microsoft.com/office/powerpoint/2010/main" val="2464496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A61897-066A-4BD1-A6AF-CF8997EA6977}"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AF2EF0-FDCA-4C29-B68C-D0757E2E57FF}" type="slidenum">
              <a:rPr lang="en-IN" smtClean="0"/>
              <a:t>‹#›</a:t>
            </a:fld>
            <a:endParaRPr lang="en-IN"/>
          </a:p>
        </p:txBody>
      </p:sp>
    </p:spTree>
    <p:extLst>
      <p:ext uri="{BB962C8B-B14F-4D97-AF65-F5344CB8AC3E}">
        <p14:creationId xmlns:p14="http://schemas.microsoft.com/office/powerpoint/2010/main" val="3280170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ransition / Segue">
    <p:spTree>
      <p:nvGrpSpPr>
        <p:cNvPr id="1" name=""/>
        <p:cNvGrpSpPr/>
        <p:nvPr/>
      </p:nvGrpSpPr>
      <p:grpSpPr>
        <a:xfrm>
          <a:off x="0" y="0"/>
          <a:ext cx="0" cy="0"/>
          <a:chOff x="0" y="0"/>
          <a:chExt cx="0" cy="0"/>
        </a:xfrm>
      </p:grpSpPr>
      <p:sp>
        <p:nvSpPr>
          <p:cNvPr id="2" name="Title 1"/>
          <p:cNvSpPr>
            <a:spLocks noGrp="1"/>
          </p:cNvSpPr>
          <p:nvPr>
            <p:ph type="title"/>
          </p:nvPr>
        </p:nvSpPr>
        <p:spPr>
          <a:xfrm>
            <a:off x="5527040" y="4693921"/>
            <a:ext cx="5974080" cy="1526599"/>
          </a:xfrm>
        </p:spPr>
        <p:txBody>
          <a:bodyPr anchor="b"/>
          <a:lstStyle>
            <a:lvl1pPr algn="ctr">
              <a:defRPr sz="3778">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137045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A61897-066A-4BD1-A6AF-CF8997EA6977}" type="datetimeFigureOut">
              <a:rPr lang="en-IN" smtClean="0"/>
              <a:t>24-07-2024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6AF2EF0-FDCA-4C29-B68C-D0757E2E57F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2427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A61897-066A-4BD1-A6AF-CF8997EA6977}"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AF2EF0-FDCA-4C29-B68C-D0757E2E57F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71907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61897-066A-4BD1-A6AF-CF8997EA6977}"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AF2EF0-FDCA-4C29-B68C-D0757E2E57F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6812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A61897-066A-4BD1-A6AF-CF8997EA6977}" type="datetimeFigureOut">
              <a:rPr lang="en-IN" smtClean="0"/>
              <a:t>24-07-2024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AF2EF0-FDCA-4C29-B68C-D0757E2E57F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35790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A61897-066A-4BD1-A6AF-CF8997EA6977}" type="datetimeFigureOut">
              <a:rPr lang="en-IN" smtClean="0"/>
              <a:t>24-07-2024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AF2EF0-FDCA-4C29-B68C-D0757E2E57F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35717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A61897-066A-4BD1-A6AF-CF8997EA6977}" type="datetimeFigureOut">
              <a:rPr lang="en-IN" smtClean="0"/>
              <a:t>24-07-2024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AF2EF0-FDCA-4C29-B68C-D0757E2E57F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40516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A61897-066A-4BD1-A6AF-CF8997EA6977}" type="datetimeFigureOut">
              <a:rPr lang="en-IN" smtClean="0"/>
              <a:t>24-07-2024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AF2EF0-FDCA-4C29-B68C-D0757E2E57FF}" type="slidenum">
              <a:rPr lang="en-IN" smtClean="0"/>
              <a:t>‹#›</a:t>
            </a:fld>
            <a:endParaRPr lang="en-IN"/>
          </a:p>
        </p:txBody>
      </p:sp>
    </p:spTree>
    <p:extLst>
      <p:ext uri="{BB962C8B-B14F-4D97-AF65-F5344CB8AC3E}">
        <p14:creationId xmlns:p14="http://schemas.microsoft.com/office/powerpoint/2010/main" val="983529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A61897-066A-4BD1-A6AF-CF8997EA6977}"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AF2EF0-FDCA-4C29-B68C-D0757E2E57FF}" type="slidenum">
              <a:rPr lang="en-IN" smtClean="0"/>
              <a:t>‹#›</a:t>
            </a:fld>
            <a:endParaRPr lang="en-IN"/>
          </a:p>
        </p:txBody>
      </p:sp>
    </p:spTree>
    <p:extLst>
      <p:ext uri="{BB962C8B-B14F-4D97-AF65-F5344CB8AC3E}">
        <p14:creationId xmlns:p14="http://schemas.microsoft.com/office/powerpoint/2010/main" val="38556377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A61897-066A-4BD1-A6AF-CF8997EA6977}" type="datetimeFigureOut">
              <a:rPr lang="en-IN" smtClean="0"/>
              <a:t>24-07-2024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AF2EF0-FDCA-4C29-B68C-D0757E2E57F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48710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9A61897-066A-4BD1-A6AF-CF8997EA6977}" type="datetimeFigureOut">
              <a:rPr lang="en-IN" smtClean="0"/>
              <a:t>24-07-2024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D6AF2EF0-FDCA-4C29-B68C-D0757E2E57F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67810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A61897-066A-4BD1-A6AF-CF8997EA6977}"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AF2EF0-FDCA-4C29-B68C-D0757E2E57F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53588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A61897-066A-4BD1-A6AF-CF8997EA6977}"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AF2EF0-FDCA-4C29-B68C-D0757E2E57F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1889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ransition / Segue">
    <p:spTree>
      <p:nvGrpSpPr>
        <p:cNvPr id="1" name=""/>
        <p:cNvGrpSpPr/>
        <p:nvPr/>
      </p:nvGrpSpPr>
      <p:grpSpPr>
        <a:xfrm>
          <a:off x="0" y="0"/>
          <a:ext cx="0" cy="0"/>
          <a:chOff x="0" y="0"/>
          <a:chExt cx="0" cy="0"/>
        </a:xfrm>
      </p:grpSpPr>
      <p:sp>
        <p:nvSpPr>
          <p:cNvPr id="2" name="Title 1"/>
          <p:cNvSpPr>
            <a:spLocks noGrp="1"/>
          </p:cNvSpPr>
          <p:nvPr>
            <p:ph type="title"/>
          </p:nvPr>
        </p:nvSpPr>
        <p:spPr>
          <a:xfrm>
            <a:off x="5527040" y="4693921"/>
            <a:ext cx="5974080" cy="1526599"/>
          </a:xfrm>
        </p:spPr>
        <p:txBody>
          <a:bodyPr anchor="b"/>
          <a:lstStyle>
            <a:lvl1pPr algn="ctr">
              <a:defRPr sz="3778">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755972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61897-066A-4BD1-A6AF-CF8997EA6977}"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AF2EF0-FDCA-4C29-B68C-D0757E2E57FF}" type="slidenum">
              <a:rPr lang="en-IN" smtClean="0"/>
              <a:t>‹#›</a:t>
            </a:fld>
            <a:endParaRPr lang="en-IN"/>
          </a:p>
        </p:txBody>
      </p:sp>
    </p:spTree>
    <p:extLst>
      <p:ext uri="{BB962C8B-B14F-4D97-AF65-F5344CB8AC3E}">
        <p14:creationId xmlns:p14="http://schemas.microsoft.com/office/powerpoint/2010/main" val="3335798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A61897-066A-4BD1-A6AF-CF8997EA6977}" type="datetimeFigureOut">
              <a:rPr lang="en-IN" smtClean="0"/>
              <a:t>24-07-2024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AF2EF0-FDCA-4C29-B68C-D0757E2E57FF}" type="slidenum">
              <a:rPr lang="en-IN" smtClean="0"/>
              <a:t>‹#›</a:t>
            </a:fld>
            <a:endParaRPr lang="en-IN"/>
          </a:p>
        </p:txBody>
      </p:sp>
    </p:spTree>
    <p:extLst>
      <p:ext uri="{BB962C8B-B14F-4D97-AF65-F5344CB8AC3E}">
        <p14:creationId xmlns:p14="http://schemas.microsoft.com/office/powerpoint/2010/main" val="2712447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A61897-066A-4BD1-A6AF-CF8997EA6977}" type="datetimeFigureOut">
              <a:rPr lang="en-IN" smtClean="0"/>
              <a:t>24-07-2024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AF2EF0-FDCA-4C29-B68C-D0757E2E57FF}" type="slidenum">
              <a:rPr lang="en-IN" smtClean="0"/>
              <a:t>‹#›</a:t>
            </a:fld>
            <a:endParaRPr lang="en-IN"/>
          </a:p>
        </p:txBody>
      </p:sp>
    </p:spTree>
    <p:extLst>
      <p:ext uri="{BB962C8B-B14F-4D97-AF65-F5344CB8AC3E}">
        <p14:creationId xmlns:p14="http://schemas.microsoft.com/office/powerpoint/2010/main" val="354662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A61897-066A-4BD1-A6AF-CF8997EA6977}" type="datetimeFigureOut">
              <a:rPr lang="en-IN" smtClean="0"/>
              <a:t>24-07-2024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AF2EF0-FDCA-4C29-B68C-D0757E2E57FF}" type="slidenum">
              <a:rPr lang="en-IN" smtClean="0"/>
              <a:t>‹#›</a:t>
            </a:fld>
            <a:endParaRPr lang="en-IN"/>
          </a:p>
        </p:txBody>
      </p:sp>
    </p:spTree>
    <p:extLst>
      <p:ext uri="{BB962C8B-B14F-4D97-AF65-F5344CB8AC3E}">
        <p14:creationId xmlns:p14="http://schemas.microsoft.com/office/powerpoint/2010/main" val="1938662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A61897-066A-4BD1-A6AF-CF8997EA6977}" type="datetimeFigureOut">
              <a:rPr lang="en-IN" smtClean="0"/>
              <a:t>24-07-2024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AF2EF0-FDCA-4C29-B68C-D0757E2E57FF}" type="slidenum">
              <a:rPr lang="en-IN" smtClean="0"/>
              <a:t>‹#›</a:t>
            </a:fld>
            <a:endParaRPr lang="en-IN"/>
          </a:p>
        </p:txBody>
      </p:sp>
    </p:spTree>
    <p:extLst>
      <p:ext uri="{BB962C8B-B14F-4D97-AF65-F5344CB8AC3E}">
        <p14:creationId xmlns:p14="http://schemas.microsoft.com/office/powerpoint/2010/main" val="2306251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A61897-066A-4BD1-A6AF-CF8997EA6977}" type="datetimeFigureOut">
              <a:rPr lang="en-IN" smtClean="0"/>
              <a:t>24-07-2024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AF2EF0-FDCA-4C29-B68C-D0757E2E57FF}" type="slidenum">
              <a:rPr lang="en-IN" smtClean="0"/>
              <a:t>‹#›</a:t>
            </a:fld>
            <a:endParaRPr lang="en-IN"/>
          </a:p>
        </p:txBody>
      </p:sp>
    </p:spTree>
    <p:extLst>
      <p:ext uri="{BB962C8B-B14F-4D97-AF65-F5344CB8AC3E}">
        <p14:creationId xmlns:p14="http://schemas.microsoft.com/office/powerpoint/2010/main" val="3106071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A61897-066A-4BD1-A6AF-CF8997EA6977}" type="datetimeFigureOut">
              <a:rPr lang="en-IN" smtClean="0"/>
              <a:t>24-07-2024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AF2EF0-FDCA-4C29-B68C-D0757E2E57FF}" type="slidenum">
              <a:rPr lang="en-IN" smtClean="0"/>
              <a:t>‹#›</a:t>
            </a:fld>
            <a:endParaRPr lang="en-IN"/>
          </a:p>
        </p:txBody>
      </p:sp>
    </p:spTree>
    <p:extLst>
      <p:ext uri="{BB962C8B-B14F-4D97-AF65-F5344CB8AC3E}">
        <p14:creationId xmlns:p14="http://schemas.microsoft.com/office/powerpoint/2010/main" val="817215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A61897-066A-4BD1-A6AF-CF8997EA6977}" type="datetimeFigureOut">
              <a:rPr lang="en-IN" smtClean="0"/>
              <a:t>24-07-2024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AF2EF0-FDCA-4C29-B68C-D0757E2E57FF}" type="slidenum">
              <a:rPr lang="en-IN" smtClean="0"/>
              <a:t>‹#›</a:t>
            </a:fld>
            <a:endParaRPr lang="en-IN"/>
          </a:p>
        </p:txBody>
      </p:sp>
    </p:spTree>
    <p:extLst>
      <p:ext uri="{BB962C8B-B14F-4D97-AF65-F5344CB8AC3E}">
        <p14:creationId xmlns:p14="http://schemas.microsoft.com/office/powerpoint/2010/main" val="1065302079"/>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9A61897-066A-4BD1-A6AF-CF8997EA6977}" type="datetimeFigureOut">
              <a:rPr lang="en-IN" smtClean="0"/>
              <a:t>24-07-2024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6AF2EF0-FDCA-4C29-B68C-D0757E2E57F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35776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4.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4.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4.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4.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4.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231693" y="2505594"/>
            <a:ext cx="4960307" cy="1200329"/>
          </a:xfrm>
        </p:spPr>
        <p:txBody>
          <a:bodyPr wrap="square" anchor="b">
            <a:normAutofit/>
          </a:bodyPr>
          <a:lstStyle/>
          <a:p>
            <a:r>
              <a:rPr lang="en-US" sz="3600" b="1" i="1" dirty="0">
                <a:solidFill>
                  <a:srgbClr val="7030A0"/>
                </a:solidFill>
              </a:rPr>
              <a:t>Intelligent Food Nutrient Analysis</a:t>
            </a:r>
          </a:p>
        </p:txBody>
      </p:sp>
      <p:sp>
        <p:nvSpPr>
          <p:cNvPr id="7" name="TextBox 6">
            <a:extLst>
              <a:ext uri="{FF2B5EF4-FFF2-40B4-BE49-F238E27FC236}">
                <a16:creationId xmlns:a16="http://schemas.microsoft.com/office/drawing/2014/main" id="{EE9C968B-52D4-F292-6BBC-A3422AD02925}"/>
              </a:ext>
            </a:extLst>
          </p:cNvPr>
          <p:cNvSpPr txBox="1"/>
          <p:nvPr/>
        </p:nvSpPr>
        <p:spPr>
          <a:xfrm>
            <a:off x="8447494" y="4134976"/>
            <a:ext cx="3908154" cy="532903"/>
          </a:xfrm>
          <a:prstGeom prst="rect">
            <a:avLst/>
          </a:prstGeom>
          <a:noFill/>
        </p:spPr>
        <p:txBody>
          <a:bodyPr wrap="square" rtlCol="0">
            <a:spAutoFit/>
          </a:bodyPr>
          <a:lstStyle/>
          <a:p>
            <a:pPr>
              <a:lnSpc>
                <a:spcPct val="107000"/>
              </a:lnSpc>
              <a:spcAft>
                <a:spcPts val="800"/>
              </a:spcAft>
            </a:pPr>
            <a:r>
              <a:rPr lang="en-IN" sz="28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Libin Alex - 21BCE5845</a:t>
            </a:r>
          </a:p>
        </p:txBody>
      </p:sp>
      <p:sp>
        <p:nvSpPr>
          <p:cNvPr id="4" name="TextBox 3">
            <a:extLst>
              <a:ext uri="{FF2B5EF4-FFF2-40B4-BE49-F238E27FC236}">
                <a16:creationId xmlns:a16="http://schemas.microsoft.com/office/drawing/2014/main" id="{2B9AB70B-04D1-7F47-516C-B1134F98BD2D}"/>
              </a:ext>
            </a:extLst>
          </p:cNvPr>
          <p:cNvSpPr txBox="1"/>
          <p:nvPr/>
        </p:nvSpPr>
        <p:spPr>
          <a:xfrm>
            <a:off x="7511505" y="753102"/>
            <a:ext cx="4844143" cy="1323439"/>
          </a:xfrm>
          <a:prstGeom prst="rect">
            <a:avLst/>
          </a:prstGeom>
          <a:noFill/>
        </p:spPr>
        <p:txBody>
          <a:bodyPr wrap="square">
            <a:spAutoFit/>
          </a:bodyPr>
          <a:lstStyle/>
          <a:p>
            <a:pPr algn="ctr"/>
            <a:r>
              <a:rPr lang="en-IN" sz="4000" dirty="0">
                <a:solidFill>
                  <a:srgbClr val="FF0000"/>
                </a:solidFill>
              </a:rPr>
              <a:t>BCSE309L</a:t>
            </a:r>
          </a:p>
          <a:p>
            <a:pPr algn="ctr"/>
            <a:r>
              <a:rPr lang="en-IN" sz="4000" dirty="0">
                <a:solidFill>
                  <a:srgbClr val="FF0000"/>
                </a:solidFill>
              </a:rPr>
              <a:t>Artificial Intelligence</a:t>
            </a:r>
          </a:p>
        </p:txBody>
      </p:sp>
    </p:spTree>
    <p:extLst>
      <p:ext uri="{BB962C8B-B14F-4D97-AF65-F5344CB8AC3E}">
        <p14:creationId xmlns:p14="http://schemas.microsoft.com/office/powerpoint/2010/main" val="2281689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4FE68B-65C7-1B1D-BD37-EF5D59B0052E}"/>
              </a:ext>
            </a:extLst>
          </p:cNvPr>
          <p:cNvPicPr>
            <a:picLocks noChangeAspect="1"/>
          </p:cNvPicPr>
          <p:nvPr/>
        </p:nvPicPr>
        <p:blipFill>
          <a:blip r:embed="rId2"/>
          <a:stretch>
            <a:fillRect/>
          </a:stretch>
        </p:blipFill>
        <p:spPr>
          <a:xfrm>
            <a:off x="602815" y="1536339"/>
            <a:ext cx="4701947" cy="2987299"/>
          </a:xfrm>
          <a:prstGeom prst="rect">
            <a:avLst/>
          </a:prstGeom>
        </p:spPr>
      </p:pic>
      <p:pic>
        <p:nvPicPr>
          <p:cNvPr id="7" name="Picture 6">
            <a:extLst>
              <a:ext uri="{FF2B5EF4-FFF2-40B4-BE49-F238E27FC236}">
                <a16:creationId xmlns:a16="http://schemas.microsoft.com/office/drawing/2014/main" id="{89F0EA20-CBB5-11EE-DE08-8FF3E0F47F41}"/>
              </a:ext>
            </a:extLst>
          </p:cNvPr>
          <p:cNvPicPr>
            <a:picLocks noChangeAspect="1"/>
          </p:cNvPicPr>
          <p:nvPr/>
        </p:nvPicPr>
        <p:blipFill>
          <a:blip r:embed="rId3"/>
          <a:stretch>
            <a:fillRect/>
          </a:stretch>
        </p:blipFill>
        <p:spPr>
          <a:xfrm>
            <a:off x="6374616" y="1505856"/>
            <a:ext cx="4762913" cy="3017782"/>
          </a:xfrm>
          <a:prstGeom prst="rect">
            <a:avLst/>
          </a:prstGeom>
        </p:spPr>
      </p:pic>
      <p:sp>
        <p:nvSpPr>
          <p:cNvPr id="11" name="TextBox 10">
            <a:extLst>
              <a:ext uri="{FF2B5EF4-FFF2-40B4-BE49-F238E27FC236}">
                <a16:creationId xmlns:a16="http://schemas.microsoft.com/office/drawing/2014/main" id="{F8478B8C-92FD-9AE5-9A77-37C67C4A27A6}"/>
              </a:ext>
            </a:extLst>
          </p:cNvPr>
          <p:cNvSpPr txBox="1"/>
          <p:nvPr/>
        </p:nvSpPr>
        <p:spPr>
          <a:xfrm>
            <a:off x="1451610" y="4523638"/>
            <a:ext cx="6103620" cy="369332"/>
          </a:xfrm>
          <a:prstGeom prst="rect">
            <a:avLst/>
          </a:prstGeom>
          <a:noFill/>
        </p:spPr>
        <p:txBody>
          <a:bodyPr wrap="square">
            <a:spAutoFit/>
          </a:bodyPr>
          <a:lstStyle/>
          <a:p>
            <a:r>
              <a:rPr lang="en-US" dirty="0"/>
              <a:t>Isolate the thumb and food</a:t>
            </a:r>
            <a:endParaRPr lang="en-IN" dirty="0"/>
          </a:p>
        </p:txBody>
      </p:sp>
      <p:sp>
        <p:nvSpPr>
          <p:cNvPr id="15" name="TextBox 14">
            <a:extLst>
              <a:ext uri="{FF2B5EF4-FFF2-40B4-BE49-F238E27FC236}">
                <a16:creationId xmlns:a16="http://schemas.microsoft.com/office/drawing/2014/main" id="{ADC6A1AD-8E2A-70B2-B15F-FFBECFE48741}"/>
              </a:ext>
            </a:extLst>
          </p:cNvPr>
          <p:cNvSpPr txBox="1"/>
          <p:nvPr/>
        </p:nvSpPr>
        <p:spPr>
          <a:xfrm>
            <a:off x="6374615" y="4523638"/>
            <a:ext cx="4762913" cy="646331"/>
          </a:xfrm>
          <a:prstGeom prst="rect">
            <a:avLst/>
          </a:prstGeom>
          <a:noFill/>
        </p:spPr>
        <p:txBody>
          <a:bodyPr wrap="square">
            <a:spAutoFit/>
          </a:bodyPr>
          <a:lstStyle/>
          <a:p>
            <a:pPr algn="ctr"/>
            <a:r>
              <a:rPr lang="en-US" dirty="0"/>
              <a:t>Convert to Grayscale images to emphasize the shapes and textures</a:t>
            </a:r>
            <a:endParaRPr lang="en-IN" dirty="0"/>
          </a:p>
        </p:txBody>
      </p:sp>
    </p:spTree>
    <p:extLst>
      <p:ext uri="{BB962C8B-B14F-4D97-AF65-F5344CB8AC3E}">
        <p14:creationId xmlns:p14="http://schemas.microsoft.com/office/powerpoint/2010/main" val="1746978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EEE8B0-8131-3D97-DBF5-8717B51D38B5}"/>
              </a:ext>
            </a:extLst>
          </p:cNvPr>
          <p:cNvPicPr>
            <a:picLocks noChangeAspect="1"/>
          </p:cNvPicPr>
          <p:nvPr/>
        </p:nvPicPr>
        <p:blipFill>
          <a:blip r:embed="rId3"/>
          <a:stretch>
            <a:fillRect/>
          </a:stretch>
        </p:blipFill>
        <p:spPr>
          <a:xfrm>
            <a:off x="867112" y="1430350"/>
            <a:ext cx="4206605" cy="3033023"/>
          </a:xfrm>
          <a:prstGeom prst="rect">
            <a:avLst/>
          </a:prstGeom>
        </p:spPr>
      </p:pic>
      <p:pic>
        <p:nvPicPr>
          <p:cNvPr id="5" name="Picture 4">
            <a:extLst>
              <a:ext uri="{FF2B5EF4-FFF2-40B4-BE49-F238E27FC236}">
                <a16:creationId xmlns:a16="http://schemas.microsoft.com/office/drawing/2014/main" id="{B8AE8A56-DD03-80B8-8487-E4091E727800}"/>
              </a:ext>
            </a:extLst>
          </p:cNvPr>
          <p:cNvPicPr>
            <a:picLocks noChangeAspect="1"/>
          </p:cNvPicPr>
          <p:nvPr/>
        </p:nvPicPr>
        <p:blipFill>
          <a:blip r:embed="rId4"/>
          <a:stretch>
            <a:fillRect/>
          </a:stretch>
        </p:blipFill>
        <p:spPr>
          <a:xfrm>
            <a:off x="6096000" y="1437970"/>
            <a:ext cx="4732430" cy="3017782"/>
          </a:xfrm>
          <a:prstGeom prst="rect">
            <a:avLst/>
          </a:prstGeom>
        </p:spPr>
      </p:pic>
      <p:sp>
        <p:nvSpPr>
          <p:cNvPr id="9" name="TextBox 8">
            <a:extLst>
              <a:ext uri="{FF2B5EF4-FFF2-40B4-BE49-F238E27FC236}">
                <a16:creationId xmlns:a16="http://schemas.microsoft.com/office/drawing/2014/main" id="{D8D89E2C-4E77-78CE-63F3-46D5397901BC}"/>
              </a:ext>
            </a:extLst>
          </p:cNvPr>
          <p:cNvSpPr txBox="1"/>
          <p:nvPr/>
        </p:nvSpPr>
        <p:spPr>
          <a:xfrm>
            <a:off x="1485570" y="4562036"/>
            <a:ext cx="2732859" cy="369332"/>
          </a:xfrm>
          <a:prstGeom prst="rect">
            <a:avLst/>
          </a:prstGeom>
          <a:noFill/>
        </p:spPr>
        <p:txBody>
          <a:bodyPr wrap="square">
            <a:spAutoFit/>
          </a:bodyPr>
          <a:lstStyle/>
          <a:p>
            <a:r>
              <a:rPr lang="en-IN" dirty="0"/>
              <a:t>Convert to binary image</a:t>
            </a:r>
          </a:p>
        </p:txBody>
      </p:sp>
      <p:sp>
        <p:nvSpPr>
          <p:cNvPr id="17" name="TextBox 16">
            <a:extLst>
              <a:ext uri="{FF2B5EF4-FFF2-40B4-BE49-F238E27FC236}">
                <a16:creationId xmlns:a16="http://schemas.microsoft.com/office/drawing/2014/main" id="{E8E3EF26-3A9F-B380-4FD9-05CCCB89A6D5}"/>
              </a:ext>
            </a:extLst>
          </p:cNvPr>
          <p:cNvSpPr txBox="1"/>
          <p:nvPr/>
        </p:nvSpPr>
        <p:spPr>
          <a:xfrm>
            <a:off x="6420760" y="4565550"/>
            <a:ext cx="4407670" cy="369332"/>
          </a:xfrm>
          <a:prstGeom prst="rect">
            <a:avLst/>
          </a:prstGeom>
          <a:noFill/>
        </p:spPr>
        <p:txBody>
          <a:bodyPr wrap="square">
            <a:spAutoFit/>
          </a:bodyPr>
          <a:lstStyle/>
          <a:p>
            <a:pPr algn="l"/>
            <a:r>
              <a:rPr lang="en-US" b="0" i="0" dirty="0">
                <a:effectLst/>
              </a:rPr>
              <a:t>Finding contour of food and Creating a mask</a:t>
            </a:r>
          </a:p>
        </p:txBody>
      </p:sp>
    </p:spTree>
    <p:extLst>
      <p:ext uri="{BB962C8B-B14F-4D97-AF65-F5344CB8AC3E}">
        <p14:creationId xmlns:p14="http://schemas.microsoft.com/office/powerpoint/2010/main" val="3747748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86B55D-ECC6-2C33-81AE-4926AB7C7B78}"/>
              </a:ext>
            </a:extLst>
          </p:cNvPr>
          <p:cNvPicPr>
            <a:picLocks noChangeAspect="1"/>
          </p:cNvPicPr>
          <p:nvPr/>
        </p:nvPicPr>
        <p:blipFill>
          <a:blip r:embed="rId2"/>
          <a:stretch>
            <a:fillRect/>
          </a:stretch>
        </p:blipFill>
        <p:spPr>
          <a:xfrm>
            <a:off x="604199" y="1453212"/>
            <a:ext cx="4732430" cy="2987299"/>
          </a:xfrm>
          <a:prstGeom prst="rect">
            <a:avLst/>
          </a:prstGeom>
        </p:spPr>
      </p:pic>
      <p:pic>
        <p:nvPicPr>
          <p:cNvPr id="5" name="Picture 4">
            <a:extLst>
              <a:ext uri="{FF2B5EF4-FFF2-40B4-BE49-F238E27FC236}">
                <a16:creationId xmlns:a16="http://schemas.microsoft.com/office/drawing/2014/main" id="{3B19A3D3-F9A3-5A39-E6BC-70FF6B851477}"/>
              </a:ext>
            </a:extLst>
          </p:cNvPr>
          <p:cNvPicPr>
            <a:picLocks noChangeAspect="1"/>
          </p:cNvPicPr>
          <p:nvPr/>
        </p:nvPicPr>
        <p:blipFill>
          <a:blip r:embed="rId3"/>
          <a:stretch>
            <a:fillRect/>
          </a:stretch>
        </p:blipFill>
        <p:spPr>
          <a:xfrm>
            <a:off x="7606378" y="1662779"/>
            <a:ext cx="2598645" cy="2568163"/>
          </a:xfrm>
          <a:prstGeom prst="rect">
            <a:avLst/>
          </a:prstGeom>
        </p:spPr>
      </p:pic>
      <p:sp>
        <p:nvSpPr>
          <p:cNvPr id="9" name="TextBox 8">
            <a:extLst>
              <a:ext uri="{FF2B5EF4-FFF2-40B4-BE49-F238E27FC236}">
                <a16:creationId xmlns:a16="http://schemas.microsoft.com/office/drawing/2014/main" id="{86A1A578-8E5E-4143-4B30-F1B48EE22720}"/>
              </a:ext>
            </a:extLst>
          </p:cNvPr>
          <p:cNvSpPr txBox="1"/>
          <p:nvPr/>
        </p:nvSpPr>
        <p:spPr>
          <a:xfrm>
            <a:off x="1756410" y="4440511"/>
            <a:ext cx="6103620" cy="369332"/>
          </a:xfrm>
          <a:prstGeom prst="rect">
            <a:avLst/>
          </a:prstGeom>
          <a:noFill/>
        </p:spPr>
        <p:txBody>
          <a:bodyPr wrap="square">
            <a:spAutoFit/>
          </a:bodyPr>
          <a:lstStyle/>
          <a:p>
            <a:r>
              <a:rPr lang="en-IN" dirty="0"/>
              <a:t>Isolated food region</a:t>
            </a:r>
          </a:p>
        </p:txBody>
      </p:sp>
      <p:sp>
        <p:nvSpPr>
          <p:cNvPr id="13" name="TextBox 12">
            <a:extLst>
              <a:ext uri="{FF2B5EF4-FFF2-40B4-BE49-F238E27FC236}">
                <a16:creationId xmlns:a16="http://schemas.microsoft.com/office/drawing/2014/main" id="{4C6DEAFB-AD9E-4616-62E6-52A1E2930128}"/>
              </a:ext>
            </a:extLst>
          </p:cNvPr>
          <p:cNvSpPr txBox="1"/>
          <p:nvPr/>
        </p:nvSpPr>
        <p:spPr>
          <a:xfrm>
            <a:off x="7064828" y="4440511"/>
            <a:ext cx="3494315" cy="646331"/>
          </a:xfrm>
          <a:prstGeom prst="rect">
            <a:avLst/>
          </a:prstGeom>
          <a:noFill/>
        </p:spPr>
        <p:txBody>
          <a:bodyPr wrap="square">
            <a:spAutoFit/>
          </a:bodyPr>
          <a:lstStyle/>
          <a:p>
            <a:pPr algn="ctr"/>
            <a:r>
              <a:rPr lang="en-US" dirty="0"/>
              <a:t> Analyzing the final isolated fruit region and calculating its area</a:t>
            </a:r>
            <a:endParaRPr lang="en-IN" dirty="0"/>
          </a:p>
        </p:txBody>
      </p:sp>
    </p:spTree>
    <p:extLst>
      <p:ext uri="{BB962C8B-B14F-4D97-AF65-F5344CB8AC3E}">
        <p14:creationId xmlns:p14="http://schemas.microsoft.com/office/powerpoint/2010/main" val="951128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EC10D4-0D99-44E2-9A2E-442F71A70A4B}"/>
              </a:ext>
            </a:extLst>
          </p:cNvPr>
          <p:cNvPicPr>
            <a:picLocks noChangeAspect="1"/>
          </p:cNvPicPr>
          <p:nvPr/>
        </p:nvPicPr>
        <p:blipFill>
          <a:blip r:embed="rId3"/>
          <a:stretch>
            <a:fillRect/>
          </a:stretch>
        </p:blipFill>
        <p:spPr>
          <a:xfrm>
            <a:off x="916272" y="1407146"/>
            <a:ext cx="4740051" cy="2979678"/>
          </a:xfrm>
          <a:prstGeom prst="rect">
            <a:avLst/>
          </a:prstGeom>
        </p:spPr>
      </p:pic>
      <p:pic>
        <p:nvPicPr>
          <p:cNvPr id="5" name="Picture 4">
            <a:extLst>
              <a:ext uri="{FF2B5EF4-FFF2-40B4-BE49-F238E27FC236}">
                <a16:creationId xmlns:a16="http://schemas.microsoft.com/office/drawing/2014/main" id="{9274908D-7C94-3DAC-D77F-609AF6808167}"/>
              </a:ext>
            </a:extLst>
          </p:cNvPr>
          <p:cNvPicPr>
            <a:picLocks noChangeAspect="1"/>
          </p:cNvPicPr>
          <p:nvPr/>
        </p:nvPicPr>
        <p:blipFill>
          <a:blip r:embed="rId4"/>
          <a:stretch>
            <a:fillRect/>
          </a:stretch>
        </p:blipFill>
        <p:spPr>
          <a:xfrm>
            <a:off x="6535679" y="1407146"/>
            <a:ext cx="4694327" cy="2911092"/>
          </a:xfrm>
          <a:prstGeom prst="rect">
            <a:avLst/>
          </a:prstGeom>
        </p:spPr>
      </p:pic>
      <p:sp>
        <p:nvSpPr>
          <p:cNvPr id="9" name="TextBox 8">
            <a:extLst>
              <a:ext uri="{FF2B5EF4-FFF2-40B4-BE49-F238E27FC236}">
                <a16:creationId xmlns:a16="http://schemas.microsoft.com/office/drawing/2014/main" id="{DCDC5A7E-05A1-B7C2-1F25-C6B36A00E897}"/>
              </a:ext>
            </a:extLst>
          </p:cNvPr>
          <p:cNvSpPr txBox="1"/>
          <p:nvPr/>
        </p:nvSpPr>
        <p:spPr>
          <a:xfrm>
            <a:off x="1756919" y="4461754"/>
            <a:ext cx="6103620" cy="369332"/>
          </a:xfrm>
          <a:prstGeom prst="rect">
            <a:avLst/>
          </a:prstGeom>
          <a:noFill/>
        </p:spPr>
        <p:txBody>
          <a:bodyPr wrap="square">
            <a:spAutoFit/>
          </a:bodyPr>
          <a:lstStyle/>
          <a:p>
            <a:r>
              <a:rPr lang="en-IN" dirty="0"/>
              <a:t>Convert to HSV colour space</a:t>
            </a:r>
          </a:p>
        </p:txBody>
      </p:sp>
      <p:sp>
        <p:nvSpPr>
          <p:cNvPr id="13" name="TextBox 12">
            <a:extLst>
              <a:ext uri="{FF2B5EF4-FFF2-40B4-BE49-F238E27FC236}">
                <a16:creationId xmlns:a16="http://schemas.microsoft.com/office/drawing/2014/main" id="{495AB497-1F7A-E971-7073-6CA15FAC2BAD}"/>
              </a:ext>
            </a:extLst>
          </p:cNvPr>
          <p:cNvSpPr txBox="1"/>
          <p:nvPr/>
        </p:nvSpPr>
        <p:spPr>
          <a:xfrm>
            <a:off x="6335262" y="4461754"/>
            <a:ext cx="5275321" cy="369332"/>
          </a:xfrm>
          <a:prstGeom prst="rect">
            <a:avLst/>
          </a:prstGeom>
          <a:noFill/>
        </p:spPr>
        <p:txBody>
          <a:bodyPr wrap="square">
            <a:spAutoFit/>
          </a:bodyPr>
          <a:lstStyle/>
          <a:p>
            <a:r>
              <a:rPr lang="en-IN" dirty="0"/>
              <a:t>Perform colour-based segmentation to highlight thumb </a:t>
            </a:r>
          </a:p>
        </p:txBody>
      </p:sp>
    </p:spTree>
    <p:extLst>
      <p:ext uri="{BB962C8B-B14F-4D97-AF65-F5344CB8AC3E}">
        <p14:creationId xmlns:p14="http://schemas.microsoft.com/office/powerpoint/2010/main" val="3972413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FC16A7-7D5B-13BD-D83C-50A69C3F5114}"/>
              </a:ext>
            </a:extLst>
          </p:cNvPr>
          <p:cNvPicPr>
            <a:picLocks noChangeAspect="1"/>
          </p:cNvPicPr>
          <p:nvPr/>
        </p:nvPicPr>
        <p:blipFill>
          <a:blip r:embed="rId2"/>
          <a:stretch>
            <a:fillRect/>
          </a:stretch>
        </p:blipFill>
        <p:spPr>
          <a:xfrm>
            <a:off x="1097768" y="1504472"/>
            <a:ext cx="4709568" cy="3017782"/>
          </a:xfrm>
          <a:prstGeom prst="rect">
            <a:avLst/>
          </a:prstGeom>
        </p:spPr>
      </p:pic>
      <p:pic>
        <p:nvPicPr>
          <p:cNvPr id="6" name="Picture 5">
            <a:extLst>
              <a:ext uri="{FF2B5EF4-FFF2-40B4-BE49-F238E27FC236}">
                <a16:creationId xmlns:a16="http://schemas.microsoft.com/office/drawing/2014/main" id="{CD652934-E9CF-09A1-0B09-B4A76E402CD8}"/>
              </a:ext>
            </a:extLst>
          </p:cNvPr>
          <p:cNvPicPr>
            <a:picLocks noChangeAspect="1"/>
          </p:cNvPicPr>
          <p:nvPr/>
        </p:nvPicPr>
        <p:blipFill>
          <a:blip r:embed="rId3"/>
          <a:stretch>
            <a:fillRect/>
          </a:stretch>
        </p:blipFill>
        <p:spPr>
          <a:xfrm>
            <a:off x="6574806" y="1466369"/>
            <a:ext cx="4961050" cy="3055885"/>
          </a:xfrm>
          <a:prstGeom prst="rect">
            <a:avLst/>
          </a:prstGeom>
        </p:spPr>
      </p:pic>
      <p:sp>
        <p:nvSpPr>
          <p:cNvPr id="10" name="TextBox 9">
            <a:extLst>
              <a:ext uri="{FF2B5EF4-FFF2-40B4-BE49-F238E27FC236}">
                <a16:creationId xmlns:a16="http://schemas.microsoft.com/office/drawing/2014/main" id="{61189A30-2E70-E8CB-AEC7-207448062D5A}"/>
              </a:ext>
            </a:extLst>
          </p:cNvPr>
          <p:cNvSpPr txBox="1"/>
          <p:nvPr/>
        </p:nvSpPr>
        <p:spPr>
          <a:xfrm>
            <a:off x="1469564" y="4701546"/>
            <a:ext cx="3721281" cy="369332"/>
          </a:xfrm>
          <a:prstGeom prst="rect">
            <a:avLst/>
          </a:prstGeom>
          <a:noFill/>
        </p:spPr>
        <p:txBody>
          <a:bodyPr wrap="square">
            <a:spAutoFit/>
          </a:bodyPr>
          <a:lstStyle/>
          <a:p>
            <a:r>
              <a:rPr lang="en-US" dirty="0"/>
              <a:t>Isolate the thumb region in the image</a:t>
            </a:r>
            <a:endParaRPr lang="en-IN" dirty="0"/>
          </a:p>
        </p:txBody>
      </p:sp>
      <p:sp>
        <p:nvSpPr>
          <p:cNvPr id="14" name="TextBox 13">
            <a:extLst>
              <a:ext uri="{FF2B5EF4-FFF2-40B4-BE49-F238E27FC236}">
                <a16:creationId xmlns:a16="http://schemas.microsoft.com/office/drawing/2014/main" id="{8CED5D14-C556-7FFD-E0F7-A298E90DB689}"/>
              </a:ext>
            </a:extLst>
          </p:cNvPr>
          <p:cNvSpPr txBox="1"/>
          <p:nvPr/>
        </p:nvSpPr>
        <p:spPr>
          <a:xfrm>
            <a:off x="6812368" y="4676852"/>
            <a:ext cx="6011141" cy="369332"/>
          </a:xfrm>
          <a:prstGeom prst="rect">
            <a:avLst/>
          </a:prstGeom>
          <a:noFill/>
        </p:spPr>
        <p:txBody>
          <a:bodyPr wrap="square">
            <a:spAutoFit/>
          </a:bodyPr>
          <a:lstStyle/>
          <a:p>
            <a:r>
              <a:rPr lang="en-US" dirty="0"/>
              <a:t>Separate the thumb from the remaining image</a:t>
            </a:r>
            <a:endParaRPr lang="en-IN" dirty="0"/>
          </a:p>
        </p:txBody>
      </p:sp>
    </p:spTree>
    <p:extLst>
      <p:ext uri="{BB962C8B-B14F-4D97-AF65-F5344CB8AC3E}">
        <p14:creationId xmlns:p14="http://schemas.microsoft.com/office/powerpoint/2010/main" val="2537006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905D02-F50D-8C3C-6BB8-A45AC88C88B1}"/>
              </a:ext>
            </a:extLst>
          </p:cNvPr>
          <p:cNvPicPr>
            <a:picLocks noChangeAspect="1"/>
          </p:cNvPicPr>
          <p:nvPr/>
        </p:nvPicPr>
        <p:blipFill>
          <a:blip r:embed="rId2"/>
          <a:stretch>
            <a:fillRect/>
          </a:stretch>
        </p:blipFill>
        <p:spPr>
          <a:xfrm>
            <a:off x="1031767" y="1551581"/>
            <a:ext cx="4686706" cy="2956816"/>
          </a:xfrm>
          <a:prstGeom prst="rect">
            <a:avLst/>
          </a:prstGeom>
        </p:spPr>
      </p:pic>
      <p:pic>
        <p:nvPicPr>
          <p:cNvPr id="5" name="Picture 4">
            <a:extLst>
              <a:ext uri="{FF2B5EF4-FFF2-40B4-BE49-F238E27FC236}">
                <a16:creationId xmlns:a16="http://schemas.microsoft.com/office/drawing/2014/main" id="{D793AC30-C1E5-2FA7-4A73-DBB633BF78FC}"/>
              </a:ext>
            </a:extLst>
          </p:cNvPr>
          <p:cNvPicPr>
            <a:picLocks noChangeAspect="1"/>
          </p:cNvPicPr>
          <p:nvPr/>
        </p:nvPicPr>
        <p:blipFill>
          <a:blip r:embed="rId3"/>
          <a:stretch>
            <a:fillRect/>
          </a:stretch>
        </p:blipFill>
        <p:spPr>
          <a:xfrm>
            <a:off x="6659671" y="1521098"/>
            <a:ext cx="4694327" cy="2987299"/>
          </a:xfrm>
          <a:prstGeom prst="rect">
            <a:avLst/>
          </a:prstGeom>
        </p:spPr>
      </p:pic>
      <p:sp>
        <p:nvSpPr>
          <p:cNvPr id="9" name="TextBox 8">
            <a:extLst>
              <a:ext uri="{FF2B5EF4-FFF2-40B4-BE49-F238E27FC236}">
                <a16:creationId xmlns:a16="http://schemas.microsoft.com/office/drawing/2014/main" id="{E79C8651-FF9C-8B44-2E8D-9F0AA4F29640}"/>
              </a:ext>
            </a:extLst>
          </p:cNvPr>
          <p:cNvSpPr txBox="1"/>
          <p:nvPr/>
        </p:nvSpPr>
        <p:spPr>
          <a:xfrm>
            <a:off x="1739876" y="4635965"/>
            <a:ext cx="3040236" cy="369332"/>
          </a:xfrm>
          <a:prstGeom prst="rect">
            <a:avLst/>
          </a:prstGeom>
          <a:noFill/>
        </p:spPr>
        <p:txBody>
          <a:bodyPr wrap="square">
            <a:spAutoFit/>
          </a:bodyPr>
          <a:lstStyle/>
          <a:p>
            <a:r>
              <a:rPr lang="en-US" dirty="0"/>
              <a:t>Creating a mask for the thumb</a:t>
            </a:r>
            <a:endParaRPr lang="en-IN" dirty="0"/>
          </a:p>
        </p:txBody>
      </p:sp>
      <p:sp>
        <p:nvSpPr>
          <p:cNvPr id="10" name="Rectangle 1">
            <a:extLst>
              <a:ext uri="{FF2B5EF4-FFF2-40B4-BE49-F238E27FC236}">
                <a16:creationId xmlns:a16="http://schemas.microsoft.com/office/drawing/2014/main" id="{C626FD6A-201A-A6B8-179D-C6CEB44F112A}"/>
              </a:ext>
            </a:extLst>
          </p:cNvPr>
          <p:cNvSpPr>
            <a:spLocks noChangeArrowheads="1"/>
          </p:cNvSpPr>
          <p:nvPr/>
        </p:nvSpPr>
        <p:spPr bwMode="auto">
          <a:xfrm>
            <a:off x="6659671" y="4635965"/>
            <a:ext cx="48804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M</a:t>
            </a:r>
            <a:r>
              <a:rPr kumimoji="0" lang="en-US" altLang="en-US" b="0" i="0" u="none" strike="noStrike" cap="none" normalizeH="0" baseline="0" dirty="0">
                <a:ln>
                  <a:noFill/>
                </a:ln>
                <a:effectLst/>
                <a:latin typeface="+mn-lt"/>
              </a:rPr>
              <a:t>inimum area rectangle that encloses the thumb</a:t>
            </a:r>
            <a:endParaRPr kumimoji="0" lang="en-US" altLang="en-US" sz="2800" b="0" i="0" u="none" strike="noStrike" cap="none" normalizeH="0" baseline="0" dirty="0">
              <a:ln>
                <a:noFill/>
              </a:ln>
              <a:effectLst/>
              <a:latin typeface="+mn-lt"/>
            </a:endParaRPr>
          </a:p>
        </p:txBody>
      </p:sp>
    </p:spTree>
    <p:extLst>
      <p:ext uri="{BB962C8B-B14F-4D97-AF65-F5344CB8AC3E}">
        <p14:creationId xmlns:p14="http://schemas.microsoft.com/office/powerpoint/2010/main" val="19644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60BAFE0-A2CB-07F5-68F0-77B914F10B44}"/>
              </a:ext>
            </a:extLst>
          </p:cNvPr>
          <p:cNvSpPr txBox="1"/>
          <p:nvPr/>
        </p:nvSpPr>
        <p:spPr>
          <a:xfrm>
            <a:off x="4066783" y="0"/>
            <a:ext cx="4058432" cy="584775"/>
          </a:xfrm>
          <a:prstGeom prst="rect">
            <a:avLst/>
          </a:prstGeom>
          <a:noFill/>
        </p:spPr>
        <p:txBody>
          <a:bodyPr wrap="square">
            <a:spAutoFit/>
          </a:bodyPr>
          <a:lstStyle/>
          <a:p>
            <a:r>
              <a:rPr kumimoji="0" lang="en-IN" sz="3200" b="0" i="0" u="sng" strike="noStrike" kern="1200" cap="none" spc="0" normalizeH="0" baseline="0" noProof="0" dirty="0">
                <a:ln>
                  <a:noFill/>
                </a:ln>
                <a:solidFill>
                  <a:srgbClr val="7030A0"/>
                </a:solidFill>
                <a:effectLst/>
                <a:uLnTx/>
                <a:uFillTx/>
                <a:latin typeface="Gill Sans MT" panose="020B0502020104020203"/>
                <a:ea typeface="+mn-ea"/>
                <a:cs typeface="+mn-cs"/>
              </a:rPr>
              <a:t>Result and Conclusion</a:t>
            </a:r>
            <a:endParaRPr lang="en-IN" u="sng" dirty="0">
              <a:solidFill>
                <a:srgbClr val="7030A0"/>
              </a:solidFill>
            </a:endParaRPr>
          </a:p>
        </p:txBody>
      </p:sp>
      <p:sp>
        <p:nvSpPr>
          <p:cNvPr id="16" name="TextBox 15">
            <a:extLst>
              <a:ext uri="{FF2B5EF4-FFF2-40B4-BE49-F238E27FC236}">
                <a16:creationId xmlns:a16="http://schemas.microsoft.com/office/drawing/2014/main" id="{39F411E0-FA9D-D621-9B78-B662058CC600}"/>
              </a:ext>
            </a:extLst>
          </p:cNvPr>
          <p:cNvSpPr txBox="1"/>
          <p:nvPr/>
        </p:nvSpPr>
        <p:spPr>
          <a:xfrm>
            <a:off x="5962388" y="2898731"/>
            <a:ext cx="5490576" cy="1815882"/>
          </a:xfrm>
          <a:prstGeom prst="rect">
            <a:avLst/>
          </a:prstGeom>
          <a:noFill/>
        </p:spPr>
        <p:txBody>
          <a:bodyPr wrap="square" rtlCol="0">
            <a:spAutoFit/>
          </a:bodyPr>
          <a:lstStyle/>
          <a:p>
            <a:pPr algn="ctr"/>
            <a:r>
              <a:rPr lang="en-IN" sz="2800" dirty="0"/>
              <a:t>In this way, we have successfully estimated the calorie contents of a given food item using various Image Processing techniques.</a:t>
            </a:r>
          </a:p>
        </p:txBody>
      </p:sp>
      <p:sp>
        <p:nvSpPr>
          <p:cNvPr id="3" name="TextBox 2">
            <a:extLst>
              <a:ext uri="{FF2B5EF4-FFF2-40B4-BE49-F238E27FC236}">
                <a16:creationId xmlns:a16="http://schemas.microsoft.com/office/drawing/2014/main" id="{52EEAAEA-0BEF-7C9A-B41E-5D48A179D267}"/>
              </a:ext>
            </a:extLst>
          </p:cNvPr>
          <p:cNvSpPr txBox="1"/>
          <p:nvPr/>
        </p:nvSpPr>
        <p:spPr>
          <a:xfrm>
            <a:off x="739036" y="584775"/>
            <a:ext cx="11123111" cy="830997"/>
          </a:xfrm>
          <a:prstGeom prst="rect">
            <a:avLst/>
          </a:prstGeom>
          <a:noFill/>
        </p:spPr>
        <p:txBody>
          <a:bodyPr wrap="square">
            <a:spAutoFit/>
          </a:bodyPr>
          <a:lstStyle/>
          <a:p>
            <a:r>
              <a:rPr lang="en-IN" sz="2400" dirty="0"/>
              <a:t>Thus after calculating the pixel area of food item and thumb, we calculate the actual food area and thus its volume and mass to estimate the Calorie intake of given food item.</a:t>
            </a:r>
          </a:p>
        </p:txBody>
      </p:sp>
      <p:pic>
        <p:nvPicPr>
          <p:cNvPr id="4" name="Picture 3">
            <a:extLst>
              <a:ext uri="{FF2B5EF4-FFF2-40B4-BE49-F238E27FC236}">
                <a16:creationId xmlns:a16="http://schemas.microsoft.com/office/drawing/2014/main" id="{CAE00F03-9C44-B125-F541-914C26C44C40}"/>
              </a:ext>
            </a:extLst>
          </p:cNvPr>
          <p:cNvPicPr>
            <a:picLocks noChangeAspect="1"/>
          </p:cNvPicPr>
          <p:nvPr/>
        </p:nvPicPr>
        <p:blipFill>
          <a:blip r:embed="rId3"/>
          <a:stretch>
            <a:fillRect/>
          </a:stretch>
        </p:blipFill>
        <p:spPr>
          <a:xfrm>
            <a:off x="563671" y="1855783"/>
            <a:ext cx="5044877" cy="3901778"/>
          </a:xfrm>
          <a:prstGeom prst="rect">
            <a:avLst/>
          </a:prstGeom>
        </p:spPr>
      </p:pic>
    </p:spTree>
    <p:extLst>
      <p:ext uri="{BB962C8B-B14F-4D97-AF65-F5344CB8AC3E}">
        <p14:creationId xmlns:p14="http://schemas.microsoft.com/office/powerpoint/2010/main" val="3271535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E187F-DB0A-3959-2CF9-86925E20E3AA}"/>
              </a:ext>
            </a:extLst>
          </p:cNvPr>
          <p:cNvSpPr>
            <a:spLocks noGrp="1"/>
          </p:cNvSpPr>
          <p:nvPr>
            <p:ph type="title"/>
          </p:nvPr>
        </p:nvSpPr>
        <p:spPr>
          <a:xfrm>
            <a:off x="2946053" y="1534021"/>
            <a:ext cx="5974080" cy="1526599"/>
          </a:xfrm>
        </p:spPr>
        <p:txBody>
          <a:bodyPr/>
          <a:lstStyle/>
          <a:p>
            <a:r>
              <a:rPr lang="en-IN" dirty="0">
                <a:solidFill>
                  <a:srgbClr val="FF0000"/>
                </a:solidFill>
              </a:rPr>
              <a:t>Thank you</a:t>
            </a:r>
          </a:p>
        </p:txBody>
      </p:sp>
    </p:spTree>
    <p:extLst>
      <p:ext uri="{BB962C8B-B14F-4D97-AF65-F5344CB8AC3E}">
        <p14:creationId xmlns:p14="http://schemas.microsoft.com/office/powerpoint/2010/main" val="3927377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4800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6C2D-EA4C-D350-23B9-AEBA7062006F}"/>
              </a:ext>
            </a:extLst>
          </p:cNvPr>
          <p:cNvSpPr>
            <a:spLocks noGrp="1"/>
          </p:cNvSpPr>
          <p:nvPr>
            <p:ph type="title"/>
          </p:nvPr>
        </p:nvSpPr>
        <p:spPr>
          <a:xfrm>
            <a:off x="3088004" y="194454"/>
            <a:ext cx="6406724" cy="652662"/>
          </a:xfrm>
        </p:spPr>
        <p:txBody>
          <a:bodyPr>
            <a:normAutofit/>
          </a:bodyPr>
          <a:lstStyle/>
          <a:p>
            <a:r>
              <a:rPr lang="en-IN" sz="4000" u="sng" cap="none" dirty="0">
                <a:solidFill>
                  <a:srgbClr val="7030A0"/>
                </a:solidFill>
              </a:rPr>
              <a:t>Methodology</a:t>
            </a:r>
          </a:p>
        </p:txBody>
      </p:sp>
      <p:sp>
        <p:nvSpPr>
          <p:cNvPr id="3" name="TextBox 2">
            <a:extLst>
              <a:ext uri="{FF2B5EF4-FFF2-40B4-BE49-F238E27FC236}">
                <a16:creationId xmlns:a16="http://schemas.microsoft.com/office/drawing/2014/main" id="{024F2517-7AE7-31B6-5367-BFFD54F4FAB6}"/>
              </a:ext>
            </a:extLst>
          </p:cNvPr>
          <p:cNvSpPr txBox="1"/>
          <p:nvPr/>
        </p:nvSpPr>
        <p:spPr>
          <a:xfrm>
            <a:off x="703438" y="13772"/>
            <a:ext cx="2521158" cy="523220"/>
          </a:xfrm>
          <a:prstGeom prst="rect">
            <a:avLst/>
          </a:prstGeom>
          <a:noFill/>
        </p:spPr>
        <p:txBody>
          <a:bodyPr wrap="square" rtlCol="0">
            <a:spAutoFit/>
          </a:bodyPr>
          <a:lstStyle/>
          <a:p>
            <a:r>
              <a:rPr lang="en-IN" sz="2800" dirty="0">
                <a:solidFill>
                  <a:srgbClr val="00B050"/>
                </a:solidFill>
              </a:rPr>
              <a:t>Flow diagram</a:t>
            </a:r>
          </a:p>
        </p:txBody>
      </p:sp>
      <p:pic>
        <p:nvPicPr>
          <p:cNvPr id="12" name="Picture 11">
            <a:extLst>
              <a:ext uri="{FF2B5EF4-FFF2-40B4-BE49-F238E27FC236}">
                <a16:creationId xmlns:a16="http://schemas.microsoft.com/office/drawing/2014/main" id="{27761EA7-F188-3666-3987-C111B4AE35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147" y="536992"/>
            <a:ext cx="2110735" cy="6212954"/>
          </a:xfrm>
          <a:prstGeom prst="rect">
            <a:avLst/>
          </a:prstGeom>
        </p:spPr>
      </p:pic>
      <p:pic>
        <p:nvPicPr>
          <p:cNvPr id="16" name="Picture 15">
            <a:extLst>
              <a:ext uri="{FF2B5EF4-FFF2-40B4-BE49-F238E27FC236}">
                <a16:creationId xmlns:a16="http://schemas.microsoft.com/office/drawing/2014/main" id="{20F1A8C6-A162-2E55-0050-BFC3BA2C10F0}"/>
              </a:ext>
            </a:extLst>
          </p:cNvPr>
          <p:cNvPicPr>
            <a:picLocks noChangeAspect="1"/>
          </p:cNvPicPr>
          <p:nvPr/>
        </p:nvPicPr>
        <p:blipFill>
          <a:blip r:embed="rId4"/>
          <a:stretch>
            <a:fillRect/>
          </a:stretch>
        </p:blipFill>
        <p:spPr>
          <a:xfrm>
            <a:off x="3727618" y="2509534"/>
            <a:ext cx="7943464" cy="2599120"/>
          </a:xfrm>
          <a:prstGeom prst="rect">
            <a:avLst/>
          </a:prstGeom>
        </p:spPr>
      </p:pic>
      <p:cxnSp>
        <p:nvCxnSpPr>
          <p:cNvPr id="18" name="Straight Connector 17">
            <a:extLst>
              <a:ext uri="{FF2B5EF4-FFF2-40B4-BE49-F238E27FC236}">
                <a16:creationId xmlns:a16="http://schemas.microsoft.com/office/drawing/2014/main" id="{E6C23C93-1BCB-CCCC-1AFD-8C5FFEFE0BE2}"/>
              </a:ext>
            </a:extLst>
          </p:cNvPr>
          <p:cNvCxnSpPr>
            <a:cxnSpLocks/>
          </p:cNvCxnSpPr>
          <p:nvPr/>
        </p:nvCxnSpPr>
        <p:spPr>
          <a:xfrm flipV="1">
            <a:off x="2721574" y="2509534"/>
            <a:ext cx="1006044" cy="983092"/>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6C308045-A570-AE73-6FE8-F587274C8367}"/>
              </a:ext>
            </a:extLst>
          </p:cNvPr>
          <p:cNvCxnSpPr>
            <a:cxnSpLocks/>
          </p:cNvCxnSpPr>
          <p:nvPr/>
        </p:nvCxnSpPr>
        <p:spPr>
          <a:xfrm>
            <a:off x="2721574" y="3863114"/>
            <a:ext cx="1006044" cy="124554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34099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4800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6C2D-EA4C-D350-23B9-AEBA7062006F}"/>
              </a:ext>
            </a:extLst>
          </p:cNvPr>
          <p:cNvSpPr>
            <a:spLocks noGrp="1"/>
          </p:cNvSpPr>
          <p:nvPr>
            <p:ph type="title"/>
          </p:nvPr>
        </p:nvSpPr>
        <p:spPr>
          <a:xfrm>
            <a:off x="2962744" y="69574"/>
            <a:ext cx="5974080" cy="575094"/>
          </a:xfrm>
        </p:spPr>
        <p:txBody>
          <a:bodyPr>
            <a:normAutofit fontScale="90000"/>
          </a:bodyPr>
          <a:lstStyle/>
          <a:p>
            <a:r>
              <a:rPr lang="en-IN" u="sng" cap="none" dirty="0">
                <a:solidFill>
                  <a:srgbClr val="7030A0"/>
                </a:solidFill>
              </a:rPr>
              <a:t>Methodology</a:t>
            </a:r>
          </a:p>
        </p:txBody>
      </p:sp>
      <p:sp>
        <p:nvSpPr>
          <p:cNvPr id="4" name="TextBox 3">
            <a:extLst>
              <a:ext uri="{FF2B5EF4-FFF2-40B4-BE49-F238E27FC236}">
                <a16:creationId xmlns:a16="http://schemas.microsoft.com/office/drawing/2014/main" id="{6CE66187-008B-FF57-BDF2-EB8B95F06665}"/>
              </a:ext>
            </a:extLst>
          </p:cNvPr>
          <p:cNvSpPr txBox="1"/>
          <p:nvPr/>
        </p:nvSpPr>
        <p:spPr>
          <a:xfrm>
            <a:off x="510058" y="2778853"/>
            <a:ext cx="5126653" cy="461665"/>
          </a:xfrm>
          <a:prstGeom prst="rect">
            <a:avLst/>
          </a:prstGeom>
          <a:noFill/>
        </p:spPr>
        <p:txBody>
          <a:bodyPr wrap="square" rtlCol="0">
            <a:spAutoFit/>
          </a:bodyPr>
          <a:lstStyle/>
          <a:p>
            <a:pPr algn="l"/>
            <a:r>
              <a:rPr lang="en-US" sz="2400" b="1" i="0" dirty="0">
                <a:solidFill>
                  <a:srgbClr val="242424"/>
                </a:solidFill>
                <a:effectLst/>
                <a:latin typeface="sohne"/>
              </a:rPr>
              <a:t>1. Food type recognition using CNN</a:t>
            </a:r>
          </a:p>
        </p:txBody>
      </p:sp>
      <p:sp>
        <p:nvSpPr>
          <p:cNvPr id="6" name="TextBox 5">
            <a:extLst>
              <a:ext uri="{FF2B5EF4-FFF2-40B4-BE49-F238E27FC236}">
                <a16:creationId xmlns:a16="http://schemas.microsoft.com/office/drawing/2014/main" id="{A2F7116A-CD7F-4C88-4CE4-888E972BEA0B}"/>
              </a:ext>
            </a:extLst>
          </p:cNvPr>
          <p:cNvSpPr txBox="1"/>
          <p:nvPr/>
        </p:nvSpPr>
        <p:spPr>
          <a:xfrm>
            <a:off x="870892" y="997686"/>
            <a:ext cx="10790840" cy="1428148"/>
          </a:xfrm>
          <a:prstGeom prst="rect">
            <a:avLst/>
          </a:prstGeom>
          <a:noFill/>
        </p:spPr>
        <p:txBody>
          <a:bodyPr wrap="square">
            <a:spAutoFit/>
          </a:bodyPr>
          <a:lstStyle/>
          <a:p>
            <a:pPr algn="l">
              <a:lnSpc>
                <a:spcPct val="150000"/>
              </a:lnSpc>
            </a:pPr>
            <a:r>
              <a:rPr lang="en-US" sz="2000" dirty="0">
                <a:latin typeface="Open Sans" panose="020B0606030504020204" pitchFamily="34" charset="0"/>
              </a:rPr>
              <a:t>Two major objectives:</a:t>
            </a:r>
            <a:endParaRPr lang="en-US" sz="2000" b="0" i="0" dirty="0">
              <a:effectLst/>
              <a:latin typeface="Open Sans" panose="020B0606030504020204" pitchFamily="34" charset="0"/>
            </a:endParaRPr>
          </a:p>
          <a:p>
            <a:pPr algn="l">
              <a:lnSpc>
                <a:spcPct val="150000"/>
              </a:lnSpc>
              <a:buFont typeface="+mj-lt"/>
              <a:buAutoNum type="arabicPeriod"/>
            </a:pPr>
            <a:r>
              <a:rPr lang="en-US" sz="2000" b="0" i="0" dirty="0">
                <a:effectLst/>
                <a:latin typeface="Open Sans" panose="020B0606030504020204" pitchFamily="34" charset="0"/>
              </a:rPr>
              <a:t>To detect food type by using Convolutional Neural Network (CNN)</a:t>
            </a:r>
          </a:p>
          <a:p>
            <a:pPr algn="l">
              <a:lnSpc>
                <a:spcPct val="150000"/>
              </a:lnSpc>
              <a:buFont typeface="+mj-lt"/>
              <a:buAutoNum type="arabicPeriod"/>
            </a:pPr>
            <a:r>
              <a:rPr lang="en-US" sz="2000" b="0" i="0" dirty="0">
                <a:effectLst/>
                <a:latin typeface="Open Sans" panose="020B0606030504020204" pitchFamily="34" charset="0"/>
              </a:rPr>
              <a:t>To estimate weight and thus calories of food</a:t>
            </a:r>
          </a:p>
        </p:txBody>
      </p:sp>
      <p:sp>
        <p:nvSpPr>
          <p:cNvPr id="8" name="TextBox 7">
            <a:extLst>
              <a:ext uri="{FF2B5EF4-FFF2-40B4-BE49-F238E27FC236}">
                <a16:creationId xmlns:a16="http://schemas.microsoft.com/office/drawing/2014/main" id="{AA584E7E-2C32-6C1D-457B-1B290443E081}"/>
              </a:ext>
            </a:extLst>
          </p:cNvPr>
          <p:cNvSpPr txBox="1"/>
          <p:nvPr/>
        </p:nvSpPr>
        <p:spPr>
          <a:xfrm>
            <a:off x="510058" y="3240518"/>
            <a:ext cx="11314512" cy="2308324"/>
          </a:xfrm>
          <a:prstGeom prst="rect">
            <a:avLst/>
          </a:prstGeom>
          <a:noFill/>
        </p:spPr>
        <p:txBody>
          <a:bodyPr wrap="square">
            <a:spAutoFit/>
          </a:bodyPr>
          <a:lstStyle/>
          <a:p>
            <a:pPr marL="285750" indent="-285750">
              <a:buFont typeface="Arial" panose="020B0604020202020204" pitchFamily="34" charset="0"/>
              <a:buChar char="•"/>
            </a:pPr>
            <a:r>
              <a:rPr lang="en-IN" sz="2400" dirty="0">
                <a:latin typeface="source-serif-pro"/>
              </a:rPr>
              <a:t>A large dataset of food items is pre-processed(</a:t>
            </a:r>
            <a:r>
              <a:rPr lang="en-US" sz="2400" dirty="0">
                <a:latin typeface="source-serif-pro"/>
              </a:rPr>
              <a:t>resizing, cropping, normalization, augmentation and removing noise) and labelled.</a:t>
            </a:r>
            <a:r>
              <a:rPr lang="en-IN" sz="2400" dirty="0">
                <a:latin typeface="source-serif-pro"/>
              </a:rPr>
              <a:t> </a:t>
            </a:r>
          </a:p>
          <a:p>
            <a:pPr marL="285750" indent="-285750">
              <a:buFont typeface="Arial" panose="020B0604020202020204" pitchFamily="34" charset="0"/>
              <a:buChar char="•"/>
            </a:pPr>
            <a:r>
              <a:rPr lang="en-IN" sz="2400" dirty="0">
                <a:latin typeface="source-serif-pro"/>
              </a:rPr>
              <a:t>Model the architecture for image recognition using Convolution layers( to </a:t>
            </a:r>
            <a:r>
              <a:rPr lang="en-US" sz="2400" dirty="0">
                <a:latin typeface="source-serif-pro"/>
              </a:rPr>
              <a:t>extract features from the image, such as edges, shapes, and textures), Pooling layers and Fully connected layers.</a:t>
            </a:r>
          </a:p>
          <a:p>
            <a:pPr marL="285750" indent="-285750">
              <a:buFont typeface="Arial" panose="020B0604020202020204" pitchFamily="34" charset="0"/>
              <a:buChar char="•"/>
            </a:pPr>
            <a:r>
              <a:rPr lang="en-IN" sz="2400" dirty="0">
                <a:latin typeface="source-serif-pro"/>
              </a:rPr>
              <a:t> Train the model on the pre-processed dataset and evaluate the metrics.</a:t>
            </a:r>
          </a:p>
        </p:txBody>
      </p:sp>
    </p:spTree>
    <p:extLst>
      <p:ext uri="{BB962C8B-B14F-4D97-AF65-F5344CB8AC3E}">
        <p14:creationId xmlns:p14="http://schemas.microsoft.com/office/powerpoint/2010/main" val="339037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4800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6C2D-EA4C-D350-23B9-AEBA7062006F}"/>
              </a:ext>
            </a:extLst>
          </p:cNvPr>
          <p:cNvSpPr>
            <a:spLocks noGrp="1"/>
          </p:cNvSpPr>
          <p:nvPr>
            <p:ph type="title"/>
          </p:nvPr>
        </p:nvSpPr>
        <p:spPr>
          <a:xfrm>
            <a:off x="2962744" y="69574"/>
            <a:ext cx="5974080" cy="575094"/>
          </a:xfrm>
        </p:spPr>
        <p:txBody>
          <a:bodyPr>
            <a:normAutofit fontScale="90000"/>
          </a:bodyPr>
          <a:lstStyle/>
          <a:p>
            <a:r>
              <a:rPr lang="en-IN" u="sng" cap="none" dirty="0">
                <a:solidFill>
                  <a:srgbClr val="7030A0"/>
                </a:solidFill>
              </a:rPr>
              <a:t>Methodology</a:t>
            </a:r>
            <a:endParaRPr lang="en-IN" cap="none" dirty="0"/>
          </a:p>
        </p:txBody>
      </p:sp>
      <p:sp>
        <p:nvSpPr>
          <p:cNvPr id="5" name="TextBox 4">
            <a:extLst>
              <a:ext uri="{FF2B5EF4-FFF2-40B4-BE49-F238E27FC236}">
                <a16:creationId xmlns:a16="http://schemas.microsoft.com/office/drawing/2014/main" id="{7530FD77-EA8C-A876-BD63-F9B5A9F9EB69}"/>
              </a:ext>
            </a:extLst>
          </p:cNvPr>
          <p:cNvSpPr txBox="1"/>
          <p:nvPr/>
        </p:nvSpPr>
        <p:spPr>
          <a:xfrm>
            <a:off x="752474" y="1048643"/>
            <a:ext cx="11188091" cy="2031325"/>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242424"/>
                </a:solidFill>
                <a:effectLst/>
                <a:latin typeface="source-serif-pro"/>
              </a:rPr>
              <a:t>For this process, we used a mixture of image processing techniques to first segment the food item to obtain the contour of the food and thumb and thus calculate their </a:t>
            </a:r>
            <a:r>
              <a:rPr lang="en-US" dirty="0">
                <a:solidFill>
                  <a:srgbClr val="242424"/>
                </a:solidFill>
                <a:latin typeface="source-serif-pro"/>
              </a:rPr>
              <a:t>pixel area.</a:t>
            </a:r>
            <a:endParaRPr lang="en-US" b="0" i="0" dirty="0">
              <a:solidFill>
                <a:srgbClr val="242424"/>
              </a:solidFill>
              <a:effectLst/>
              <a:latin typeface="source-serif-pro"/>
            </a:endParaRPr>
          </a:p>
          <a:p>
            <a:pPr marL="285750" indent="-285750" algn="l">
              <a:buFont typeface="Arial" panose="020B0604020202020204" pitchFamily="34" charset="0"/>
              <a:buChar char="•"/>
            </a:pPr>
            <a:r>
              <a:rPr lang="en-US" b="0" i="0" dirty="0">
                <a:solidFill>
                  <a:srgbClr val="242424"/>
                </a:solidFill>
                <a:effectLst/>
                <a:latin typeface="source-serif-pro"/>
              </a:rPr>
              <a:t>We use the thumb finger for calibration purposes. The thumb is placed next to the dish while clicking the photo and this thumb gives us the estimate of the real-life size of the food item and helps estimate volume accurately.</a:t>
            </a:r>
          </a:p>
          <a:p>
            <a:pPr marL="285750" indent="-285750">
              <a:buFont typeface="Arial" panose="020B0604020202020204" pitchFamily="34" charset="0"/>
              <a:buChar char="•"/>
            </a:pPr>
            <a:r>
              <a:rPr lang="en-US" b="0" i="0" dirty="0">
                <a:solidFill>
                  <a:srgbClr val="242424"/>
                </a:solidFill>
                <a:effectLst/>
                <a:latin typeface="source-serif-pro"/>
              </a:rPr>
              <a:t>We already know area of thumb, which is 5x2.3 cm². So area per pixel is actual thumb area divided by pixel area of thumb.</a:t>
            </a:r>
          </a:p>
          <a:p>
            <a:pPr marL="285750" indent="-285750">
              <a:buFont typeface="Arial" panose="020B0604020202020204" pitchFamily="34" charset="0"/>
              <a:buChar char="•"/>
            </a:pPr>
            <a:r>
              <a:rPr lang="en-US" b="0" i="0" dirty="0">
                <a:solidFill>
                  <a:srgbClr val="242424"/>
                </a:solidFill>
                <a:effectLst/>
                <a:latin typeface="source-serif-pro"/>
              </a:rPr>
              <a:t>From this actual food area can be calculated as:  pixel area of food * area per pixel.</a:t>
            </a:r>
          </a:p>
        </p:txBody>
      </p:sp>
      <p:pic>
        <p:nvPicPr>
          <p:cNvPr id="7" name="Picture 6">
            <a:extLst>
              <a:ext uri="{FF2B5EF4-FFF2-40B4-BE49-F238E27FC236}">
                <a16:creationId xmlns:a16="http://schemas.microsoft.com/office/drawing/2014/main" id="{6B2CF929-EA97-4825-1E0F-B6A91A6016BA}"/>
              </a:ext>
            </a:extLst>
          </p:cNvPr>
          <p:cNvPicPr>
            <a:picLocks noChangeAspect="1"/>
          </p:cNvPicPr>
          <p:nvPr/>
        </p:nvPicPr>
        <p:blipFill>
          <a:blip r:embed="rId3"/>
          <a:stretch>
            <a:fillRect/>
          </a:stretch>
        </p:blipFill>
        <p:spPr>
          <a:xfrm>
            <a:off x="5363935" y="3241926"/>
            <a:ext cx="6576630" cy="2682472"/>
          </a:xfrm>
          <a:prstGeom prst="rect">
            <a:avLst/>
          </a:prstGeom>
        </p:spPr>
      </p:pic>
      <p:sp>
        <p:nvSpPr>
          <p:cNvPr id="4" name="TextBox 3">
            <a:extLst>
              <a:ext uri="{FF2B5EF4-FFF2-40B4-BE49-F238E27FC236}">
                <a16:creationId xmlns:a16="http://schemas.microsoft.com/office/drawing/2014/main" id="{41DD6B32-A6D4-1C81-0060-0E08898C349E}"/>
              </a:ext>
            </a:extLst>
          </p:cNvPr>
          <p:cNvSpPr txBox="1"/>
          <p:nvPr/>
        </p:nvSpPr>
        <p:spPr>
          <a:xfrm>
            <a:off x="460332" y="661989"/>
            <a:ext cx="6106438" cy="369332"/>
          </a:xfrm>
          <a:prstGeom prst="rect">
            <a:avLst/>
          </a:prstGeom>
          <a:noFill/>
        </p:spPr>
        <p:txBody>
          <a:bodyPr wrap="square">
            <a:spAutoFit/>
          </a:bodyPr>
          <a:lstStyle/>
          <a:p>
            <a:pPr algn="l"/>
            <a:r>
              <a:rPr lang="en-US" sz="1800" b="1" dirty="0">
                <a:latin typeface="Open Sans" panose="020B0606030504020204" pitchFamily="34" charset="0"/>
              </a:rPr>
              <a:t>2. E</a:t>
            </a:r>
            <a:r>
              <a:rPr lang="en-US" sz="1800" b="1" i="0" dirty="0">
                <a:effectLst/>
                <a:latin typeface="Open Sans" panose="020B0606030504020204" pitchFamily="34" charset="0"/>
              </a:rPr>
              <a:t>stimation of weight and calorie</a:t>
            </a:r>
          </a:p>
        </p:txBody>
      </p:sp>
      <p:sp>
        <p:nvSpPr>
          <p:cNvPr id="8" name="TextBox 7">
            <a:extLst>
              <a:ext uri="{FF2B5EF4-FFF2-40B4-BE49-F238E27FC236}">
                <a16:creationId xmlns:a16="http://schemas.microsoft.com/office/drawing/2014/main" id="{DB814B74-E6AF-38FB-56C6-176F605A1650}"/>
              </a:ext>
            </a:extLst>
          </p:cNvPr>
          <p:cNvSpPr txBox="1"/>
          <p:nvPr/>
        </p:nvSpPr>
        <p:spPr>
          <a:xfrm>
            <a:off x="733568" y="3119211"/>
            <a:ext cx="4458352" cy="2308324"/>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242424"/>
                </a:solidFill>
                <a:latin typeface="source-serif-pro"/>
              </a:rPr>
              <a:t>Once we calculate the actual food area, we estimate it’s volume assuming it to be either spherical or cylindrical in shape.</a:t>
            </a:r>
          </a:p>
          <a:p>
            <a:pPr marL="285750" indent="-285750">
              <a:buFont typeface="Arial" panose="020B0604020202020204" pitchFamily="34" charset="0"/>
              <a:buChar char="•"/>
            </a:pPr>
            <a:r>
              <a:rPr lang="en-IN" dirty="0">
                <a:latin typeface="source-serif-pro"/>
              </a:rPr>
              <a:t>From the table we know food density (g/cm3) and food calories (kcal/g), using this information we can estimate weight and calories intake in given food.</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00424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1F10EA-6DA7-E57C-F17E-FA3F873093F1}"/>
              </a:ext>
            </a:extLst>
          </p:cNvPr>
          <p:cNvSpPr txBox="1"/>
          <p:nvPr/>
        </p:nvSpPr>
        <p:spPr>
          <a:xfrm>
            <a:off x="4015817" y="21318"/>
            <a:ext cx="4641574" cy="584775"/>
          </a:xfrm>
          <a:prstGeom prst="rect">
            <a:avLst/>
          </a:prstGeom>
          <a:noFill/>
        </p:spPr>
        <p:txBody>
          <a:bodyPr wrap="square" rtlCol="0">
            <a:spAutoFit/>
          </a:bodyPr>
          <a:lstStyle/>
          <a:p>
            <a:r>
              <a:rPr lang="en-IN" sz="3200" u="sng" dirty="0">
                <a:solidFill>
                  <a:srgbClr val="7030A0"/>
                </a:solidFill>
              </a:rPr>
              <a:t>Results and Conclusion</a:t>
            </a:r>
          </a:p>
        </p:txBody>
      </p:sp>
      <p:pic>
        <p:nvPicPr>
          <p:cNvPr id="9" name="Picture 8">
            <a:extLst>
              <a:ext uri="{FF2B5EF4-FFF2-40B4-BE49-F238E27FC236}">
                <a16:creationId xmlns:a16="http://schemas.microsoft.com/office/drawing/2014/main" id="{5BB3C0E4-F79B-79C7-43B4-EB38F2FCD030}"/>
              </a:ext>
            </a:extLst>
          </p:cNvPr>
          <p:cNvPicPr>
            <a:picLocks noChangeAspect="1"/>
          </p:cNvPicPr>
          <p:nvPr/>
        </p:nvPicPr>
        <p:blipFill>
          <a:blip r:embed="rId2"/>
          <a:stretch>
            <a:fillRect/>
          </a:stretch>
        </p:blipFill>
        <p:spPr>
          <a:xfrm>
            <a:off x="7100691" y="1335807"/>
            <a:ext cx="4922729" cy="3534140"/>
          </a:xfrm>
          <a:prstGeom prst="rect">
            <a:avLst/>
          </a:prstGeom>
        </p:spPr>
      </p:pic>
      <p:sp>
        <p:nvSpPr>
          <p:cNvPr id="11" name="TextBox 10">
            <a:extLst>
              <a:ext uri="{FF2B5EF4-FFF2-40B4-BE49-F238E27FC236}">
                <a16:creationId xmlns:a16="http://schemas.microsoft.com/office/drawing/2014/main" id="{F4A7C0B7-34CF-8313-C9C2-A9A0832ADC10}"/>
              </a:ext>
            </a:extLst>
          </p:cNvPr>
          <p:cNvSpPr txBox="1"/>
          <p:nvPr/>
        </p:nvSpPr>
        <p:spPr>
          <a:xfrm>
            <a:off x="6911938" y="4960754"/>
            <a:ext cx="5280062" cy="646331"/>
          </a:xfrm>
          <a:prstGeom prst="rect">
            <a:avLst/>
          </a:prstGeom>
          <a:noFill/>
        </p:spPr>
        <p:txBody>
          <a:bodyPr wrap="square">
            <a:spAutoFit/>
          </a:bodyPr>
          <a:lstStyle/>
          <a:p>
            <a:pPr algn="ctr"/>
            <a:r>
              <a:rPr lang="en-IN" dirty="0"/>
              <a:t>From confusion matrix we see that most of fruits are classified correctly</a:t>
            </a:r>
          </a:p>
        </p:txBody>
      </p:sp>
      <p:sp>
        <p:nvSpPr>
          <p:cNvPr id="12" name="TextBox 11">
            <a:extLst>
              <a:ext uri="{FF2B5EF4-FFF2-40B4-BE49-F238E27FC236}">
                <a16:creationId xmlns:a16="http://schemas.microsoft.com/office/drawing/2014/main" id="{5B90FE3B-C700-1355-843E-8E30A79E5550}"/>
              </a:ext>
            </a:extLst>
          </p:cNvPr>
          <p:cNvSpPr txBox="1"/>
          <p:nvPr/>
        </p:nvSpPr>
        <p:spPr>
          <a:xfrm>
            <a:off x="4739640" y="620922"/>
            <a:ext cx="2712720" cy="461665"/>
          </a:xfrm>
          <a:prstGeom prst="rect">
            <a:avLst/>
          </a:prstGeom>
          <a:noFill/>
        </p:spPr>
        <p:txBody>
          <a:bodyPr wrap="square" rtlCol="0">
            <a:spAutoFit/>
          </a:bodyPr>
          <a:lstStyle/>
          <a:p>
            <a:r>
              <a:rPr lang="en-IN" sz="2400" dirty="0"/>
              <a:t>Food Recognition</a:t>
            </a:r>
          </a:p>
        </p:txBody>
      </p:sp>
      <p:sp>
        <p:nvSpPr>
          <p:cNvPr id="7" name="TextBox 6">
            <a:extLst>
              <a:ext uri="{FF2B5EF4-FFF2-40B4-BE49-F238E27FC236}">
                <a16:creationId xmlns:a16="http://schemas.microsoft.com/office/drawing/2014/main" id="{29CDA7CB-70F4-D706-5073-B139FC617437}"/>
              </a:ext>
            </a:extLst>
          </p:cNvPr>
          <p:cNvSpPr txBox="1"/>
          <p:nvPr/>
        </p:nvSpPr>
        <p:spPr>
          <a:xfrm>
            <a:off x="-1" y="3929520"/>
            <a:ext cx="7051704" cy="369332"/>
          </a:xfrm>
          <a:prstGeom prst="rect">
            <a:avLst/>
          </a:prstGeom>
          <a:noFill/>
        </p:spPr>
        <p:txBody>
          <a:bodyPr wrap="square" rtlCol="0">
            <a:spAutoFit/>
          </a:bodyPr>
          <a:lstStyle/>
          <a:p>
            <a:pPr algn="ctr"/>
            <a:r>
              <a:rPr lang="en-IN" dirty="0"/>
              <a:t>On training the model we got an accuracy of 82.92% with total loss 0.605</a:t>
            </a:r>
          </a:p>
        </p:txBody>
      </p:sp>
      <p:pic>
        <p:nvPicPr>
          <p:cNvPr id="4" name="Picture 3">
            <a:extLst>
              <a:ext uri="{FF2B5EF4-FFF2-40B4-BE49-F238E27FC236}">
                <a16:creationId xmlns:a16="http://schemas.microsoft.com/office/drawing/2014/main" id="{A283D8A7-32C5-AFE2-6602-53BC2545F9B5}"/>
              </a:ext>
            </a:extLst>
          </p:cNvPr>
          <p:cNvPicPr>
            <a:picLocks noChangeAspect="1"/>
          </p:cNvPicPr>
          <p:nvPr/>
        </p:nvPicPr>
        <p:blipFill>
          <a:blip r:embed="rId3"/>
          <a:stretch>
            <a:fillRect/>
          </a:stretch>
        </p:blipFill>
        <p:spPr>
          <a:xfrm>
            <a:off x="154172" y="1565753"/>
            <a:ext cx="6897531" cy="2136948"/>
          </a:xfrm>
          <a:prstGeom prst="rect">
            <a:avLst/>
          </a:prstGeom>
        </p:spPr>
      </p:pic>
    </p:spTree>
    <p:extLst>
      <p:ext uri="{BB962C8B-B14F-4D97-AF65-F5344CB8AC3E}">
        <p14:creationId xmlns:p14="http://schemas.microsoft.com/office/powerpoint/2010/main" val="1069550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48B26F-6546-04E1-8B99-85A48C2428BE}"/>
              </a:ext>
            </a:extLst>
          </p:cNvPr>
          <p:cNvSpPr txBox="1"/>
          <p:nvPr/>
        </p:nvSpPr>
        <p:spPr>
          <a:xfrm>
            <a:off x="4601182" y="349506"/>
            <a:ext cx="3925956" cy="523220"/>
          </a:xfrm>
          <a:prstGeom prst="rect">
            <a:avLst/>
          </a:prstGeom>
          <a:noFill/>
        </p:spPr>
        <p:txBody>
          <a:bodyPr wrap="square" rtlCol="0">
            <a:spAutoFit/>
          </a:bodyPr>
          <a:lstStyle/>
          <a:p>
            <a:r>
              <a:rPr lang="en-IN" sz="2800" dirty="0"/>
              <a:t>Food Segmentation</a:t>
            </a:r>
          </a:p>
        </p:txBody>
      </p:sp>
      <p:pic>
        <p:nvPicPr>
          <p:cNvPr id="5" name="Picture 4">
            <a:extLst>
              <a:ext uri="{FF2B5EF4-FFF2-40B4-BE49-F238E27FC236}">
                <a16:creationId xmlns:a16="http://schemas.microsoft.com/office/drawing/2014/main" id="{A9C01ABF-A827-5778-ACE2-A5F1886BAD5E}"/>
              </a:ext>
            </a:extLst>
          </p:cNvPr>
          <p:cNvPicPr>
            <a:picLocks noChangeAspect="1"/>
          </p:cNvPicPr>
          <p:nvPr/>
        </p:nvPicPr>
        <p:blipFill>
          <a:blip r:embed="rId3"/>
          <a:stretch>
            <a:fillRect/>
          </a:stretch>
        </p:blipFill>
        <p:spPr>
          <a:xfrm>
            <a:off x="427382" y="1527161"/>
            <a:ext cx="5134174" cy="3120125"/>
          </a:xfrm>
          <a:prstGeom prst="rect">
            <a:avLst/>
          </a:prstGeom>
        </p:spPr>
      </p:pic>
      <p:pic>
        <p:nvPicPr>
          <p:cNvPr id="7" name="Picture 6">
            <a:extLst>
              <a:ext uri="{FF2B5EF4-FFF2-40B4-BE49-F238E27FC236}">
                <a16:creationId xmlns:a16="http://schemas.microsoft.com/office/drawing/2014/main" id="{02C8C50F-A021-1EEF-C4D1-7B8B4D5FF76C}"/>
              </a:ext>
            </a:extLst>
          </p:cNvPr>
          <p:cNvPicPr>
            <a:picLocks noChangeAspect="1"/>
          </p:cNvPicPr>
          <p:nvPr/>
        </p:nvPicPr>
        <p:blipFill>
          <a:blip r:embed="rId4"/>
          <a:stretch>
            <a:fillRect/>
          </a:stretch>
        </p:blipFill>
        <p:spPr>
          <a:xfrm>
            <a:off x="6438900" y="1579337"/>
            <a:ext cx="5014774" cy="3120125"/>
          </a:xfrm>
          <a:prstGeom prst="rect">
            <a:avLst/>
          </a:prstGeom>
        </p:spPr>
      </p:pic>
      <p:sp>
        <p:nvSpPr>
          <p:cNvPr id="9" name="TextBox 8">
            <a:extLst>
              <a:ext uri="{FF2B5EF4-FFF2-40B4-BE49-F238E27FC236}">
                <a16:creationId xmlns:a16="http://schemas.microsoft.com/office/drawing/2014/main" id="{3903FCB2-FF61-D727-B359-4C2B4F5A61FA}"/>
              </a:ext>
            </a:extLst>
          </p:cNvPr>
          <p:cNvSpPr txBox="1"/>
          <p:nvPr/>
        </p:nvSpPr>
        <p:spPr>
          <a:xfrm>
            <a:off x="6438900" y="4770089"/>
            <a:ext cx="4740051" cy="646331"/>
          </a:xfrm>
          <a:prstGeom prst="rect">
            <a:avLst/>
          </a:prstGeom>
          <a:noFill/>
        </p:spPr>
        <p:txBody>
          <a:bodyPr wrap="square">
            <a:spAutoFit/>
          </a:bodyPr>
          <a:lstStyle/>
          <a:p>
            <a:pPr algn="ctr"/>
            <a:r>
              <a:rPr lang="en-US" dirty="0"/>
              <a:t>Convert to grey scale to Reduce Complexity and Focus on Contents</a:t>
            </a:r>
          </a:p>
        </p:txBody>
      </p:sp>
      <p:sp>
        <p:nvSpPr>
          <p:cNvPr id="10" name="TextBox 9">
            <a:extLst>
              <a:ext uri="{FF2B5EF4-FFF2-40B4-BE49-F238E27FC236}">
                <a16:creationId xmlns:a16="http://schemas.microsoft.com/office/drawing/2014/main" id="{F9DC3D77-9310-36D5-D6CA-0DB55C80302D}"/>
              </a:ext>
            </a:extLst>
          </p:cNvPr>
          <p:cNvSpPr txBox="1"/>
          <p:nvPr/>
        </p:nvSpPr>
        <p:spPr>
          <a:xfrm>
            <a:off x="1933608" y="4770089"/>
            <a:ext cx="1648836" cy="369332"/>
          </a:xfrm>
          <a:prstGeom prst="rect">
            <a:avLst/>
          </a:prstGeom>
          <a:noFill/>
        </p:spPr>
        <p:txBody>
          <a:bodyPr wrap="square" rtlCol="0">
            <a:spAutoFit/>
          </a:bodyPr>
          <a:lstStyle/>
          <a:p>
            <a:r>
              <a:rPr lang="en-IN" dirty="0"/>
              <a:t>Input image</a:t>
            </a:r>
          </a:p>
        </p:txBody>
      </p:sp>
    </p:spTree>
    <p:extLst>
      <p:ext uri="{BB962C8B-B14F-4D97-AF65-F5344CB8AC3E}">
        <p14:creationId xmlns:p14="http://schemas.microsoft.com/office/powerpoint/2010/main" val="2922057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103E9A-B126-C93A-EE52-A0849BD1166E}"/>
              </a:ext>
            </a:extLst>
          </p:cNvPr>
          <p:cNvPicPr>
            <a:picLocks noChangeAspect="1"/>
          </p:cNvPicPr>
          <p:nvPr/>
        </p:nvPicPr>
        <p:blipFill>
          <a:blip r:embed="rId2"/>
          <a:stretch>
            <a:fillRect/>
          </a:stretch>
        </p:blipFill>
        <p:spPr>
          <a:xfrm>
            <a:off x="406076" y="1345672"/>
            <a:ext cx="4762913" cy="3010161"/>
          </a:xfrm>
          <a:prstGeom prst="rect">
            <a:avLst/>
          </a:prstGeom>
        </p:spPr>
      </p:pic>
      <p:pic>
        <p:nvPicPr>
          <p:cNvPr id="6" name="Picture 5">
            <a:extLst>
              <a:ext uri="{FF2B5EF4-FFF2-40B4-BE49-F238E27FC236}">
                <a16:creationId xmlns:a16="http://schemas.microsoft.com/office/drawing/2014/main" id="{67C081D7-8101-8776-EEAA-8541E1641CE0}"/>
              </a:ext>
            </a:extLst>
          </p:cNvPr>
          <p:cNvPicPr>
            <a:picLocks noChangeAspect="1"/>
          </p:cNvPicPr>
          <p:nvPr/>
        </p:nvPicPr>
        <p:blipFill>
          <a:blip r:embed="rId3"/>
          <a:stretch>
            <a:fillRect/>
          </a:stretch>
        </p:blipFill>
        <p:spPr>
          <a:xfrm>
            <a:off x="6371572" y="1311688"/>
            <a:ext cx="4901853" cy="3044145"/>
          </a:xfrm>
          <a:prstGeom prst="rect">
            <a:avLst/>
          </a:prstGeom>
        </p:spPr>
      </p:pic>
      <p:sp>
        <p:nvSpPr>
          <p:cNvPr id="9" name="Rectangle 3">
            <a:extLst>
              <a:ext uri="{FF2B5EF4-FFF2-40B4-BE49-F238E27FC236}">
                <a16:creationId xmlns:a16="http://schemas.microsoft.com/office/drawing/2014/main" id="{624F18C1-4286-50E4-1F66-EFCE08A27443}"/>
              </a:ext>
            </a:extLst>
          </p:cNvPr>
          <p:cNvSpPr>
            <a:spLocks noChangeArrowheads="1"/>
          </p:cNvSpPr>
          <p:nvPr/>
        </p:nvSpPr>
        <p:spPr bwMode="auto">
          <a:xfrm>
            <a:off x="1101493" y="4562967"/>
            <a:ext cx="38483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T</a:t>
            </a:r>
            <a:r>
              <a:rPr kumimoji="0" lang="en-US" altLang="en-US" b="0" i="0" u="none" strike="noStrike" cap="none" normalizeH="0" baseline="0" dirty="0">
                <a:ln>
                  <a:noFill/>
                </a:ln>
                <a:effectLst/>
                <a:latin typeface="+mn-lt"/>
              </a:rPr>
              <a:t>hresholding  to create a binary image </a:t>
            </a:r>
          </a:p>
        </p:txBody>
      </p:sp>
      <p:sp>
        <p:nvSpPr>
          <p:cNvPr id="13" name="TextBox 12">
            <a:extLst>
              <a:ext uri="{FF2B5EF4-FFF2-40B4-BE49-F238E27FC236}">
                <a16:creationId xmlns:a16="http://schemas.microsoft.com/office/drawing/2014/main" id="{A8051E20-FEE9-5ECA-C46D-FC58B6E120B9}"/>
              </a:ext>
            </a:extLst>
          </p:cNvPr>
          <p:cNvSpPr txBox="1"/>
          <p:nvPr/>
        </p:nvSpPr>
        <p:spPr>
          <a:xfrm>
            <a:off x="6534455" y="4578356"/>
            <a:ext cx="6103620" cy="369332"/>
          </a:xfrm>
          <a:prstGeom prst="rect">
            <a:avLst/>
          </a:prstGeom>
          <a:noFill/>
        </p:spPr>
        <p:txBody>
          <a:bodyPr wrap="square">
            <a:spAutoFit/>
          </a:bodyPr>
          <a:lstStyle/>
          <a:p>
            <a:r>
              <a:rPr lang="en-US" dirty="0"/>
              <a:t>Mask of the largest contour in the image </a:t>
            </a:r>
            <a:endParaRPr lang="en-IN" dirty="0"/>
          </a:p>
        </p:txBody>
      </p:sp>
    </p:spTree>
    <p:extLst>
      <p:ext uri="{BB962C8B-B14F-4D97-AF65-F5344CB8AC3E}">
        <p14:creationId xmlns:p14="http://schemas.microsoft.com/office/powerpoint/2010/main" val="2049931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0FA068-C3E3-9BB1-349F-A87564E7AF20}"/>
              </a:ext>
            </a:extLst>
          </p:cNvPr>
          <p:cNvPicPr>
            <a:picLocks noChangeAspect="1"/>
          </p:cNvPicPr>
          <p:nvPr/>
        </p:nvPicPr>
        <p:blipFill>
          <a:blip r:embed="rId3"/>
          <a:stretch>
            <a:fillRect/>
          </a:stretch>
        </p:blipFill>
        <p:spPr>
          <a:xfrm>
            <a:off x="552450" y="1662765"/>
            <a:ext cx="4701947" cy="2933954"/>
          </a:xfrm>
          <a:prstGeom prst="rect">
            <a:avLst/>
          </a:prstGeom>
        </p:spPr>
      </p:pic>
      <p:pic>
        <p:nvPicPr>
          <p:cNvPr id="5" name="Picture 4">
            <a:extLst>
              <a:ext uri="{FF2B5EF4-FFF2-40B4-BE49-F238E27FC236}">
                <a16:creationId xmlns:a16="http://schemas.microsoft.com/office/drawing/2014/main" id="{99C49E1B-D31A-4AD8-CF3A-9FF11A91B333}"/>
              </a:ext>
            </a:extLst>
          </p:cNvPr>
          <p:cNvPicPr>
            <a:picLocks noChangeAspect="1"/>
          </p:cNvPicPr>
          <p:nvPr/>
        </p:nvPicPr>
        <p:blipFill>
          <a:blip r:embed="rId4"/>
          <a:stretch>
            <a:fillRect/>
          </a:stretch>
        </p:blipFill>
        <p:spPr>
          <a:xfrm>
            <a:off x="6368038" y="1662765"/>
            <a:ext cx="4709568" cy="2949196"/>
          </a:xfrm>
          <a:prstGeom prst="rect">
            <a:avLst/>
          </a:prstGeom>
        </p:spPr>
      </p:pic>
      <p:sp>
        <p:nvSpPr>
          <p:cNvPr id="9" name="TextBox 8">
            <a:extLst>
              <a:ext uri="{FF2B5EF4-FFF2-40B4-BE49-F238E27FC236}">
                <a16:creationId xmlns:a16="http://schemas.microsoft.com/office/drawing/2014/main" id="{AB578AB2-D350-265F-A2E7-D318E225D5BB}"/>
              </a:ext>
            </a:extLst>
          </p:cNvPr>
          <p:cNvSpPr txBox="1"/>
          <p:nvPr/>
        </p:nvSpPr>
        <p:spPr>
          <a:xfrm>
            <a:off x="853075" y="4701489"/>
            <a:ext cx="6103620" cy="369332"/>
          </a:xfrm>
          <a:prstGeom prst="rect">
            <a:avLst/>
          </a:prstGeom>
          <a:noFill/>
        </p:spPr>
        <p:txBody>
          <a:bodyPr wrap="square">
            <a:spAutoFit/>
          </a:bodyPr>
          <a:lstStyle/>
          <a:p>
            <a:r>
              <a:rPr lang="en-US" dirty="0"/>
              <a:t>Isolate the largest item in the image.</a:t>
            </a:r>
            <a:endParaRPr lang="en-IN" dirty="0"/>
          </a:p>
        </p:txBody>
      </p:sp>
      <p:sp>
        <p:nvSpPr>
          <p:cNvPr id="14" name="Rectangle 1">
            <a:extLst>
              <a:ext uri="{FF2B5EF4-FFF2-40B4-BE49-F238E27FC236}">
                <a16:creationId xmlns:a16="http://schemas.microsoft.com/office/drawing/2014/main" id="{E31FD682-D5FF-05CA-8B42-06F54A3B1A66}"/>
              </a:ext>
            </a:extLst>
          </p:cNvPr>
          <p:cNvSpPr>
            <a:spLocks noChangeArrowheads="1"/>
          </p:cNvSpPr>
          <p:nvPr/>
        </p:nvSpPr>
        <p:spPr bwMode="auto">
          <a:xfrm>
            <a:off x="5866834" y="4641242"/>
            <a:ext cx="62248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C</a:t>
            </a:r>
            <a:r>
              <a:rPr kumimoji="0" lang="en-US" altLang="en-US" b="0" i="0" u="none" strike="noStrike" cap="none" normalizeH="0" baseline="0" dirty="0">
                <a:ln>
                  <a:noFill/>
                </a:ln>
                <a:effectLst/>
                <a:latin typeface="+mn-lt"/>
              </a:rPr>
              <a:t>onvert the isolated food image to HSV for color segmentation </a:t>
            </a:r>
          </a:p>
        </p:txBody>
      </p:sp>
    </p:spTree>
    <p:extLst>
      <p:ext uri="{BB962C8B-B14F-4D97-AF65-F5344CB8AC3E}">
        <p14:creationId xmlns:p14="http://schemas.microsoft.com/office/powerpoint/2010/main" val="2037976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07D42C9-15C1-0A49-BB2C-C0450BABE95A}"/>
              </a:ext>
            </a:extLst>
          </p:cNvPr>
          <p:cNvPicPr>
            <a:picLocks noChangeAspect="1"/>
          </p:cNvPicPr>
          <p:nvPr/>
        </p:nvPicPr>
        <p:blipFill>
          <a:blip r:embed="rId3"/>
          <a:stretch>
            <a:fillRect/>
          </a:stretch>
        </p:blipFill>
        <p:spPr>
          <a:xfrm>
            <a:off x="715725" y="1496852"/>
            <a:ext cx="4808637" cy="2987299"/>
          </a:xfrm>
          <a:prstGeom prst="rect">
            <a:avLst/>
          </a:prstGeom>
        </p:spPr>
      </p:pic>
      <p:pic>
        <p:nvPicPr>
          <p:cNvPr id="9" name="Picture 8">
            <a:extLst>
              <a:ext uri="{FF2B5EF4-FFF2-40B4-BE49-F238E27FC236}">
                <a16:creationId xmlns:a16="http://schemas.microsoft.com/office/drawing/2014/main" id="{613A3FE1-AE6F-D4C6-F84D-65487919AF61}"/>
              </a:ext>
            </a:extLst>
          </p:cNvPr>
          <p:cNvPicPr>
            <a:picLocks noChangeAspect="1"/>
          </p:cNvPicPr>
          <p:nvPr/>
        </p:nvPicPr>
        <p:blipFill>
          <a:blip r:embed="rId4"/>
          <a:stretch>
            <a:fillRect/>
          </a:stretch>
        </p:blipFill>
        <p:spPr>
          <a:xfrm>
            <a:off x="6946150" y="1496852"/>
            <a:ext cx="3985605" cy="2956816"/>
          </a:xfrm>
          <a:prstGeom prst="rect">
            <a:avLst/>
          </a:prstGeom>
        </p:spPr>
      </p:pic>
      <p:sp>
        <p:nvSpPr>
          <p:cNvPr id="13" name="TextBox 12">
            <a:extLst>
              <a:ext uri="{FF2B5EF4-FFF2-40B4-BE49-F238E27FC236}">
                <a16:creationId xmlns:a16="http://schemas.microsoft.com/office/drawing/2014/main" id="{049BC2F0-8AA7-5A49-A47D-681895AE108A}"/>
              </a:ext>
            </a:extLst>
          </p:cNvPr>
          <p:cNvSpPr txBox="1"/>
          <p:nvPr/>
        </p:nvSpPr>
        <p:spPr>
          <a:xfrm>
            <a:off x="1421130" y="4484151"/>
            <a:ext cx="3226026" cy="369332"/>
          </a:xfrm>
          <a:prstGeom prst="rect">
            <a:avLst/>
          </a:prstGeom>
          <a:noFill/>
        </p:spPr>
        <p:txBody>
          <a:bodyPr wrap="square">
            <a:spAutoFit/>
          </a:bodyPr>
          <a:lstStyle/>
          <a:p>
            <a:r>
              <a:rPr lang="en-IN" dirty="0"/>
              <a:t>Isolate the plate region</a:t>
            </a:r>
          </a:p>
        </p:txBody>
      </p:sp>
      <p:sp>
        <p:nvSpPr>
          <p:cNvPr id="21" name="TextBox 20">
            <a:extLst>
              <a:ext uri="{FF2B5EF4-FFF2-40B4-BE49-F238E27FC236}">
                <a16:creationId xmlns:a16="http://schemas.microsoft.com/office/drawing/2014/main" id="{6999972A-7943-128B-01CA-EB19313B6B68}"/>
              </a:ext>
            </a:extLst>
          </p:cNvPr>
          <p:cNvSpPr txBox="1"/>
          <p:nvPr/>
        </p:nvSpPr>
        <p:spPr>
          <a:xfrm>
            <a:off x="7209196" y="4484151"/>
            <a:ext cx="6103620" cy="369332"/>
          </a:xfrm>
          <a:prstGeom prst="rect">
            <a:avLst/>
          </a:prstGeom>
          <a:noFill/>
        </p:spPr>
        <p:txBody>
          <a:bodyPr wrap="square">
            <a:spAutoFit/>
          </a:bodyPr>
          <a:lstStyle/>
          <a:p>
            <a:r>
              <a:rPr lang="en-US" dirty="0"/>
              <a:t> Inverse mask of the plate region</a:t>
            </a:r>
            <a:endParaRPr lang="en-IN" dirty="0"/>
          </a:p>
        </p:txBody>
      </p:sp>
    </p:spTree>
    <p:extLst>
      <p:ext uri="{BB962C8B-B14F-4D97-AF65-F5344CB8AC3E}">
        <p14:creationId xmlns:p14="http://schemas.microsoft.com/office/powerpoint/2010/main" val="235578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1289</TotalTime>
  <Words>781</Words>
  <Application>Microsoft Office PowerPoint</Application>
  <PresentationFormat>Widescreen</PresentationFormat>
  <Paragraphs>75</Paragraphs>
  <Slides>17</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Arial</vt:lpstr>
      <vt:lpstr>Calibri</vt:lpstr>
      <vt:lpstr>Calibri Light</vt:lpstr>
      <vt:lpstr>Gill Sans MT</vt:lpstr>
      <vt:lpstr>Google Sans</vt:lpstr>
      <vt:lpstr>Open Sans</vt:lpstr>
      <vt:lpstr>sohne</vt:lpstr>
      <vt:lpstr>source-serif-pro</vt:lpstr>
      <vt:lpstr>Office Theme</vt:lpstr>
      <vt:lpstr>Gallery</vt:lpstr>
      <vt:lpstr>Intelligent Food Nutrient Analysis</vt:lpstr>
      <vt:lpstr>Methodology</vt:lpstr>
      <vt:lpstr>Methodology</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Calorie Estimation</dc:title>
  <dc:creator>Libin Alex</dc:creator>
  <cp:lastModifiedBy>Libin Alex</cp:lastModifiedBy>
  <cp:revision>10</cp:revision>
  <dcterms:created xsi:type="dcterms:W3CDTF">2024-03-17T17:42:28Z</dcterms:created>
  <dcterms:modified xsi:type="dcterms:W3CDTF">2024-07-24T12:50:51Z</dcterms:modified>
</cp:coreProperties>
</file>