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Dosis Light"/>
      <p:regular r:id="rId27"/>
      <p:bold r:id="rId28"/>
    </p:embeddedFont>
    <p:embeddedFont>
      <p:font typeface="Dosis"/>
      <p:regular r:id="rId29"/>
      <p:bold r:id="rId30"/>
    </p:embeddedFont>
    <p:embeddedFont>
      <p:font typeface="Titillium Web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44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4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DosisLight-bold.fntdata"/><Relationship Id="rId27" Type="http://schemas.openxmlformats.org/officeDocument/2006/relationships/font" Target="fonts/Dosis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osi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itilliumWebLight-regular.fntdata"/><Relationship Id="rId30" Type="http://schemas.openxmlformats.org/officeDocument/2006/relationships/font" Target="fonts/Dosis-bold.fntdata"/><Relationship Id="rId11" Type="http://schemas.openxmlformats.org/officeDocument/2006/relationships/slide" Target="slides/slide6.xml"/><Relationship Id="rId33" Type="http://schemas.openxmlformats.org/officeDocument/2006/relationships/font" Target="fonts/TitilliumWebLight-italic.fntdata"/><Relationship Id="rId10" Type="http://schemas.openxmlformats.org/officeDocument/2006/relationships/slide" Target="slides/slide5.xml"/><Relationship Id="rId32" Type="http://schemas.openxmlformats.org/officeDocument/2006/relationships/font" Target="fonts/TitilliumWebLigh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TitilliumWebLigh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2" name="Shape 3832"/>
        <p:cNvGrpSpPr/>
        <p:nvPr/>
      </p:nvGrpSpPr>
      <p:grpSpPr>
        <a:xfrm>
          <a:off x="0" y="0"/>
          <a:ext cx="0" cy="0"/>
          <a:chOff x="0" y="0"/>
          <a:chExt cx="0" cy="0"/>
        </a:xfrm>
      </p:grpSpPr>
      <p:sp>
        <p:nvSpPr>
          <p:cNvPr id="3833" name="Google Shape;383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4" name="Google Shape;383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4" name="Shape 3914"/>
        <p:cNvGrpSpPr/>
        <p:nvPr/>
      </p:nvGrpSpPr>
      <p:grpSpPr>
        <a:xfrm>
          <a:off x="0" y="0"/>
          <a:ext cx="0" cy="0"/>
          <a:chOff x="0" y="0"/>
          <a:chExt cx="0" cy="0"/>
        </a:xfrm>
      </p:grpSpPr>
      <p:sp>
        <p:nvSpPr>
          <p:cNvPr id="3915" name="Google Shape;3915;g1071836cbcf_2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6" name="Google Shape;3916;g1071836cbcf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3" name="Shape 3923"/>
        <p:cNvGrpSpPr/>
        <p:nvPr/>
      </p:nvGrpSpPr>
      <p:grpSpPr>
        <a:xfrm>
          <a:off x="0" y="0"/>
          <a:ext cx="0" cy="0"/>
          <a:chOff x="0" y="0"/>
          <a:chExt cx="0" cy="0"/>
        </a:xfrm>
      </p:grpSpPr>
      <p:sp>
        <p:nvSpPr>
          <p:cNvPr id="3924" name="Google Shape;3924;g106ed9f2be9_3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5" name="Google Shape;3925;g106ed9f2be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1" name="Shape 3931"/>
        <p:cNvGrpSpPr/>
        <p:nvPr/>
      </p:nvGrpSpPr>
      <p:grpSpPr>
        <a:xfrm>
          <a:off x="0" y="0"/>
          <a:ext cx="0" cy="0"/>
          <a:chOff x="0" y="0"/>
          <a:chExt cx="0" cy="0"/>
        </a:xfrm>
      </p:grpSpPr>
      <p:sp>
        <p:nvSpPr>
          <p:cNvPr id="3932" name="Google Shape;3932;g1071786a6cc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3" name="Google Shape;3933;g1071786a6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also compare the metrics of each </a:t>
            </a:r>
            <a:r>
              <a:rPr lang="en"/>
              <a:t>universities. We selected some of the world top 10 universities in 2016, and made comparisons between them. We found that as the world top 1 university, California Institute of Technology has very high scores on most of the metrics. Except for international, it reached almost 100 of all the other 4 metrics. Comparing to that, the University of Chicago, which ranked as the 10th, has comparatively lower score in average to the California Institute of Technology. We think if we can show all the universities’ metrics, it will be very useful for students to decide which university they want to apply. And for universities, they will now where to improve to have better ranking. Next binxing and Yuxin will show more about how we used these data on our dashboard to help the students and universities.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7" name="Shape 3947"/>
        <p:cNvGrpSpPr/>
        <p:nvPr/>
      </p:nvGrpSpPr>
      <p:grpSpPr>
        <a:xfrm>
          <a:off x="0" y="0"/>
          <a:ext cx="0" cy="0"/>
          <a:chOff x="0" y="0"/>
          <a:chExt cx="0" cy="0"/>
        </a:xfrm>
      </p:grpSpPr>
      <p:sp>
        <p:nvSpPr>
          <p:cNvPr id="3948" name="Google Shape;3948;g1071836cbcf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9" name="Google Shape;3949;g1071836cbc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4" name="Shape 3954"/>
        <p:cNvGrpSpPr/>
        <p:nvPr/>
      </p:nvGrpSpPr>
      <p:grpSpPr>
        <a:xfrm>
          <a:off x="0" y="0"/>
          <a:ext cx="0" cy="0"/>
          <a:chOff x="0" y="0"/>
          <a:chExt cx="0" cy="0"/>
        </a:xfrm>
      </p:grpSpPr>
      <p:sp>
        <p:nvSpPr>
          <p:cNvPr id="3955" name="Google Shape;3955;g1071836cbcf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6" name="Google Shape;3956;g1071836cbc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2" name="Shape 3962"/>
        <p:cNvGrpSpPr/>
        <p:nvPr/>
      </p:nvGrpSpPr>
      <p:grpSpPr>
        <a:xfrm>
          <a:off x="0" y="0"/>
          <a:ext cx="0" cy="0"/>
          <a:chOff x="0" y="0"/>
          <a:chExt cx="0" cy="0"/>
        </a:xfrm>
      </p:grpSpPr>
      <p:sp>
        <p:nvSpPr>
          <p:cNvPr id="3963" name="Google Shape;3963;g106e1ca05ad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4" name="Google Shape;3964;g106e1ca05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0" name="Shape 3970"/>
        <p:cNvGrpSpPr/>
        <p:nvPr/>
      </p:nvGrpSpPr>
      <p:grpSpPr>
        <a:xfrm>
          <a:off x="0" y="0"/>
          <a:ext cx="0" cy="0"/>
          <a:chOff x="0" y="0"/>
          <a:chExt cx="0" cy="0"/>
        </a:xfrm>
      </p:grpSpPr>
      <p:sp>
        <p:nvSpPr>
          <p:cNvPr id="3971" name="Google Shape;3971;g1071836cbcf_0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2" name="Google Shape;3972;g1071836cbc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8" name="Shape 3978"/>
        <p:cNvGrpSpPr/>
        <p:nvPr/>
      </p:nvGrpSpPr>
      <p:grpSpPr>
        <a:xfrm>
          <a:off x="0" y="0"/>
          <a:ext cx="0" cy="0"/>
          <a:chOff x="0" y="0"/>
          <a:chExt cx="0" cy="0"/>
        </a:xfrm>
      </p:grpSpPr>
      <p:sp>
        <p:nvSpPr>
          <p:cNvPr id="3979" name="Google Shape;3979;g1071836cbcf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0" name="Google Shape;3980;g1071836cbc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7" name="Shape 3987"/>
        <p:cNvGrpSpPr/>
        <p:nvPr/>
      </p:nvGrpSpPr>
      <p:grpSpPr>
        <a:xfrm>
          <a:off x="0" y="0"/>
          <a:ext cx="0" cy="0"/>
          <a:chOff x="0" y="0"/>
          <a:chExt cx="0" cy="0"/>
        </a:xfrm>
      </p:grpSpPr>
      <p:sp>
        <p:nvSpPr>
          <p:cNvPr id="3988" name="Google Shape;3988;g106e1ca05ad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9" name="Google Shape;3989;g106e1ca05a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4" name="Shape 3994"/>
        <p:cNvGrpSpPr/>
        <p:nvPr/>
      </p:nvGrpSpPr>
      <p:grpSpPr>
        <a:xfrm>
          <a:off x="0" y="0"/>
          <a:ext cx="0" cy="0"/>
          <a:chOff x="0" y="0"/>
          <a:chExt cx="0" cy="0"/>
        </a:xfrm>
      </p:grpSpPr>
      <p:sp>
        <p:nvSpPr>
          <p:cNvPr id="3995" name="Google Shape;3995;g106e1ca05ad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6" name="Google Shape;3996;g106e1ca05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9" name="Shape 3839"/>
        <p:cNvGrpSpPr/>
        <p:nvPr/>
      </p:nvGrpSpPr>
      <p:grpSpPr>
        <a:xfrm>
          <a:off x="0" y="0"/>
          <a:ext cx="0" cy="0"/>
          <a:chOff x="0" y="0"/>
          <a:chExt cx="0" cy="0"/>
        </a:xfrm>
      </p:grpSpPr>
      <p:sp>
        <p:nvSpPr>
          <p:cNvPr id="3840" name="Google Shape;3840;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1" name="Google Shape;3841;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5" name="Shape 4005"/>
        <p:cNvGrpSpPr/>
        <p:nvPr/>
      </p:nvGrpSpPr>
      <p:grpSpPr>
        <a:xfrm>
          <a:off x="0" y="0"/>
          <a:ext cx="0" cy="0"/>
          <a:chOff x="0" y="0"/>
          <a:chExt cx="0" cy="0"/>
        </a:xfrm>
      </p:grpSpPr>
      <p:sp>
        <p:nvSpPr>
          <p:cNvPr id="4006" name="Google Shape;4006;g1071836cbcf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7" name="Google Shape;4007;g1071836cbc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2" name="Shape 4012"/>
        <p:cNvGrpSpPr/>
        <p:nvPr/>
      </p:nvGrpSpPr>
      <p:grpSpPr>
        <a:xfrm>
          <a:off x="0" y="0"/>
          <a:ext cx="0" cy="0"/>
          <a:chOff x="0" y="0"/>
          <a:chExt cx="0" cy="0"/>
        </a:xfrm>
      </p:grpSpPr>
      <p:sp>
        <p:nvSpPr>
          <p:cNvPr id="4013" name="Google Shape;401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4" name="Google Shape;401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7" name="Shape 3847"/>
        <p:cNvGrpSpPr/>
        <p:nvPr/>
      </p:nvGrpSpPr>
      <p:grpSpPr>
        <a:xfrm>
          <a:off x="0" y="0"/>
          <a:ext cx="0" cy="0"/>
          <a:chOff x="0" y="0"/>
          <a:chExt cx="0" cy="0"/>
        </a:xfrm>
      </p:grpSpPr>
      <p:sp>
        <p:nvSpPr>
          <p:cNvPr id="3848" name="Google Shape;3848;g1071836cbcf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9" name="Google Shape;3849;g1071836cbc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4" name="Shape 3854"/>
        <p:cNvGrpSpPr/>
        <p:nvPr/>
      </p:nvGrpSpPr>
      <p:grpSpPr>
        <a:xfrm>
          <a:off x="0" y="0"/>
          <a:ext cx="0" cy="0"/>
          <a:chOff x="0" y="0"/>
          <a:chExt cx="0" cy="0"/>
        </a:xfrm>
      </p:grpSpPr>
      <p:sp>
        <p:nvSpPr>
          <p:cNvPr id="3855" name="Google Shape;3855;g1071836cbcf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6" name="Google Shape;3856;g1071836cbc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300">
                <a:solidFill>
                  <a:srgbClr val="003B55"/>
                </a:solidFill>
                <a:latin typeface="Titillium Web Light"/>
                <a:ea typeface="Titillium Web Light"/>
                <a:cs typeface="Titillium Web Light"/>
                <a:sym typeface="Titillium Web Light"/>
              </a:rPr>
              <a:t>Public spending on education includes direct expenditure on educational institutions as well as educational-related public subsidies given to households and administered by educational institutions. This indicator is shown as a percentage of GDP, on tertiary education,shows the priority given by governments to education relative to other areas of investment, such as health care, social security, defence and security. </a:t>
            </a:r>
            <a:endParaRPr sz="6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7" name="Shape 3867"/>
        <p:cNvGrpSpPr/>
        <p:nvPr/>
      </p:nvGrpSpPr>
      <p:grpSpPr>
        <a:xfrm>
          <a:off x="0" y="0"/>
          <a:ext cx="0" cy="0"/>
          <a:chOff x="0" y="0"/>
          <a:chExt cx="0" cy="0"/>
        </a:xfrm>
      </p:grpSpPr>
      <p:sp>
        <p:nvSpPr>
          <p:cNvPr id="3868" name="Google Shape;3868;g1071836cbcf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9" name="Google Shape;3869;g1071836cbc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6" name="Shape 3876"/>
        <p:cNvGrpSpPr/>
        <p:nvPr/>
      </p:nvGrpSpPr>
      <p:grpSpPr>
        <a:xfrm>
          <a:off x="0" y="0"/>
          <a:ext cx="0" cy="0"/>
          <a:chOff x="0" y="0"/>
          <a:chExt cx="0" cy="0"/>
        </a:xfrm>
      </p:grpSpPr>
      <p:sp>
        <p:nvSpPr>
          <p:cNvPr id="3877" name="Google Shape;3877;g1071836cbcf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8" name="Google Shape;3878;g1071836cbc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a:t>
            </a:r>
            <a:r>
              <a:rPr lang="en"/>
              <a:t>because</a:t>
            </a:r>
            <a:r>
              <a:rPr lang="en"/>
              <a:t> the </a:t>
            </a:r>
            <a:r>
              <a:rPr lang="en"/>
              <a:t>expenditure</a:t>
            </a:r>
            <a:r>
              <a:rPr lang="en"/>
              <a:t> used here is as the percentage of GDP, the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8" name="Shape 3888"/>
        <p:cNvGrpSpPr/>
        <p:nvPr/>
      </p:nvGrpSpPr>
      <p:grpSpPr>
        <a:xfrm>
          <a:off x="0" y="0"/>
          <a:ext cx="0" cy="0"/>
          <a:chOff x="0" y="0"/>
          <a:chExt cx="0" cy="0"/>
        </a:xfrm>
      </p:grpSpPr>
      <p:sp>
        <p:nvSpPr>
          <p:cNvPr id="3889" name="Google Shape;3889;g1071836cbcf_2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0" name="Google Shape;3890;g1071836cbc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ranking </a:t>
            </a:r>
            <a:r>
              <a:rPr lang="en"/>
              <a:t>distribution</a:t>
            </a:r>
            <a:r>
              <a:rPr lang="en"/>
              <a:t> of each top 10 countries’ universities. The ranges shows the highest and lowest rank of universities in the country. The </a:t>
            </a:r>
            <a:r>
              <a:rPr lang="en"/>
              <a:t>interquartile</a:t>
            </a:r>
            <a:r>
              <a:rPr lang="en"/>
              <a:t> parts can tell us the position that most number of universities in the country was located. From this, we found the result being quite interesting that although united states and united kingdom both have very high ranging universities, the universities in United States are more concentrated in higher ranked positions. It is also </a:t>
            </a:r>
            <a:r>
              <a:rPr lang="en"/>
              <a:t>interesting</a:t>
            </a:r>
            <a:r>
              <a:rPr lang="en"/>
              <a:t> to see that </a:t>
            </a:r>
            <a:r>
              <a:rPr lang="en" sz="1400">
                <a:solidFill>
                  <a:schemeClr val="dk1"/>
                </a:solidFill>
                <a:latin typeface="Titillium Web Light"/>
                <a:ea typeface="Titillium Web Light"/>
                <a:cs typeface="Titillium Web Light"/>
                <a:sym typeface="Titillium Web Light"/>
              </a:rPr>
              <a:t>Although Japan does not have many universities included, their ranked universities are also more highly ranked.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6" name="Shape 3896"/>
        <p:cNvGrpSpPr/>
        <p:nvPr/>
      </p:nvGrpSpPr>
      <p:grpSpPr>
        <a:xfrm>
          <a:off x="0" y="0"/>
          <a:ext cx="0" cy="0"/>
          <a:chOff x="0" y="0"/>
          <a:chExt cx="0" cy="0"/>
        </a:xfrm>
      </p:grpSpPr>
      <p:sp>
        <p:nvSpPr>
          <p:cNvPr id="3897" name="Google Shape;3897;g1071836cbcf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8" name="Google Shape;3898;g1071836cbc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detailed statistics of the five metrics used for the ranking. Teaching represents the learning environment score, Research represents the research productivity, research income and the reputation of that.Citations represents the influence of the research.International represents the proportion of international students and staffs, and degree of international collaboration.Income represents the income score of the graduates.</a:t>
            </a:r>
            <a:endParaRPr/>
          </a:p>
          <a:p>
            <a:pPr indent="0" lvl="0" marL="0" rtl="0" algn="l">
              <a:spcBef>
                <a:spcPts val="0"/>
              </a:spcBef>
              <a:spcAft>
                <a:spcPts val="0"/>
              </a:spcAft>
              <a:buNone/>
            </a:pPr>
            <a:r>
              <a:rPr lang="en"/>
              <a:t>Because the data includes 6 years and we choose 200 schools for analysis, the count is 1200. From these statistics, we can see </a:t>
            </a:r>
            <a:r>
              <a:rPr lang="en" sz="1400">
                <a:solidFill>
                  <a:schemeClr val="dk1"/>
                </a:solidFill>
                <a:latin typeface="Titillium Web Light"/>
                <a:ea typeface="Titillium Web Light"/>
                <a:cs typeface="Titillium Web Light"/>
                <a:sym typeface="Titillium Web Light"/>
              </a:rPr>
              <a:t>The distributions for all 5 metrics are all roughly symmetrical, and  The citation scores are higher than the others.</a:t>
            </a:r>
            <a:endParaRPr sz="1400">
              <a:solidFill>
                <a:schemeClr val="dk1"/>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5" name="Shape 3905"/>
        <p:cNvGrpSpPr/>
        <p:nvPr/>
      </p:nvGrpSpPr>
      <p:grpSpPr>
        <a:xfrm>
          <a:off x="0" y="0"/>
          <a:ext cx="0" cy="0"/>
          <a:chOff x="0" y="0"/>
          <a:chExt cx="0" cy="0"/>
        </a:xfrm>
      </p:grpSpPr>
      <p:sp>
        <p:nvSpPr>
          <p:cNvPr id="3906" name="Google Shape;3906;g1071836cbcf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7" name="Google Shape;3907;g1071836cbc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looking into details about the 5 metrics in each top 10 country, we found for international, the scores are more varied comparing to other metrics. For teaching, </a:t>
            </a:r>
            <a:r>
              <a:rPr lang="en" sz="1400">
                <a:solidFill>
                  <a:schemeClr val="dk1"/>
                </a:solidFill>
                <a:latin typeface="Titillium Web Light"/>
                <a:ea typeface="Titillium Web Light"/>
                <a:cs typeface="Titillium Web Light"/>
                <a:sym typeface="Titillium Web Light"/>
              </a:rPr>
              <a:t>Except Japan who has very high teaching score, most countries’ teaching scores are similar. </a:t>
            </a:r>
            <a:endParaRPr sz="1400">
              <a:solidFill>
                <a:schemeClr val="dk1"/>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5"/>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62000" y="696425"/>
            <a:ext cx="5396700" cy="1159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accent5"/>
        </a:solidFill>
      </p:bgPr>
    </p:bg>
    <p:spTree>
      <p:nvGrpSpPr>
        <p:cNvPr id="3230"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1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1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1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1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1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1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1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1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1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1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1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1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1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1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1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1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1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1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1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1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1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1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1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1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1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1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1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1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1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1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1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1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1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1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1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1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1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1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1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1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1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1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1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1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1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1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1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1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1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1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1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1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1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1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1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1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1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1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1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1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1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1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1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1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1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1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1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1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1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1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1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1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1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1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1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1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1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1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1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1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1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1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1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1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1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1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1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1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1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1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1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1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1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1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1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1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1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1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1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1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1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1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1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1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1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1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1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1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1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1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1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1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1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1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1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1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1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1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1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1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1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1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1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1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1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1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1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1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1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1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1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1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1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1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1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1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1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1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1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1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1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1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1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1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1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1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1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1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1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1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1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1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1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1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1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1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1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1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1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1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1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1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1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1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1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1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1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1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1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1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1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1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1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1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1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1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1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1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1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1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1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1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1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1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1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1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1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1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1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1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1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1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1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1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1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1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1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1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1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1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1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1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1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1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1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1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1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1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1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1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1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1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1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1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1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1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1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1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1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1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1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1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1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1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1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1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1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1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1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1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1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1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1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1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1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1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1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1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1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5" name="Google Shape;3505;p1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bg>
      <p:bgPr>
        <a:solidFill>
          <a:schemeClr val="accent6"/>
        </a:solidFill>
      </p:bgPr>
    </p:bg>
    <p:spTree>
      <p:nvGrpSpPr>
        <p:cNvPr id="3506"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1" name="Google Shape;3831;p1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26" name="Shape 526"/>
        <p:cNvGrpSpPr/>
        <p:nvPr/>
      </p:nvGrpSpPr>
      <p:grpSpPr>
        <a:xfrm>
          <a:off x="0" y="0"/>
          <a:ext cx="0" cy="0"/>
          <a:chOff x="0" y="0"/>
          <a:chExt cx="0" cy="0"/>
        </a:xfrm>
      </p:grpSpPr>
      <p:sp>
        <p:nvSpPr>
          <p:cNvPr id="527" name="Google Shape;527;p3"/>
          <p:cNvSpPr txBox="1"/>
          <p:nvPr>
            <p:ph type="ctrTitle"/>
          </p:nvPr>
        </p:nvSpPr>
        <p:spPr>
          <a:xfrm>
            <a:off x="685800" y="2878750"/>
            <a:ext cx="52689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28" name="Google Shape;528;p3"/>
          <p:cNvSpPr txBox="1"/>
          <p:nvPr>
            <p:ph idx="1" type="subTitle"/>
          </p:nvPr>
        </p:nvSpPr>
        <p:spPr>
          <a:xfrm>
            <a:off x="685800" y="3983055"/>
            <a:ext cx="52689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3"/>
        </a:solidFill>
      </p:bgPr>
    </p:bg>
    <p:spTree>
      <p:nvGrpSpPr>
        <p:cNvPr id="1044" name="Shape 1044"/>
        <p:cNvGrpSpPr/>
        <p:nvPr/>
      </p:nvGrpSpPr>
      <p:grpSpPr>
        <a:xfrm>
          <a:off x="0" y="0"/>
          <a:ext cx="0" cy="0"/>
          <a:chOff x="0" y="0"/>
          <a:chExt cx="0" cy="0"/>
        </a:xfrm>
      </p:grpSpPr>
      <p:sp>
        <p:nvSpPr>
          <p:cNvPr id="1045" name="Google Shape;1045;p4"/>
          <p:cNvSpPr txBox="1"/>
          <p:nvPr>
            <p:ph idx="1" type="body"/>
          </p:nvPr>
        </p:nvSpPr>
        <p:spPr>
          <a:xfrm>
            <a:off x="1278575" y="739550"/>
            <a:ext cx="4281000" cy="3692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chemeClr val="lt1"/>
              </a:buClr>
              <a:buSzPts val="3000"/>
              <a:buChar char="▪"/>
              <a:defRPr i="1" sz="3000">
                <a:solidFill>
                  <a:schemeClr val="lt1"/>
                </a:solidFill>
              </a:defRPr>
            </a:lvl1pPr>
            <a:lvl2pPr indent="-419100" lvl="1" marL="914400" rtl="0">
              <a:spcBef>
                <a:spcPts val="0"/>
              </a:spcBef>
              <a:spcAft>
                <a:spcPts val="0"/>
              </a:spcAft>
              <a:buClr>
                <a:schemeClr val="lt1"/>
              </a:buClr>
              <a:buSzPts val="3000"/>
              <a:buChar char="▫"/>
              <a:defRPr i="1" sz="3000">
                <a:solidFill>
                  <a:schemeClr val="lt1"/>
                </a:solidFill>
              </a:defRPr>
            </a:lvl2pPr>
            <a:lvl3pPr indent="-419100" lvl="2" marL="1371600" rtl="0">
              <a:spcBef>
                <a:spcPts val="0"/>
              </a:spcBef>
              <a:spcAft>
                <a:spcPts val="0"/>
              </a:spcAft>
              <a:buClr>
                <a:schemeClr val="lt1"/>
              </a:buClr>
              <a:buSzPts val="3000"/>
              <a:buChar char="▫"/>
              <a:defRPr i="1" sz="3000">
                <a:solidFill>
                  <a:schemeClr val="lt1"/>
                </a:solidFill>
              </a:defRPr>
            </a:lvl3pPr>
            <a:lvl4pPr indent="-419100" lvl="3" marL="1828800" rtl="0">
              <a:spcBef>
                <a:spcPts val="0"/>
              </a:spcBef>
              <a:spcAft>
                <a:spcPts val="0"/>
              </a:spcAft>
              <a:buClr>
                <a:schemeClr val="lt1"/>
              </a:buClr>
              <a:buSzPts val="3000"/>
              <a:buChar char="▫"/>
              <a:defRPr i="1" sz="3000">
                <a:solidFill>
                  <a:schemeClr val="lt1"/>
                </a:solidFill>
              </a:defRPr>
            </a:lvl4pPr>
            <a:lvl5pPr indent="-419100" lvl="4" marL="2286000" rtl="0">
              <a:spcBef>
                <a:spcPts val="0"/>
              </a:spcBef>
              <a:spcAft>
                <a:spcPts val="0"/>
              </a:spcAft>
              <a:buClr>
                <a:schemeClr val="lt1"/>
              </a:buClr>
              <a:buSzPts val="3000"/>
              <a:buChar char="▫"/>
              <a:defRPr i="1" sz="3000">
                <a:solidFill>
                  <a:schemeClr val="lt1"/>
                </a:solidFill>
              </a:defRPr>
            </a:lvl5pPr>
            <a:lvl6pPr indent="-419100" lvl="5" marL="2743200" rtl="0">
              <a:spcBef>
                <a:spcPts val="0"/>
              </a:spcBef>
              <a:spcAft>
                <a:spcPts val="0"/>
              </a:spcAft>
              <a:buClr>
                <a:schemeClr val="lt1"/>
              </a:buClr>
              <a:buSzPts val="3000"/>
              <a:buChar char="▫"/>
              <a:defRPr i="1" sz="3000">
                <a:solidFill>
                  <a:schemeClr val="lt1"/>
                </a:solidFill>
              </a:defRPr>
            </a:lvl6pPr>
            <a:lvl7pPr indent="-419100" lvl="6" marL="3200400" rtl="0">
              <a:spcBef>
                <a:spcPts val="0"/>
              </a:spcBef>
              <a:spcAft>
                <a:spcPts val="0"/>
              </a:spcAft>
              <a:buClr>
                <a:schemeClr val="lt1"/>
              </a:buClr>
              <a:buSzPts val="3000"/>
              <a:buChar char="●"/>
              <a:defRPr i="1" sz="3000">
                <a:solidFill>
                  <a:schemeClr val="lt1"/>
                </a:solidFill>
              </a:defRPr>
            </a:lvl7pPr>
            <a:lvl8pPr indent="-419100" lvl="7" marL="3657600" rtl="0">
              <a:spcBef>
                <a:spcPts val="0"/>
              </a:spcBef>
              <a:spcAft>
                <a:spcPts val="0"/>
              </a:spcAft>
              <a:buClr>
                <a:schemeClr val="lt1"/>
              </a:buClr>
              <a:buSzPts val="3000"/>
              <a:buChar char="○"/>
              <a:defRPr i="1" sz="3000">
                <a:solidFill>
                  <a:schemeClr val="lt1"/>
                </a:solidFill>
              </a:defRPr>
            </a:lvl8pPr>
            <a:lvl9pPr indent="-419100" lvl="8" marL="4114800">
              <a:spcBef>
                <a:spcPts val="0"/>
              </a:spcBef>
              <a:spcAft>
                <a:spcPts val="0"/>
              </a:spcAft>
              <a:buClr>
                <a:schemeClr val="lt1"/>
              </a:buClr>
              <a:buSzPts val="3000"/>
              <a:buChar char="■"/>
              <a:defRPr i="1" sz="3000">
                <a:solidFill>
                  <a:schemeClr val="lt1"/>
                </a:solidFill>
              </a:defRPr>
            </a:lvl9pPr>
          </a:lstStyle>
          <a:p/>
        </p:txBody>
      </p:sp>
      <p:sp>
        <p:nvSpPr>
          <p:cNvPr id="1046" name="Google Shape;1046;p4"/>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563" name="Shape 1563"/>
        <p:cNvGrpSpPr/>
        <p:nvPr/>
      </p:nvGrpSpPr>
      <p:grpSpPr>
        <a:xfrm>
          <a:off x="0" y="0"/>
          <a:ext cx="0" cy="0"/>
          <a:chOff x="0" y="0"/>
          <a:chExt cx="0" cy="0"/>
        </a:xfrm>
      </p:grpSpPr>
      <p:sp>
        <p:nvSpPr>
          <p:cNvPr id="1564" name="Google Shape;1564;p5"/>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65" name="Google Shape;1565;p5"/>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0" name="Google Shape;1840;p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841" name="Shape 1841"/>
        <p:cNvGrpSpPr/>
        <p:nvPr/>
      </p:nvGrpSpPr>
      <p:grpSpPr>
        <a:xfrm>
          <a:off x="0" y="0"/>
          <a:ext cx="0" cy="0"/>
          <a:chOff x="0" y="0"/>
          <a:chExt cx="0" cy="0"/>
        </a:xfrm>
      </p:grpSpPr>
      <p:sp>
        <p:nvSpPr>
          <p:cNvPr id="1842" name="Google Shape;1842;p6"/>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43" name="Google Shape;1843;p6"/>
          <p:cNvSpPr txBox="1"/>
          <p:nvPr>
            <p:ph idx="1" type="body"/>
          </p:nvPr>
        </p:nvSpPr>
        <p:spPr>
          <a:xfrm>
            <a:off x="718300" y="1762650"/>
            <a:ext cx="3242400" cy="3087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844" name="Google Shape;1844;p6"/>
          <p:cNvSpPr txBox="1"/>
          <p:nvPr>
            <p:ph idx="2" type="body"/>
          </p:nvPr>
        </p:nvSpPr>
        <p:spPr>
          <a:xfrm>
            <a:off x="4156071" y="1762650"/>
            <a:ext cx="3242400" cy="3087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845" name="Google Shape;1845;p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6"/>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6"/>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6"/>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6"/>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20" name="Shape 2120"/>
        <p:cNvGrpSpPr/>
        <p:nvPr/>
      </p:nvGrpSpPr>
      <p:grpSpPr>
        <a:xfrm>
          <a:off x="0" y="0"/>
          <a:ext cx="0" cy="0"/>
          <a:chOff x="0" y="0"/>
          <a:chExt cx="0" cy="0"/>
        </a:xfrm>
      </p:grpSpPr>
      <p:sp>
        <p:nvSpPr>
          <p:cNvPr id="2121" name="Google Shape;2121;p7"/>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22" name="Google Shape;2122;p7"/>
          <p:cNvSpPr txBox="1"/>
          <p:nvPr>
            <p:ph idx="1" type="body"/>
          </p:nvPr>
        </p:nvSpPr>
        <p:spPr>
          <a:xfrm>
            <a:off x="718300"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3" name="Google Shape;2123;p7"/>
          <p:cNvSpPr txBox="1"/>
          <p:nvPr>
            <p:ph idx="2" type="body"/>
          </p:nvPr>
        </p:nvSpPr>
        <p:spPr>
          <a:xfrm>
            <a:off x="3009263"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4" name="Google Shape;2124;p7"/>
          <p:cNvSpPr txBox="1"/>
          <p:nvPr>
            <p:ph idx="3" type="body"/>
          </p:nvPr>
        </p:nvSpPr>
        <p:spPr>
          <a:xfrm>
            <a:off x="5300226"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5" name="Google Shape;2125;p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7"/>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7"/>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7"/>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7"/>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7"/>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7"/>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7"/>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7"/>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7"/>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7"/>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7"/>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7"/>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7"/>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7"/>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7"/>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7"/>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7"/>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7"/>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7"/>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7"/>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7"/>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7"/>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7"/>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7"/>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7"/>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7"/>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7"/>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7"/>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7"/>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7"/>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7"/>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7"/>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7"/>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7"/>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7"/>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7"/>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7"/>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7"/>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7"/>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7"/>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7"/>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7"/>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7"/>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7"/>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7"/>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7"/>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7"/>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7"/>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7"/>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7"/>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7"/>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7"/>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7"/>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7"/>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7"/>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7"/>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7"/>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7"/>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7"/>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7"/>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7"/>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7"/>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7"/>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7"/>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7"/>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7"/>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7"/>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7"/>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7"/>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7"/>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7"/>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7"/>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7"/>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7"/>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7"/>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7"/>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7"/>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7"/>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7"/>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7"/>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7"/>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7"/>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7"/>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7"/>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7"/>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7"/>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7"/>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7"/>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7"/>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7"/>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7"/>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7"/>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7"/>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7"/>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7"/>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7"/>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7"/>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7"/>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7"/>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7"/>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7"/>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7"/>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7"/>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7"/>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7"/>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7"/>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7"/>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7"/>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7"/>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7"/>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7"/>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7"/>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7"/>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7"/>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7"/>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7"/>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7"/>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7"/>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7"/>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7"/>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7"/>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7"/>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7"/>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7"/>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7"/>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7"/>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7"/>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7"/>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7"/>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7"/>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7"/>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7"/>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7"/>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7"/>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7"/>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7"/>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7"/>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7"/>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7"/>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7"/>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7"/>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7"/>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7"/>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7"/>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7"/>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7"/>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7"/>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7"/>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7"/>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7"/>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7"/>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7"/>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7"/>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7"/>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7"/>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7"/>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7"/>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7"/>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7"/>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7"/>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7"/>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7"/>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7"/>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7"/>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7"/>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7"/>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7"/>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7"/>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7"/>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7"/>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7"/>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7"/>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7"/>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7"/>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7"/>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7"/>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7"/>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7"/>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7"/>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7"/>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7"/>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7"/>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7"/>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7"/>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7"/>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7"/>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7"/>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7"/>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7"/>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7"/>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7"/>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7"/>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7"/>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7"/>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7"/>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7"/>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7"/>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7"/>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7"/>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7"/>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7"/>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7"/>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7"/>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7"/>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7"/>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7"/>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7"/>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7"/>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7"/>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7"/>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7"/>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7"/>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7"/>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7"/>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7"/>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7"/>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7"/>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7"/>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7"/>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7"/>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7"/>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7"/>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7"/>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7"/>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7"/>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7"/>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7"/>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7"/>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7"/>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7"/>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7"/>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7"/>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7"/>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7"/>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7"/>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7"/>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7"/>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7"/>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7"/>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7"/>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7"/>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7"/>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7"/>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7"/>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7"/>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00" name="Shape 2400"/>
        <p:cNvGrpSpPr/>
        <p:nvPr/>
      </p:nvGrpSpPr>
      <p:grpSpPr>
        <a:xfrm>
          <a:off x="0" y="0"/>
          <a:ext cx="0" cy="0"/>
          <a:chOff x="0" y="0"/>
          <a:chExt cx="0" cy="0"/>
        </a:xfrm>
      </p:grpSpPr>
      <p:sp>
        <p:nvSpPr>
          <p:cNvPr id="2401" name="Google Shape;2401;p8"/>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02" name="Google Shape;2402;p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8"/>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8"/>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8"/>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8"/>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8"/>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8"/>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8"/>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8"/>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8"/>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8"/>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8"/>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8"/>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8"/>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8"/>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8"/>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8"/>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8"/>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8"/>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8"/>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8"/>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8"/>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8"/>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8"/>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8"/>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8"/>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8"/>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8"/>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8"/>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8"/>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8"/>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8"/>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8"/>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8"/>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8"/>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8"/>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8"/>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8"/>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8"/>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8"/>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8"/>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8"/>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8"/>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8"/>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8"/>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8"/>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8"/>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8"/>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8"/>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8"/>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8"/>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8"/>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8"/>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8"/>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8"/>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8"/>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8"/>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8"/>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8"/>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8"/>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8"/>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8"/>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8"/>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8"/>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8"/>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8"/>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8"/>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8"/>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8"/>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8"/>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8"/>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8"/>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8"/>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8"/>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8"/>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8"/>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8"/>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8"/>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8"/>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8"/>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8"/>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8"/>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8"/>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8"/>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8"/>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8"/>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8"/>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8"/>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8"/>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8"/>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8"/>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8"/>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8"/>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8"/>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8"/>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8"/>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8"/>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8"/>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8"/>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8"/>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8"/>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8"/>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8"/>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8"/>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8"/>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8"/>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8"/>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8"/>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8"/>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8"/>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8"/>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8"/>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8"/>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8"/>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8"/>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8"/>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8"/>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8"/>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8"/>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8"/>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8"/>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8"/>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8"/>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8"/>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8"/>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8"/>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8"/>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8"/>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8"/>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8"/>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8"/>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8"/>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8"/>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8"/>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8"/>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8"/>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8"/>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8"/>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8"/>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8"/>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8"/>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8"/>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8"/>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8"/>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8"/>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8"/>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8"/>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8"/>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8"/>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8"/>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8"/>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8"/>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8"/>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8"/>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8"/>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8"/>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8"/>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8"/>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8"/>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8"/>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8"/>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8"/>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8"/>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8"/>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8"/>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8"/>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8"/>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8"/>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8"/>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8"/>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8"/>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8"/>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8"/>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8"/>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8"/>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8"/>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8"/>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8"/>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8"/>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8"/>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8"/>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8"/>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8"/>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8"/>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8"/>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8"/>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8"/>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8"/>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8"/>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8"/>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8"/>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8"/>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8"/>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8"/>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8"/>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8"/>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8"/>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8"/>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8"/>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8"/>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8"/>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8"/>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8"/>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8"/>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8"/>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8"/>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8"/>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8"/>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8"/>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8"/>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8"/>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8"/>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8"/>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8"/>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8"/>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8"/>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8"/>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8"/>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8"/>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8"/>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8"/>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8"/>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8"/>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8"/>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8"/>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8"/>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8"/>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8"/>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8"/>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8"/>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8"/>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8"/>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8"/>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8"/>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8"/>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8"/>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8"/>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8"/>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8"/>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8"/>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8"/>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8"/>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8"/>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8"/>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8"/>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8"/>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8"/>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8"/>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8"/>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8"/>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8"/>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8"/>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8"/>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8"/>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8"/>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8"/>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8"/>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8"/>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8"/>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8"/>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8"/>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8"/>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8"/>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8"/>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8"/>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8"/>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8"/>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77" name="Shape 2677"/>
        <p:cNvGrpSpPr/>
        <p:nvPr/>
      </p:nvGrpSpPr>
      <p:grpSpPr>
        <a:xfrm>
          <a:off x="0" y="0"/>
          <a:ext cx="0" cy="0"/>
          <a:chOff x="0" y="0"/>
          <a:chExt cx="0" cy="0"/>
        </a:xfrm>
      </p:grpSpPr>
      <p:sp>
        <p:nvSpPr>
          <p:cNvPr id="2678" name="Google Shape;2678;p9"/>
          <p:cNvSpPr txBox="1"/>
          <p:nvPr>
            <p:ph idx="1" type="body"/>
          </p:nvPr>
        </p:nvSpPr>
        <p:spPr>
          <a:xfrm>
            <a:off x="624925" y="4177700"/>
            <a:ext cx="67593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sp>
        <p:nvSpPr>
          <p:cNvPr id="2679" name="Google Shape;2679;p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2680" name="Google Shape;2680;p9"/>
          <p:cNvGrpSpPr/>
          <p:nvPr/>
        </p:nvGrpSpPr>
        <p:grpSpPr>
          <a:xfrm rot="10800000">
            <a:off x="8851487" y="28707"/>
            <a:ext cx="264012" cy="5086302"/>
            <a:chOff x="5307800" y="238125"/>
            <a:chExt cx="271925" cy="5238750"/>
          </a:xfrm>
        </p:grpSpPr>
        <p:sp>
          <p:nvSpPr>
            <p:cNvPr id="2681" name="Google Shape;2681;p9"/>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9"/>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9"/>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9"/>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9"/>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9"/>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9"/>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9"/>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9"/>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9"/>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9"/>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9"/>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9"/>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9"/>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9"/>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9"/>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9"/>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9"/>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9"/>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9"/>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9"/>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9"/>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9"/>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9"/>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9"/>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9"/>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9"/>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9"/>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9"/>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9"/>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9"/>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9"/>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9"/>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9"/>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9"/>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9"/>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9"/>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9"/>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9"/>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9"/>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9"/>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9"/>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9"/>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9"/>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9"/>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9"/>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9"/>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9"/>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9"/>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9"/>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9"/>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9"/>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9"/>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9"/>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9"/>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9"/>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9"/>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8" name="Google Shape;2738;p9"/>
          <p:cNvGrpSpPr/>
          <p:nvPr/>
        </p:nvGrpSpPr>
        <p:grpSpPr>
          <a:xfrm rot="10800000">
            <a:off x="7828571" y="28707"/>
            <a:ext cx="1140783" cy="5086302"/>
            <a:chOff x="5458325" y="238125"/>
            <a:chExt cx="1174975" cy="5238750"/>
          </a:xfrm>
        </p:grpSpPr>
        <p:sp>
          <p:nvSpPr>
            <p:cNvPr id="2739" name="Google Shape;2739;p9"/>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9"/>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9"/>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9"/>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9"/>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9"/>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9"/>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9"/>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9"/>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9"/>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9"/>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9"/>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9"/>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9"/>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9"/>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9"/>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9"/>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9"/>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9"/>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9"/>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9"/>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9"/>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9"/>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9"/>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9"/>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9"/>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9"/>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9"/>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9"/>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9"/>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9"/>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9"/>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9"/>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9"/>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9"/>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9"/>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9"/>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9"/>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9"/>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9"/>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9"/>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9"/>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9"/>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9"/>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9"/>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9"/>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9"/>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9"/>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9"/>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9"/>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9"/>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9"/>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9"/>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9"/>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9"/>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9"/>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9"/>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9"/>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9"/>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9"/>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9"/>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9"/>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1" name="Google Shape;2801;p9"/>
          <p:cNvGrpSpPr/>
          <p:nvPr/>
        </p:nvGrpSpPr>
        <p:grpSpPr>
          <a:xfrm rot="10800000">
            <a:off x="7682451" y="28707"/>
            <a:ext cx="994639" cy="4940182"/>
            <a:chOff x="5759350" y="388625"/>
            <a:chExt cx="1024450" cy="5088250"/>
          </a:xfrm>
        </p:grpSpPr>
        <p:sp>
          <p:nvSpPr>
            <p:cNvPr id="2802" name="Google Shape;2802;p9"/>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9"/>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9"/>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9"/>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9"/>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9"/>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9"/>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9"/>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9"/>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9"/>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9"/>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9"/>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9"/>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9"/>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9"/>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9"/>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9"/>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9"/>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9"/>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9"/>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9"/>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9"/>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9"/>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9"/>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9"/>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9"/>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9"/>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9"/>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9"/>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9"/>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9"/>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9"/>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9"/>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9"/>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9"/>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9"/>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9"/>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9"/>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9"/>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9"/>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9"/>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9"/>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9"/>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9"/>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9"/>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9"/>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9"/>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9"/>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9"/>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9"/>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9"/>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9"/>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9"/>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9"/>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9"/>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9"/>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9"/>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9"/>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9"/>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9"/>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9"/>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9"/>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9"/>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9"/>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9"/>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9"/>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9"/>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9"/>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9"/>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9"/>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9"/>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9"/>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9"/>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9"/>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9"/>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9"/>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9"/>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9"/>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9"/>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9"/>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9"/>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9"/>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9"/>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9"/>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9"/>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9"/>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9"/>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9"/>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9"/>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9"/>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9"/>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9"/>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9"/>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9"/>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9"/>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9"/>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9"/>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9"/>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9"/>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9"/>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9"/>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3" name="Google Shape;2903;p9"/>
          <p:cNvGrpSpPr/>
          <p:nvPr/>
        </p:nvGrpSpPr>
        <p:grpSpPr>
          <a:xfrm rot="10800000">
            <a:off x="7682451" y="28707"/>
            <a:ext cx="1140783" cy="5086302"/>
            <a:chOff x="5608825" y="238125"/>
            <a:chExt cx="1174975" cy="5238750"/>
          </a:xfrm>
        </p:grpSpPr>
        <p:sp>
          <p:nvSpPr>
            <p:cNvPr id="2904" name="Google Shape;2904;p9"/>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9"/>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9"/>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9"/>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9"/>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9"/>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9"/>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9"/>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9"/>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9"/>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9"/>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9"/>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9"/>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9"/>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9"/>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9"/>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9"/>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9"/>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9"/>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9"/>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9"/>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9"/>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9"/>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9"/>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9"/>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9"/>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9"/>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9"/>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9"/>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9"/>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9"/>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9"/>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9"/>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9"/>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9"/>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9"/>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9"/>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9"/>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9"/>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9"/>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9"/>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9"/>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9"/>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9"/>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9"/>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9"/>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9"/>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9"/>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9"/>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9"/>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54" name="Shape 2954"/>
        <p:cNvGrpSpPr/>
        <p:nvPr/>
      </p:nvGrpSpPr>
      <p:grpSpPr>
        <a:xfrm>
          <a:off x="0" y="0"/>
          <a:ext cx="0" cy="0"/>
          <a:chOff x="0" y="0"/>
          <a:chExt cx="0" cy="0"/>
        </a:xfrm>
      </p:grpSpPr>
      <p:sp>
        <p:nvSpPr>
          <p:cNvPr id="2955" name="Google Shape;2955;p1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0"/>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0"/>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0"/>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0"/>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0"/>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0"/>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0"/>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0"/>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0"/>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0"/>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0"/>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0"/>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0"/>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0"/>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0"/>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0"/>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0"/>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0"/>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0"/>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0"/>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0"/>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0"/>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0"/>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0"/>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0"/>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0"/>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0"/>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0"/>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0"/>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0"/>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0"/>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0"/>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0"/>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0"/>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0"/>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0"/>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0"/>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0"/>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0"/>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0"/>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0"/>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0"/>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0"/>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0"/>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0"/>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0"/>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0"/>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0"/>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0"/>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0"/>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0"/>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0"/>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0"/>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0"/>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0"/>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10"/>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0"/>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0"/>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0"/>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0"/>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10"/>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10"/>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0"/>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0"/>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0"/>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0"/>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0"/>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0"/>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0"/>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0"/>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0"/>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0"/>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0"/>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0"/>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0"/>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0"/>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0"/>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0"/>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0"/>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0"/>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0"/>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0"/>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0"/>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0"/>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0"/>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0"/>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0"/>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0"/>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10"/>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10"/>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0"/>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10"/>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10"/>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0"/>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0"/>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10"/>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10"/>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0"/>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0"/>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10"/>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10"/>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10"/>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10"/>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10"/>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10"/>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10"/>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10"/>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10"/>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10"/>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10"/>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10"/>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10"/>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10"/>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10"/>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10"/>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10"/>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10"/>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10"/>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10"/>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10"/>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10"/>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10"/>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10"/>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10"/>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10"/>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10"/>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10"/>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10"/>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10"/>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10"/>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10"/>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10"/>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10"/>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10"/>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10"/>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0"/>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10"/>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10"/>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10"/>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10"/>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10"/>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10"/>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10"/>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10"/>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10"/>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10"/>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10"/>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10"/>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10"/>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10"/>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10"/>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10"/>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10"/>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10"/>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10"/>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10"/>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10"/>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10"/>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10"/>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10"/>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10"/>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10"/>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10"/>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10"/>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10"/>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10"/>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10"/>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10"/>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10"/>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10"/>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10"/>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10"/>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10"/>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10"/>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10"/>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10"/>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10"/>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10"/>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10"/>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10"/>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10"/>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10"/>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10"/>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10"/>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10"/>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10"/>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10"/>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10"/>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10"/>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10"/>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10"/>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10"/>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10"/>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10"/>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10"/>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10"/>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10"/>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10"/>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10"/>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10"/>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10"/>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10"/>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10"/>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10"/>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10"/>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10"/>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10"/>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10"/>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10"/>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10"/>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10"/>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10"/>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10"/>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10"/>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10"/>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10"/>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10"/>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10"/>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10"/>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10"/>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10"/>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10"/>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10"/>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10"/>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10"/>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10"/>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10"/>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10"/>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10"/>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10"/>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10"/>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10"/>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10"/>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10"/>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10"/>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10"/>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10"/>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10"/>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10"/>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10"/>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10"/>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10"/>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10"/>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10"/>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10"/>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10"/>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10"/>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10"/>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10"/>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10"/>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0"/>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10"/>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10"/>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10"/>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10"/>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10"/>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10"/>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10"/>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10"/>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10"/>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10"/>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10"/>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10"/>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10"/>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10"/>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10"/>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1pPr>
            <a:lvl2pPr lvl="1">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2pPr>
            <a:lvl3pPr lvl="2">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3pPr>
            <a:lvl4pPr lvl="3">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4pPr>
            <a:lvl5pPr lvl="4">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5pPr>
            <a:lvl6pPr lvl="5">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6pPr>
            <a:lvl7pPr lvl="6">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7pPr>
            <a:lvl8pPr lvl="7">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8pPr>
            <a:lvl9pPr lvl="8">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9pPr>
          </a:lstStyle>
          <a:p/>
        </p:txBody>
      </p:sp>
      <p:sp>
        <p:nvSpPr>
          <p:cNvPr id="7" name="Google Shape;7;p1"/>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indent="-381000" lvl="1" marL="9144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indent="-381000" lvl="2" marL="13716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indent="-381000" lvl="3" marL="18288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indent="-381000" lvl="4" marL="2286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indent="-381000" lvl="5" marL="27432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indent="-381000" lvl="6" marL="32004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indent="-381000" lvl="7" marL="36576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indent="-381000" lvl="8" marL="41148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lvl="0">
              <a:buNone/>
              <a:defRPr sz="1200">
                <a:solidFill>
                  <a:schemeClr val="dk2"/>
                </a:solidFill>
                <a:latin typeface="Dosis Light"/>
                <a:ea typeface="Dosis Light"/>
                <a:cs typeface="Dosis Light"/>
                <a:sym typeface="Dosis Light"/>
              </a:defRPr>
            </a:lvl1pPr>
            <a:lvl2pPr lvl="1">
              <a:buNone/>
              <a:defRPr sz="1200">
                <a:solidFill>
                  <a:schemeClr val="dk2"/>
                </a:solidFill>
                <a:latin typeface="Dosis Light"/>
                <a:ea typeface="Dosis Light"/>
                <a:cs typeface="Dosis Light"/>
                <a:sym typeface="Dosis Light"/>
              </a:defRPr>
            </a:lvl2pPr>
            <a:lvl3pPr lvl="2">
              <a:buNone/>
              <a:defRPr sz="1200">
                <a:solidFill>
                  <a:schemeClr val="dk2"/>
                </a:solidFill>
                <a:latin typeface="Dosis Light"/>
                <a:ea typeface="Dosis Light"/>
                <a:cs typeface="Dosis Light"/>
                <a:sym typeface="Dosis Light"/>
              </a:defRPr>
            </a:lvl3pPr>
            <a:lvl4pPr lvl="3">
              <a:buNone/>
              <a:defRPr sz="1200">
                <a:solidFill>
                  <a:schemeClr val="dk2"/>
                </a:solidFill>
                <a:latin typeface="Dosis Light"/>
                <a:ea typeface="Dosis Light"/>
                <a:cs typeface="Dosis Light"/>
                <a:sym typeface="Dosis Light"/>
              </a:defRPr>
            </a:lvl4pPr>
            <a:lvl5pPr lvl="4">
              <a:buNone/>
              <a:defRPr sz="1200">
                <a:solidFill>
                  <a:schemeClr val="dk2"/>
                </a:solidFill>
                <a:latin typeface="Dosis Light"/>
                <a:ea typeface="Dosis Light"/>
                <a:cs typeface="Dosis Light"/>
                <a:sym typeface="Dosis Light"/>
              </a:defRPr>
            </a:lvl5pPr>
            <a:lvl6pPr lvl="5">
              <a:buNone/>
              <a:defRPr sz="1200">
                <a:solidFill>
                  <a:schemeClr val="dk2"/>
                </a:solidFill>
                <a:latin typeface="Dosis Light"/>
                <a:ea typeface="Dosis Light"/>
                <a:cs typeface="Dosis Light"/>
                <a:sym typeface="Dosis Light"/>
              </a:defRPr>
            </a:lvl6pPr>
            <a:lvl7pPr lvl="6">
              <a:buNone/>
              <a:defRPr sz="1200">
                <a:solidFill>
                  <a:schemeClr val="dk2"/>
                </a:solidFill>
                <a:latin typeface="Dosis Light"/>
                <a:ea typeface="Dosis Light"/>
                <a:cs typeface="Dosis Light"/>
                <a:sym typeface="Dosis Light"/>
              </a:defRPr>
            </a:lvl7pPr>
            <a:lvl8pPr lvl="7">
              <a:buNone/>
              <a:defRPr sz="1200">
                <a:solidFill>
                  <a:schemeClr val="dk2"/>
                </a:solidFill>
                <a:latin typeface="Dosis Light"/>
                <a:ea typeface="Dosis Light"/>
                <a:cs typeface="Dosis Light"/>
                <a:sym typeface="Dosis Light"/>
              </a:defRPr>
            </a:lvl8pPr>
            <a:lvl9pPr lvl="8">
              <a:buNone/>
              <a:defRPr sz="1200">
                <a:solidFill>
                  <a:schemeClr val="dk2"/>
                </a:solidFill>
                <a:latin typeface="Dosis Light"/>
                <a:ea typeface="Dosis Light"/>
                <a:cs typeface="Dosis Light"/>
                <a:sym typeface="Dosis 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5" name="Shape 3835"/>
        <p:cNvGrpSpPr/>
        <p:nvPr/>
      </p:nvGrpSpPr>
      <p:grpSpPr>
        <a:xfrm>
          <a:off x="0" y="0"/>
          <a:ext cx="0" cy="0"/>
          <a:chOff x="0" y="0"/>
          <a:chExt cx="0" cy="0"/>
        </a:xfrm>
      </p:grpSpPr>
      <p:sp>
        <p:nvSpPr>
          <p:cNvPr id="3836" name="Google Shape;3836;p13"/>
          <p:cNvSpPr txBox="1"/>
          <p:nvPr>
            <p:ph type="ctrTitle"/>
          </p:nvPr>
        </p:nvSpPr>
        <p:spPr>
          <a:xfrm>
            <a:off x="474575" y="933300"/>
            <a:ext cx="6434400" cy="17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t>World University Ranking</a:t>
            </a:r>
            <a:endParaRPr sz="4700"/>
          </a:p>
          <a:p>
            <a:pPr indent="0" lvl="0" marL="0" rtl="0" algn="l">
              <a:spcBef>
                <a:spcPts val="0"/>
              </a:spcBef>
              <a:spcAft>
                <a:spcPts val="0"/>
              </a:spcAft>
              <a:buNone/>
            </a:pPr>
            <a:r>
              <a:rPr lang="en" sz="4700"/>
              <a:t>--with detailed metrics</a:t>
            </a:r>
            <a:endParaRPr sz="4700"/>
          </a:p>
          <a:p>
            <a:pPr indent="0" lvl="0" marL="0" rtl="0" algn="l">
              <a:spcBef>
                <a:spcPts val="0"/>
              </a:spcBef>
              <a:spcAft>
                <a:spcPts val="0"/>
              </a:spcAft>
              <a:buNone/>
            </a:pPr>
            <a:r>
              <a:t/>
            </a:r>
            <a:endParaRPr sz="4700"/>
          </a:p>
        </p:txBody>
      </p:sp>
      <p:sp>
        <p:nvSpPr>
          <p:cNvPr id="3837" name="Google Shape;3837;p13"/>
          <p:cNvSpPr txBox="1"/>
          <p:nvPr/>
        </p:nvSpPr>
        <p:spPr>
          <a:xfrm>
            <a:off x="2205275" y="4644425"/>
            <a:ext cx="47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Titillium Web Light"/>
                <a:ea typeface="Titillium Web Light"/>
                <a:cs typeface="Titillium Web Light"/>
                <a:sym typeface="Titillium Web Light"/>
              </a:rPr>
              <a:t>Member: Ziyi Gao, Shimin Liang, Binxing Li, Yuxin Tang</a:t>
            </a:r>
            <a:endParaRPr>
              <a:solidFill>
                <a:schemeClr val="accent1"/>
              </a:solidFill>
              <a:latin typeface="Titillium Web Light"/>
              <a:ea typeface="Titillium Web Light"/>
              <a:cs typeface="Titillium Web Light"/>
              <a:sym typeface="Titillium Web Light"/>
            </a:endParaRPr>
          </a:p>
        </p:txBody>
      </p:sp>
      <p:sp>
        <p:nvSpPr>
          <p:cNvPr id="3838" name="Google Shape;3838;p13"/>
          <p:cNvSpPr txBox="1"/>
          <p:nvPr/>
        </p:nvSpPr>
        <p:spPr>
          <a:xfrm>
            <a:off x="1163675" y="2571750"/>
            <a:ext cx="485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EAD3"/>
                </a:solidFill>
                <a:latin typeface="Titillium Web Light"/>
                <a:ea typeface="Titillium Web Light"/>
                <a:cs typeface="Titillium Web Light"/>
                <a:sym typeface="Titillium Web Light"/>
              </a:rPr>
              <a:t>--By looking into the world university rankings and the  </a:t>
            </a:r>
            <a:r>
              <a:rPr lang="en">
                <a:solidFill>
                  <a:srgbClr val="D9EAD3"/>
                </a:solidFill>
                <a:latin typeface="Titillium Web Light"/>
                <a:ea typeface="Titillium Web Light"/>
                <a:cs typeface="Titillium Web Light"/>
                <a:sym typeface="Titillium Web Light"/>
              </a:rPr>
              <a:t>metrics behind, we aim to help upcoming college applicants to choose their preferred colleges and help colleges find ways to improve. </a:t>
            </a:r>
            <a:endParaRPr>
              <a:solidFill>
                <a:srgbClr val="D9EAD3"/>
              </a:solidFill>
              <a:latin typeface="Titillium Web Light"/>
              <a:ea typeface="Titillium Web Light"/>
              <a:cs typeface="Titillium Web Light"/>
              <a:sym typeface="Titillium Web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7" name="Shape 3917"/>
        <p:cNvGrpSpPr/>
        <p:nvPr/>
      </p:nvGrpSpPr>
      <p:grpSpPr>
        <a:xfrm>
          <a:off x="0" y="0"/>
          <a:ext cx="0" cy="0"/>
          <a:chOff x="0" y="0"/>
          <a:chExt cx="0" cy="0"/>
        </a:xfrm>
      </p:grpSpPr>
      <p:sp>
        <p:nvSpPr>
          <p:cNvPr id="3918" name="Google Shape;3918;p2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19" name="Google Shape;3919;p22"/>
          <p:cNvSpPr txBox="1"/>
          <p:nvPr>
            <p:ph idx="4294967295" type="title"/>
          </p:nvPr>
        </p:nvSpPr>
        <p:spPr>
          <a:xfrm>
            <a:off x="216125" y="400975"/>
            <a:ext cx="8666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t>2-5.  Top 10 Countries’ Metrics Distribution (2016)</a:t>
            </a:r>
            <a:endParaRPr sz="3300"/>
          </a:p>
        </p:txBody>
      </p:sp>
      <p:pic>
        <p:nvPicPr>
          <p:cNvPr id="3920" name="Google Shape;3920;p22"/>
          <p:cNvPicPr preferRelativeResize="0"/>
          <p:nvPr/>
        </p:nvPicPr>
        <p:blipFill>
          <a:blip r:embed="rId3">
            <a:alphaModFix/>
          </a:blip>
          <a:stretch>
            <a:fillRect/>
          </a:stretch>
        </p:blipFill>
        <p:spPr>
          <a:xfrm>
            <a:off x="91525" y="1459075"/>
            <a:ext cx="3663201" cy="2281528"/>
          </a:xfrm>
          <a:prstGeom prst="rect">
            <a:avLst/>
          </a:prstGeom>
          <a:noFill/>
          <a:ln>
            <a:noFill/>
          </a:ln>
        </p:spPr>
      </p:pic>
      <p:pic>
        <p:nvPicPr>
          <p:cNvPr id="3921" name="Google Shape;3921;p22"/>
          <p:cNvPicPr preferRelativeResize="0"/>
          <p:nvPr/>
        </p:nvPicPr>
        <p:blipFill>
          <a:blip r:embed="rId4">
            <a:alphaModFix/>
          </a:blip>
          <a:stretch>
            <a:fillRect/>
          </a:stretch>
        </p:blipFill>
        <p:spPr>
          <a:xfrm>
            <a:off x="4017600" y="1425913"/>
            <a:ext cx="3663199" cy="2291676"/>
          </a:xfrm>
          <a:prstGeom prst="rect">
            <a:avLst/>
          </a:prstGeom>
          <a:noFill/>
          <a:ln>
            <a:noFill/>
          </a:ln>
        </p:spPr>
      </p:pic>
      <p:sp>
        <p:nvSpPr>
          <p:cNvPr id="3922" name="Google Shape;3922;p22"/>
          <p:cNvSpPr txBox="1"/>
          <p:nvPr/>
        </p:nvSpPr>
        <p:spPr>
          <a:xfrm>
            <a:off x="379450" y="3699525"/>
            <a:ext cx="7093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These are the detailed metric distribution (Citations and Research)  in top 10 countries. </a:t>
            </a:r>
            <a:endParaRPr>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chemeClr val="dk2"/>
                </a:solidFill>
                <a:latin typeface="Titillium Web Light"/>
                <a:ea typeface="Titillium Web Light"/>
                <a:cs typeface="Titillium Web Light"/>
                <a:sym typeface="Titillium Web Light"/>
              </a:rPr>
              <a:t>Citations: Except Japan who has comparatively low scores, citations scores for other countries are more similar</a:t>
            </a:r>
            <a:endParaRPr>
              <a:solidFill>
                <a:schemeClr val="dk2"/>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chemeClr val="dk2"/>
                </a:solidFill>
                <a:latin typeface="Titillium Web Light"/>
                <a:ea typeface="Titillium Web Light"/>
                <a:cs typeface="Titillium Web Light"/>
                <a:sym typeface="Titillium Web Light"/>
              </a:rPr>
              <a:t>Reach: Research score are more </a:t>
            </a:r>
            <a:r>
              <a:rPr lang="en">
                <a:solidFill>
                  <a:schemeClr val="dk2"/>
                </a:solidFill>
                <a:latin typeface="Titillium Web Light"/>
                <a:ea typeface="Titillium Web Light"/>
                <a:cs typeface="Titillium Web Light"/>
                <a:sym typeface="Titillium Web Light"/>
              </a:rPr>
              <a:t>varied</a:t>
            </a:r>
            <a:r>
              <a:rPr lang="en">
                <a:solidFill>
                  <a:schemeClr val="dk2"/>
                </a:solidFill>
                <a:latin typeface="Titillium Web Light"/>
                <a:ea typeface="Titillium Web Light"/>
                <a:cs typeface="Titillium Web Light"/>
                <a:sym typeface="Titillium Web Light"/>
              </a:rPr>
              <a:t> between countries, and United States’ scores has the highest range from 20 to almost 100.</a:t>
            </a:r>
            <a:endParaRPr>
              <a:solidFill>
                <a:schemeClr val="dk2"/>
              </a:solidFill>
              <a:latin typeface="Titillium Web Light"/>
              <a:ea typeface="Titillium Web Light"/>
              <a:cs typeface="Titillium Web Light"/>
              <a:sym typeface="Titillium Web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6" name="Shape 3926"/>
        <p:cNvGrpSpPr/>
        <p:nvPr/>
      </p:nvGrpSpPr>
      <p:grpSpPr>
        <a:xfrm>
          <a:off x="0" y="0"/>
          <a:ext cx="0" cy="0"/>
          <a:chOff x="0" y="0"/>
          <a:chExt cx="0" cy="0"/>
        </a:xfrm>
      </p:grpSpPr>
      <p:sp>
        <p:nvSpPr>
          <p:cNvPr id="3927" name="Google Shape;3927;p23"/>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28" name="Google Shape;3928;p23"/>
          <p:cNvSpPr txBox="1"/>
          <p:nvPr>
            <p:ph idx="4294967295" type="title"/>
          </p:nvPr>
        </p:nvSpPr>
        <p:spPr>
          <a:xfrm>
            <a:off x="216125" y="400975"/>
            <a:ext cx="8666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t>2-5.  Top 10 Countries’ Metrics Distribution (2016)</a:t>
            </a:r>
            <a:endParaRPr sz="3300"/>
          </a:p>
        </p:txBody>
      </p:sp>
      <p:sp>
        <p:nvSpPr>
          <p:cNvPr id="3929" name="Google Shape;3929;p23"/>
          <p:cNvSpPr txBox="1"/>
          <p:nvPr/>
        </p:nvSpPr>
        <p:spPr>
          <a:xfrm>
            <a:off x="455650" y="3775725"/>
            <a:ext cx="7093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These are the detailed metric distribution (Income)  in top 10 countries. </a:t>
            </a:r>
            <a:endParaRPr>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chemeClr val="dk2"/>
                </a:solidFill>
                <a:latin typeface="Titillium Web Light"/>
                <a:ea typeface="Titillium Web Light"/>
                <a:cs typeface="Titillium Web Light"/>
                <a:sym typeface="Titillium Web Light"/>
              </a:rPr>
              <a:t>Income: The income distribution is also varied across countries. However, European countries such as Netherlands, Germany, Switzerland all have higher maximum and average income score comparing to other countries. </a:t>
            </a:r>
            <a:endParaRPr>
              <a:solidFill>
                <a:schemeClr val="dk2"/>
              </a:solidFill>
              <a:latin typeface="Titillium Web Light"/>
              <a:ea typeface="Titillium Web Light"/>
              <a:cs typeface="Titillium Web Light"/>
              <a:sym typeface="Titillium Web Light"/>
            </a:endParaRPr>
          </a:p>
        </p:txBody>
      </p:sp>
      <p:pic>
        <p:nvPicPr>
          <p:cNvPr id="3930" name="Google Shape;3930;p23"/>
          <p:cNvPicPr preferRelativeResize="0"/>
          <p:nvPr/>
        </p:nvPicPr>
        <p:blipFill>
          <a:blip r:embed="rId3">
            <a:alphaModFix/>
          </a:blip>
          <a:stretch>
            <a:fillRect/>
          </a:stretch>
        </p:blipFill>
        <p:spPr>
          <a:xfrm>
            <a:off x="1877152" y="1179625"/>
            <a:ext cx="4098086" cy="259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4" name="Shape 3934"/>
        <p:cNvGrpSpPr/>
        <p:nvPr/>
      </p:nvGrpSpPr>
      <p:grpSpPr>
        <a:xfrm>
          <a:off x="0" y="0"/>
          <a:ext cx="0" cy="0"/>
          <a:chOff x="0" y="0"/>
          <a:chExt cx="0" cy="0"/>
        </a:xfrm>
      </p:grpSpPr>
      <p:sp>
        <p:nvSpPr>
          <p:cNvPr id="3935" name="Google Shape;3935;p2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36" name="Google Shape;3936;p24"/>
          <p:cNvSpPr txBox="1"/>
          <p:nvPr>
            <p:ph idx="4294967295" type="title"/>
          </p:nvPr>
        </p:nvSpPr>
        <p:spPr>
          <a:xfrm>
            <a:off x="216125" y="400975"/>
            <a:ext cx="8666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2-6.  Top 10 Universities’ Metrics (2016)</a:t>
            </a:r>
            <a:endParaRPr sz="3400"/>
          </a:p>
        </p:txBody>
      </p:sp>
      <p:sp>
        <p:nvSpPr>
          <p:cNvPr id="3937" name="Google Shape;3937;p24"/>
          <p:cNvSpPr txBox="1"/>
          <p:nvPr/>
        </p:nvSpPr>
        <p:spPr>
          <a:xfrm>
            <a:off x="5696200" y="1569675"/>
            <a:ext cx="21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pic>
        <p:nvPicPr>
          <p:cNvPr id="3938" name="Google Shape;3938;p24"/>
          <p:cNvPicPr preferRelativeResize="0"/>
          <p:nvPr/>
        </p:nvPicPr>
        <p:blipFill>
          <a:blip r:embed="rId3">
            <a:alphaModFix/>
          </a:blip>
          <a:stretch>
            <a:fillRect/>
          </a:stretch>
        </p:blipFill>
        <p:spPr>
          <a:xfrm>
            <a:off x="575675" y="1321250"/>
            <a:ext cx="4157272" cy="1620149"/>
          </a:xfrm>
          <a:prstGeom prst="rect">
            <a:avLst/>
          </a:prstGeom>
          <a:noFill/>
          <a:ln>
            <a:noFill/>
          </a:ln>
        </p:spPr>
      </p:pic>
      <p:pic>
        <p:nvPicPr>
          <p:cNvPr id="3939" name="Google Shape;3939;p24"/>
          <p:cNvPicPr preferRelativeResize="0"/>
          <p:nvPr/>
        </p:nvPicPr>
        <p:blipFill>
          <a:blip r:embed="rId4">
            <a:alphaModFix/>
          </a:blip>
          <a:stretch>
            <a:fillRect/>
          </a:stretch>
        </p:blipFill>
        <p:spPr>
          <a:xfrm>
            <a:off x="575675" y="3143455"/>
            <a:ext cx="4157273" cy="1576746"/>
          </a:xfrm>
          <a:prstGeom prst="rect">
            <a:avLst/>
          </a:prstGeom>
          <a:noFill/>
          <a:ln>
            <a:noFill/>
          </a:ln>
        </p:spPr>
      </p:pic>
      <p:sp>
        <p:nvSpPr>
          <p:cNvPr id="3940" name="Google Shape;3940;p24"/>
          <p:cNvSpPr/>
          <p:nvPr/>
        </p:nvSpPr>
        <p:spPr>
          <a:xfrm>
            <a:off x="323600" y="1334025"/>
            <a:ext cx="393600" cy="39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941" name="Google Shape;3941;p24"/>
          <p:cNvSpPr/>
          <p:nvPr/>
        </p:nvSpPr>
        <p:spPr>
          <a:xfrm>
            <a:off x="2796450" y="1334025"/>
            <a:ext cx="393600" cy="39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942" name="Google Shape;3942;p24"/>
          <p:cNvSpPr/>
          <p:nvPr/>
        </p:nvSpPr>
        <p:spPr>
          <a:xfrm>
            <a:off x="399800" y="3354025"/>
            <a:ext cx="393600" cy="39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a:t>
            </a:r>
            <a:endParaRPr/>
          </a:p>
        </p:txBody>
      </p:sp>
      <p:cxnSp>
        <p:nvCxnSpPr>
          <p:cNvPr id="3943" name="Google Shape;3943;p24"/>
          <p:cNvCxnSpPr/>
          <p:nvPr/>
        </p:nvCxnSpPr>
        <p:spPr>
          <a:xfrm>
            <a:off x="342213" y="3037175"/>
            <a:ext cx="4624200" cy="10500"/>
          </a:xfrm>
          <a:prstGeom prst="straightConnector1">
            <a:avLst/>
          </a:prstGeom>
          <a:noFill/>
          <a:ln cap="flat" cmpd="sng" w="9525">
            <a:solidFill>
              <a:schemeClr val="dk2"/>
            </a:solidFill>
            <a:prstDash val="solid"/>
            <a:round/>
            <a:headEnd len="med" w="med" type="none"/>
            <a:tailEnd len="med" w="med" type="none"/>
          </a:ln>
        </p:spPr>
      </p:cxnSp>
      <p:cxnSp>
        <p:nvCxnSpPr>
          <p:cNvPr id="3944" name="Google Shape;3944;p24"/>
          <p:cNvCxnSpPr>
            <a:stCxn id="3938" idx="0"/>
            <a:endCxn id="3939" idx="2"/>
          </p:cNvCxnSpPr>
          <p:nvPr/>
        </p:nvCxnSpPr>
        <p:spPr>
          <a:xfrm>
            <a:off x="2654311" y="1321250"/>
            <a:ext cx="0" cy="3399000"/>
          </a:xfrm>
          <a:prstGeom prst="straightConnector1">
            <a:avLst/>
          </a:prstGeom>
          <a:noFill/>
          <a:ln cap="flat" cmpd="sng" w="9525">
            <a:solidFill>
              <a:schemeClr val="dk2"/>
            </a:solidFill>
            <a:prstDash val="solid"/>
            <a:round/>
            <a:headEnd len="med" w="med" type="none"/>
            <a:tailEnd len="med" w="med" type="none"/>
          </a:ln>
        </p:spPr>
      </p:cxnSp>
      <p:sp>
        <p:nvSpPr>
          <p:cNvPr id="3945" name="Google Shape;3945;p24"/>
          <p:cNvSpPr/>
          <p:nvPr/>
        </p:nvSpPr>
        <p:spPr>
          <a:xfrm>
            <a:off x="2777100" y="3334675"/>
            <a:ext cx="432300" cy="43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50"/>
              <a:t>10</a:t>
            </a:r>
            <a:endParaRPr b="1" sz="850"/>
          </a:p>
        </p:txBody>
      </p:sp>
      <p:sp>
        <p:nvSpPr>
          <p:cNvPr id="3946" name="Google Shape;3946;p24"/>
          <p:cNvSpPr txBox="1"/>
          <p:nvPr/>
        </p:nvSpPr>
        <p:spPr>
          <a:xfrm>
            <a:off x="5052175" y="1461375"/>
            <a:ext cx="2494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 Higher ranking </a:t>
            </a:r>
            <a:r>
              <a:rPr lang="en">
                <a:latin typeface="Titillium Web Light"/>
                <a:ea typeface="Titillium Web Light"/>
                <a:cs typeface="Titillium Web Light"/>
                <a:sym typeface="Titillium Web Light"/>
              </a:rPr>
              <a:t>universities</a:t>
            </a:r>
            <a:r>
              <a:rPr lang="en">
                <a:latin typeface="Titillium Web Light"/>
                <a:ea typeface="Titillium Web Light"/>
                <a:cs typeface="Titillium Web Light"/>
                <a:sym typeface="Titillium Web Light"/>
              </a:rPr>
              <a:t> have higher metrics scores on all the 5 metrics. </a:t>
            </a:r>
            <a:endParaRPr>
              <a:latin typeface="Titillium Web Light"/>
              <a:ea typeface="Titillium Web Light"/>
              <a:cs typeface="Titillium Web Light"/>
              <a:sym typeface="Titillium Web Light"/>
            </a:endParaRPr>
          </a:p>
          <a:p>
            <a:pPr indent="0" lvl="0" marL="0" rtl="0" algn="l">
              <a:spcBef>
                <a:spcPts val="0"/>
              </a:spcBef>
              <a:spcAft>
                <a:spcPts val="0"/>
              </a:spcAft>
              <a:buNone/>
            </a:pPr>
            <a:r>
              <a:t/>
            </a:r>
            <a:endParaRPr>
              <a:latin typeface="Titillium Web Light"/>
              <a:ea typeface="Titillium Web Light"/>
              <a:cs typeface="Titillium Web Light"/>
              <a:sym typeface="Titillium Web Light"/>
            </a:endParaRPr>
          </a:p>
          <a:p>
            <a:pPr indent="0" lvl="0" marL="0" rtl="0" algn="l">
              <a:spcBef>
                <a:spcPts val="0"/>
              </a:spcBef>
              <a:spcAft>
                <a:spcPts val="0"/>
              </a:spcAft>
              <a:buNone/>
            </a:pPr>
            <a:r>
              <a:rPr lang="en">
                <a:latin typeface="Titillium Web Light"/>
                <a:ea typeface="Titillium Web Light"/>
                <a:cs typeface="Titillium Web Light"/>
                <a:sym typeface="Titillium Web Light"/>
              </a:rPr>
              <a:t>--California </a:t>
            </a:r>
            <a:r>
              <a:rPr lang="en">
                <a:latin typeface="Titillium Web Light"/>
                <a:ea typeface="Titillium Web Light"/>
                <a:cs typeface="Titillium Web Light"/>
                <a:sym typeface="Titillium Web Light"/>
              </a:rPr>
              <a:t>Institute</a:t>
            </a:r>
            <a:r>
              <a:rPr lang="en">
                <a:latin typeface="Titillium Web Light"/>
                <a:ea typeface="Titillium Web Light"/>
                <a:cs typeface="Titillium Web Light"/>
                <a:sym typeface="Titillium Web Light"/>
              </a:rPr>
              <a:t> of Technology (Top 1) have almost full score on research, citation, teaching, and income.</a:t>
            </a:r>
            <a:endParaRPr>
              <a:latin typeface="Titillium Web Light"/>
              <a:ea typeface="Titillium Web Light"/>
              <a:cs typeface="Titillium Web Light"/>
              <a:sym typeface="Titillium Web Light"/>
            </a:endParaRPr>
          </a:p>
          <a:p>
            <a:pPr indent="0" lvl="0" marL="0" rtl="0" algn="l">
              <a:spcBef>
                <a:spcPts val="0"/>
              </a:spcBef>
              <a:spcAft>
                <a:spcPts val="0"/>
              </a:spcAft>
              <a:buNone/>
            </a:pPr>
            <a:r>
              <a:t/>
            </a:r>
            <a:endParaRPr>
              <a:latin typeface="Titillium Web Light"/>
              <a:ea typeface="Titillium Web Light"/>
              <a:cs typeface="Titillium Web Light"/>
              <a:sym typeface="Titillium Web Light"/>
            </a:endParaRPr>
          </a:p>
          <a:p>
            <a:pPr indent="0" lvl="0" marL="0" rtl="0" algn="l">
              <a:spcBef>
                <a:spcPts val="0"/>
              </a:spcBef>
              <a:spcAft>
                <a:spcPts val="0"/>
              </a:spcAft>
              <a:buNone/>
            </a:pPr>
            <a:r>
              <a:rPr lang="en">
                <a:latin typeface="Titillium Web Light"/>
                <a:ea typeface="Titillium Web Light"/>
                <a:cs typeface="Titillium Web Light"/>
                <a:sym typeface="Titillium Web Light"/>
              </a:rPr>
              <a:t>-- University of Chicago (10th) have relatively lower scores on the 5 metrics.</a:t>
            </a:r>
            <a:endParaRPr>
              <a:latin typeface="Titillium Web Light"/>
              <a:ea typeface="Titillium Web Light"/>
              <a:cs typeface="Titillium Web Light"/>
              <a:sym typeface="Titillium Web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0" name="Shape 3950"/>
        <p:cNvGrpSpPr/>
        <p:nvPr/>
      </p:nvGrpSpPr>
      <p:grpSpPr>
        <a:xfrm>
          <a:off x="0" y="0"/>
          <a:ext cx="0" cy="0"/>
          <a:chOff x="0" y="0"/>
          <a:chExt cx="0" cy="0"/>
        </a:xfrm>
      </p:grpSpPr>
      <p:sp>
        <p:nvSpPr>
          <p:cNvPr id="3951" name="Google Shape;3951;p25"/>
          <p:cNvSpPr txBox="1"/>
          <p:nvPr>
            <p:ph type="title"/>
          </p:nvPr>
        </p:nvSpPr>
        <p:spPr>
          <a:xfrm>
            <a:off x="272375" y="14499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3</a:t>
            </a:r>
            <a:r>
              <a:rPr lang="en" sz="3800"/>
              <a:t>.  Dashboard</a:t>
            </a:r>
            <a:endParaRPr sz="3800"/>
          </a:p>
        </p:txBody>
      </p:sp>
      <p:sp>
        <p:nvSpPr>
          <p:cNvPr id="3952" name="Google Shape;3952;p2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53" name="Google Shape;3953;p25"/>
          <p:cNvSpPr txBox="1"/>
          <p:nvPr/>
        </p:nvSpPr>
        <p:spPr>
          <a:xfrm>
            <a:off x="845975" y="1500200"/>
            <a:ext cx="60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7" name="Shape 3957"/>
        <p:cNvGrpSpPr/>
        <p:nvPr/>
      </p:nvGrpSpPr>
      <p:grpSpPr>
        <a:xfrm>
          <a:off x="0" y="0"/>
          <a:ext cx="0" cy="0"/>
          <a:chOff x="0" y="0"/>
          <a:chExt cx="0" cy="0"/>
        </a:xfrm>
      </p:grpSpPr>
      <p:sp>
        <p:nvSpPr>
          <p:cNvPr id="3958" name="Google Shape;3958;p2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59" name="Google Shape;3959;p26"/>
          <p:cNvSpPr txBox="1"/>
          <p:nvPr>
            <p:ph idx="4294967295" type="title"/>
          </p:nvPr>
        </p:nvSpPr>
        <p:spPr>
          <a:xfrm>
            <a:off x="216125" y="19975"/>
            <a:ext cx="8666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3</a:t>
            </a:r>
            <a:r>
              <a:rPr lang="en" sz="3400"/>
              <a:t>-1.  Overview</a:t>
            </a:r>
            <a:endParaRPr sz="3400"/>
          </a:p>
        </p:txBody>
      </p:sp>
      <p:pic>
        <p:nvPicPr>
          <p:cNvPr id="3960" name="Google Shape;3960;p26"/>
          <p:cNvPicPr preferRelativeResize="0"/>
          <p:nvPr/>
        </p:nvPicPr>
        <p:blipFill rotWithShape="1">
          <a:blip r:embed="rId3">
            <a:alphaModFix/>
          </a:blip>
          <a:srcRect b="0" l="0" r="1205" t="0"/>
          <a:stretch/>
        </p:blipFill>
        <p:spPr>
          <a:xfrm>
            <a:off x="549025" y="801175"/>
            <a:ext cx="6354573" cy="2962574"/>
          </a:xfrm>
          <a:prstGeom prst="rect">
            <a:avLst/>
          </a:prstGeom>
          <a:noFill/>
          <a:ln>
            <a:noFill/>
          </a:ln>
        </p:spPr>
      </p:pic>
      <p:sp>
        <p:nvSpPr>
          <p:cNvPr id="3961" name="Google Shape;3961;p26"/>
          <p:cNvSpPr txBox="1"/>
          <p:nvPr/>
        </p:nvSpPr>
        <p:spPr>
          <a:xfrm>
            <a:off x="461700" y="3851700"/>
            <a:ext cx="6849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After choosing the year on the slider, a map will show how many universities a country have on list.</a:t>
            </a:r>
            <a:endParaRPr>
              <a:solidFill>
                <a:schemeClr val="dk2"/>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chemeClr val="dk2"/>
                </a:solidFill>
                <a:latin typeface="Titillium Web Light"/>
                <a:ea typeface="Titillium Web Light"/>
                <a:cs typeface="Titillium Web Light"/>
                <a:sym typeface="Titillium Web Light"/>
              </a:rPr>
              <a:t>The overview tab mainly helps students to have a big picture of places to apply. For example, North America has most number of schools listed on the ranking and the ranks are more concentrated in higher ranks.</a:t>
            </a:r>
            <a:endParaRPr>
              <a:latin typeface="Titillium Web Light"/>
              <a:ea typeface="Titillium Web Light"/>
              <a:cs typeface="Titillium Web Light"/>
              <a:sym typeface="Titillium Web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5" name="Shape 3965"/>
        <p:cNvGrpSpPr/>
        <p:nvPr/>
      </p:nvGrpSpPr>
      <p:grpSpPr>
        <a:xfrm>
          <a:off x="0" y="0"/>
          <a:ext cx="0" cy="0"/>
          <a:chOff x="0" y="0"/>
          <a:chExt cx="0" cy="0"/>
        </a:xfrm>
      </p:grpSpPr>
      <p:sp>
        <p:nvSpPr>
          <p:cNvPr id="3966" name="Google Shape;3966;p2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67" name="Google Shape;3967;p27"/>
          <p:cNvSpPr txBox="1"/>
          <p:nvPr>
            <p:ph idx="4294967295" type="title"/>
          </p:nvPr>
        </p:nvSpPr>
        <p:spPr>
          <a:xfrm>
            <a:off x="273475" y="25"/>
            <a:ext cx="8666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3-1.  Overview</a:t>
            </a:r>
            <a:endParaRPr sz="3400"/>
          </a:p>
        </p:txBody>
      </p:sp>
      <p:pic>
        <p:nvPicPr>
          <p:cNvPr id="3968" name="Google Shape;3968;p27"/>
          <p:cNvPicPr preferRelativeResize="0"/>
          <p:nvPr/>
        </p:nvPicPr>
        <p:blipFill>
          <a:blip r:embed="rId3">
            <a:alphaModFix/>
          </a:blip>
          <a:stretch>
            <a:fillRect/>
          </a:stretch>
        </p:blipFill>
        <p:spPr>
          <a:xfrm>
            <a:off x="425875" y="1265463"/>
            <a:ext cx="7225426" cy="2032925"/>
          </a:xfrm>
          <a:prstGeom prst="rect">
            <a:avLst/>
          </a:prstGeom>
          <a:noFill/>
          <a:ln>
            <a:noFill/>
          </a:ln>
        </p:spPr>
      </p:pic>
      <p:sp>
        <p:nvSpPr>
          <p:cNvPr id="3969" name="Google Shape;3969;p27"/>
          <p:cNvSpPr txBox="1"/>
          <p:nvPr/>
        </p:nvSpPr>
        <p:spPr>
          <a:xfrm>
            <a:off x="483350" y="3554050"/>
            <a:ext cx="663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With the year selected for map, box plot showing the ranking distribution of the universities in each continent will be updated.</a:t>
            </a:r>
            <a:endParaRPr>
              <a:latin typeface="Titillium Web Light"/>
              <a:ea typeface="Titillium Web Light"/>
              <a:cs typeface="Titillium Web Light"/>
              <a:sym typeface="Titillium Web Light"/>
            </a:endParaRPr>
          </a:p>
          <a:p>
            <a:pPr indent="0" lvl="0" marL="0" rtl="0" algn="l">
              <a:spcBef>
                <a:spcPts val="0"/>
              </a:spcBef>
              <a:spcAft>
                <a:spcPts val="0"/>
              </a:spcAft>
              <a:buNone/>
            </a:pPr>
            <a:r>
              <a:t/>
            </a:r>
            <a:endParaRPr>
              <a:solidFill>
                <a:schemeClr val="dk2"/>
              </a:solidFill>
              <a:latin typeface="Titillium Web Light"/>
              <a:ea typeface="Titillium Web Light"/>
              <a:cs typeface="Titillium Web Light"/>
              <a:sym typeface="Titillium Web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3" name="Shape 3973"/>
        <p:cNvGrpSpPr/>
        <p:nvPr/>
      </p:nvGrpSpPr>
      <p:grpSpPr>
        <a:xfrm>
          <a:off x="0" y="0"/>
          <a:ext cx="0" cy="0"/>
          <a:chOff x="0" y="0"/>
          <a:chExt cx="0" cy="0"/>
        </a:xfrm>
      </p:grpSpPr>
      <p:sp>
        <p:nvSpPr>
          <p:cNvPr id="3974" name="Google Shape;3974;p2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75" name="Google Shape;3975;p28"/>
          <p:cNvSpPr txBox="1"/>
          <p:nvPr>
            <p:ph idx="4294967295" type="title"/>
          </p:nvPr>
        </p:nvSpPr>
        <p:spPr>
          <a:xfrm>
            <a:off x="238800" y="0"/>
            <a:ext cx="8666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3-2.  Country</a:t>
            </a:r>
            <a:endParaRPr sz="3400"/>
          </a:p>
        </p:txBody>
      </p:sp>
      <p:pic>
        <p:nvPicPr>
          <p:cNvPr id="3976" name="Google Shape;3976;p28"/>
          <p:cNvPicPr preferRelativeResize="0"/>
          <p:nvPr/>
        </p:nvPicPr>
        <p:blipFill rotWithShape="1">
          <a:blip r:embed="rId3">
            <a:alphaModFix/>
          </a:blip>
          <a:srcRect b="0" l="0" r="0" t="19178"/>
          <a:stretch/>
        </p:blipFill>
        <p:spPr>
          <a:xfrm>
            <a:off x="582875" y="887400"/>
            <a:ext cx="6815774" cy="2893574"/>
          </a:xfrm>
          <a:prstGeom prst="rect">
            <a:avLst/>
          </a:prstGeom>
          <a:noFill/>
          <a:ln>
            <a:noFill/>
          </a:ln>
        </p:spPr>
      </p:pic>
      <p:sp>
        <p:nvSpPr>
          <p:cNvPr id="3977" name="Google Shape;3977;p28"/>
          <p:cNvSpPr txBox="1"/>
          <p:nvPr/>
        </p:nvSpPr>
        <p:spPr>
          <a:xfrm>
            <a:off x="592775" y="3826425"/>
            <a:ext cx="6785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Shows each year’s metric’s distribution for top 10 countries</a:t>
            </a:r>
            <a:endParaRPr>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chemeClr val="dk2"/>
                </a:solidFill>
                <a:latin typeface="Titillium Web Light"/>
                <a:ea typeface="Titillium Web Light"/>
                <a:cs typeface="Titillium Web Light"/>
                <a:sym typeface="Titillium Web Light"/>
              </a:rPr>
              <a:t>The country tab mainly helps students to know which country to apply according to country’s universities ranking and their preferences of the metrics. The tab also helps schools to have big picture about their countries’ universities’ overall performance and the relationship between their country’s educational level and public expenditure. </a:t>
            </a:r>
            <a:endParaRPr>
              <a:solidFill>
                <a:schemeClr val="dk2"/>
              </a:solidFill>
              <a:latin typeface="Titillium Web Light"/>
              <a:ea typeface="Titillium Web Light"/>
              <a:cs typeface="Titillium Web Light"/>
              <a:sym typeface="Titillium Web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1" name="Shape 3981"/>
        <p:cNvGrpSpPr/>
        <p:nvPr/>
      </p:nvGrpSpPr>
      <p:grpSpPr>
        <a:xfrm>
          <a:off x="0" y="0"/>
          <a:ext cx="0" cy="0"/>
          <a:chOff x="0" y="0"/>
          <a:chExt cx="0" cy="0"/>
        </a:xfrm>
      </p:grpSpPr>
      <p:sp>
        <p:nvSpPr>
          <p:cNvPr id="3982" name="Google Shape;3982;p2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83" name="Google Shape;3983;p29"/>
          <p:cNvSpPr txBox="1"/>
          <p:nvPr>
            <p:ph idx="4294967295" type="title"/>
          </p:nvPr>
        </p:nvSpPr>
        <p:spPr>
          <a:xfrm>
            <a:off x="238800" y="0"/>
            <a:ext cx="8666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3-2.  Country</a:t>
            </a:r>
            <a:endParaRPr sz="3400"/>
          </a:p>
        </p:txBody>
      </p:sp>
      <p:pic>
        <p:nvPicPr>
          <p:cNvPr id="3984" name="Google Shape;3984;p29"/>
          <p:cNvPicPr preferRelativeResize="0"/>
          <p:nvPr/>
        </p:nvPicPr>
        <p:blipFill>
          <a:blip r:embed="rId3">
            <a:alphaModFix/>
          </a:blip>
          <a:stretch>
            <a:fillRect/>
          </a:stretch>
        </p:blipFill>
        <p:spPr>
          <a:xfrm>
            <a:off x="-12469" y="1029775"/>
            <a:ext cx="6160209" cy="3580324"/>
          </a:xfrm>
          <a:prstGeom prst="rect">
            <a:avLst/>
          </a:prstGeom>
          <a:noFill/>
          <a:ln>
            <a:noFill/>
          </a:ln>
        </p:spPr>
      </p:pic>
      <p:sp>
        <p:nvSpPr>
          <p:cNvPr id="3985" name="Google Shape;3985;p29"/>
          <p:cNvSpPr txBox="1"/>
          <p:nvPr/>
        </p:nvSpPr>
        <p:spPr>
          <a:xfrm>
            <a:off x="5791050" y="1611550"/>
            <a:ext cx="1942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Shows top 10 country’s universities ranking </a:t>
            </a:r>
            <a:r>
              <a:rPr lang="en">
                <a:latin typeface="Titillium Web Light"/>
                <a:ea typeface="Titillium Web Light"/>
                <a:cs typeface="Titillium Web Light"/>
                <a:sym typeface="Titillium Web Light"/>
              </a:rPr>
              <a:t>distribution</a:t>
            </a:r>
            <a:endParaRPr>
              <a:latin typeface="Titillium Web Light"/>
              <a:ea typeface="Titillium Web Light"/>
              <a:cs typeface="Titillium Web Light"/>
              <a:sym typeface="Titillium Web Light"/>
            </a:endParaRPr>
          </a:p>
          <a:p>
            <a:pPr indent="0" lvl="0" marL="0" rtl="0" algn="l">
              <a:spcBef>
                <a:spcPts val="0"/>
              </a:spcBef>
              <a:spcAft>
                <a:spcPts val="0"/>
              </a:spcAft>
              <a:buNone/>
            </a:pPr>
            <a:r>
              <a:t/>
            </a:r>
            <a:endParaRPr>
              <a:solidFill>
                <a:schemeClr val="dk2"/>
              </a:solidFill>
              <a:latin typeface="Titillium Web Light"/>
              <a:ea typeface="Titillium Web Light"/>
              <a:cs typeface="Titillium Web Light"/>
              <a:sym typeface="Titillium Web Light"/>
            </a:endParaRPr>
          </a:p>
        </p:txBody>
      </p:sp>
      <p:sp>
        <p:nvSpPr>
          <p:cNvPr id="3986" name="Google Shape;3986;p29"/>
          <p:cNvSpPr txBox="1"/>
          <p:nvPr/>
        </p:nvSpPr>
        <p:spPr>
          <a:xfrm>
            <a:off x="5845700" y="3260000"/>
            <a:ext cx="1942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Shows top 10 country’s public expenditure changes</a:t>
            </a:r>
            <a:endParaRPr>
              <a:latin typeface="Titillium Web Light"/>
              <a:ea typeface="Titillium Web Light"/>
              <a:cs typeface="Titillium Web Light"/>
              <a:sym typeface="Titillium Web Light"/>
            </a:endParaRPr>
          </a:p>
          <a:p>
            <a:pPr indent="0" lvl="0" marL="0" rtl="0" algn="l">
              <a:spcBef>
                <a:spcPts val="0"/>
              </a:spcBef>
              <a:spcAft>
                <a:spcPts val="0"/>
              </a:spcAft>
              <a:buNone/>
            </a:pPr>
            <a:r>
              <a:t/>
            </a:r>
            <a:endParaRPr>
              <a:solidFill>
                <a:schemeClr val="dk2"/>
              </a:solidFill>
              <a:latin typeface="Titillium Web Light"/>
              <a:ea typeface="Titillium Web Light"/>
              <a:cs typeface="Titillium Web Light"/>
              <a:sym typeface="Titillium Web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0" name="Shape 3990"/>
        <p:cNvGrpSpPr/>
        <p:nvPr/>
      </p:nvGrpSpPr>
      <p:grpSpPr>
        <a:xfrm>
          <a:off x="0" y="0"/>
          <a:ext cx="0" cy="0"/>
          <a:chOff x="0" y="0"/>
          <a:chExt cx="0" cy="0"/>
        </a:xfrm>
      </p:grpSpPr>
      <p:sp>
        <p:nvSpPr>
          <p:cNvPr id="3991" name="Google Shape;3991;p3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92" name="Google Shape;3992;p30"/>
          <p:cNvSpPr txBox="1"/>
          <p:nvPr>
            <p:ph idx="4294967295" type="title"/>
          </p:nvPr>
        </p:nvSpPr>
        <p:spPr>
          <a:xfrm>
            <a:off x="216125" y="400975"/>
            <a:ext cx="8666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3-3.  Universities</a:t>
            </a:r>
            <a:endParaRPr sz="3400"/>
          </a:p>
        </p:txBody>
      </p:sp>
      <p:sp>
        <p:nvSpPr>
          <p:cNvPr id="3993" name="Google Shape;3993;p30"/>
          <p:cNvSpPr txBox="1"/>
          <p:nvPr/>
        </p:nvSpPr>
        <p:spPr>
          <a:xfrm>
            <a:off x="489225" y="3395100"/>
            <a:ext cx="7186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6"/>
                </a:solidFill>
                <a:latin typeface="Titillium Web Light"/>
                <a:ea typeface="Titillium Web Light"/>
                <a:cs typeface="Titillium Web Light"/>
                <a:sym typeface="Titillium Web Light"/>
              </a:rPr>
              <a:t>After selecting year, the year’s world top 10 universities’ metrics will be shown for comparison.</a:t>
            </a:r>
            <a:endParaRPr>
              <a:solidFill>
                <a:schemeClr val="accent6"/>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chemeClr val="dk2"/>
                </a:solidFill>
                <a:latin typeface="Titillium Web Light"/>
                <a:ea typeface="Titillium Web Light"/>
                <a:cs typeface="Titillium Web Light"/>
                <a:sym typeface="Titillium Web Light"/>
              </a:rPr>
              <a:t>The universities tab mainly helps students to select which universities to apply according to the detailed metrics and historical ranking. It also helps universities to know where they should improve further to have better ranking in the future.</a:t>
            </a:r>
            <a:endParaRPr>
              <a:solidFill>
                <a:schemeClr val="dk2"/>
              </a:solidFill>
              <a:latin typeface="Titillium Web Light"/>
              <a:ea typeface="Titillium Web Light"/>
              <a:cs typeface="Titillium Web Light"/>
              <a:sym typeface="Titillium Web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7" name="Shape 3997"/>
        <p:cNvGrpSpPr/>
        <p:nvPr/>
      </p:nvGrpSpPr>
      <p:grpSpPr>
        <a:xfrm>
          <a:off x="0" y="0"/>
          <a:ext cx="0" cy="0"/>
          <a:chOff x="0" y="0"/>
          <a:chExt cx="0" cy="0"/>
        </a:xfrm>
      </p:grpSpPr>
      <p:sp>
        <p:nvSpPr>
          <p:cNvPr id="3998" name="Google Shape;3998;p3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99" name="Google Shape;3999;p31"/>
          <p:cNvSpPr txBox="1"/>
          <p:nvPr>
            <p:ph idx="4294967295" type="title"/>
          </p:nvPr>
        </p:nvSpPr>
        <p:spPr>
          <a:xfrm>
            <a:off x="216125" y="19975"/>
            <a:ext cx="8666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3-3.  Universities</a:t>
            </a:r>
            <a:endParaRPr sz="3400"/>
          </a:p>
        </p:txBody>
      </p:sp>
      <p:sp>
        <p:nvSpPr>
          <p:cNvPr id="4000" name="Google Shape;4000;p31"/>
          <p:cNvSpPr txBox="1"/>
          <p:nvPr/>
        </p:nvSpPr>
        <p:spPr>
          <a:xfrm>
            <a:off x="5508250" y="1311425"/>
            <a:ext cx="228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 After selecting year and country, all universities are listed with detailed metrics</a:t>
            </a:r>
            <a:endParaRPr>
              <a:latin typeface="Titillium Web Light"/>
              <a:ea typeface="Titillium Web Light"/>
              <a:cs typeface="Titillium Web Light"/>
              <a:sym typeface="Titillium Web Light"/>
            </a:endParaRPr>
          </a:p>
          <a:p>
            <a:pPr indent="0" lvl="0" marL="0" rtl="0" algn="l">
              <a:spcBef>
                <a:spcPts val="0"/>
              </a:spcBef>
              <a:spcAft>
                <a:spcPts val="0"/>
              </a:spcAft>
              <a:buNone/>
            </a:pPr>
            <a:r>
              <a:t/>
            </a:r>
            <a:endParaRPr>
              <a:solidFill>
                <a:schemeClr val="dk2"/>
              </a:solidFill>
              <a:latin typeface="Titillium Web Light"/>
              <a:ea typeface="Titillium Web Light"/>
              <a:cs typeface="Titillium Web Light"/>
              <a:sym typeface="Titillium Web Light"/>
            </a:endParaRPr>
          </a:p>
        </p:txBody>
      </p:sp>
      <p:pic>
        <p:nvPicPr>
          <p:cNvPr id="4001" name="Google Shape;4001;p31"/>
          <p:cNvPicPr preferRelativeResize="0"/>
          <p:nvPr/>
        </p:nvPicPr>
        <p:blipFill>
          <a:blip r:embed="rId3">
            <a:alphaModFix/>
          </a:blip>
          <a:stretch>
            <a:fillRect/>
          </a:stretch>
        </p:blipFill>
        <p:spPr>
          <a:xfrm>
            <a:off x="152400" y="802525"/>
            <a:ext cx="5118773" cy="1409165"/>
          </a:xfrm>
          <a:prstGeom prst="rect">
            <a:avLst/>
          </a:prstGeom>
          <a:noFill/>
          <a:ln>
            <a:noFill/>
          </a:ln>
        </p:spPr>
      </p:pic>
      <p:pic>
        <p:nvPicPr>
          <p:cNvPr id="4002" name="Google Shape;4002;p31"/>
          <p:cNvPicPr preferRelativeResize="0"/>
          <p:nvPr/>
        </p:nvPicPr>
        <p:blipFill>
          <a:blip r:embed="rId4">
            <a:alphaModFix/>
          </a:blip>
          <a:stretch>
            <a:fillRect/>
          </a:stretch>
        </p:blipFill>
        <p:spPr>
          <a:xfrm>
            <a:off x="533338" y="2261275"/>
            <a:ext cx="4356911" cy="2458925"/>
          </a:xfrm>
          <a:prstGeom prst="rect">
            <a:avLst/>
          </a:prstGeom>
          <a:noFill/>
          <a:ln>
            <a:noFill/>
          </a:ln>
        </p:spPr>
      </p:pic>
      <p:sp>
        <p:nvSpPr>
          <p:cNvPr id="4003" name="Google Shape;4003;p31"/>
          <p:cNvSpPr txBox="1"/>
          <p:nvPr/>
        </p:nvSpPr>
        <p:spPr>
          <a:xfrm>
            <a:off x="5599325" y="2261275"/>
            <a:ext cx="2283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 After selecting year, country, and university, other metrics such as teacher student ratio will be shown </a:t>
            </a:r>
            <a:endParaRPr>
              <a:latin typeface="Titillium Web Light"/>
              <a:ea typeface="Titillium Web Light"/>
              <a:cs typeface="Titillium Web Light"/>
              <a:sym typeface="Titillium Web Light"/>
            </a:endParaRPr>
          </a:p>
        </p:txBody>
      </p:sp>
      <p:sp>
        <p:nvSpPr>
          <p:cNvPr id="4004" name="Google Shape;4004;p31"/>
          <p:cNvSpPr txBox="1"/>
          <p:nvPr/>
        </p:nvSpPr>
        <p:spPr>
          <a:xfrm>
            <a:off x="5599325" y="3599575"/>
            <a:ext cx="228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--Lastly, the selected university’s historical rank will be shown</a:t>
            </a:r>
            <a:endParaRPr>
              <a:latin typeface="Titillium Web Light"/>
              <a:ea typeface="Titillium Web Light"/>
              <a:cs typeface="Titillium Web Light"/>
              <a:sym typeface="Titillium Web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2" name="Shape 3842"/>
        <p:cNvGrpSpPr/>
        <p:nvPr/>
      </p:nvGrpSpPr>
      <p:grpSpPr>
        <a:xfrm>
          <a:off x="0" y="0"/>
          <a:ext cx="0" cy="0"/>
          <a:chOff x="0" y="0"/>
          <a:chExt cx="0" cy="0"/>
        </a:xfrm>
      </p:grpSpPr>
      <p:sp>
        <p:nvSpPr>
          <p:cNvPr id="3843" name="Google Shape;3843;p14"/>
          <p:cNvSpPr txBox="1"/>
          <p:nvPr>
            <p:ph idx="1" type="body"/>
          </p:nvPr>
        </p:nvSpPr>
        <p:spPr>
          <a:xfrm>
            <a:off x="718300" y="1762650"/>
            <a:ext cx="3242400" cy="308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Student </a:t>
            </a:r>
            <a:r>
              <a:rPr b="1" lang="en"/>
              <a:t>Perspective</a:t>
            </a:r>
            <a:endParaRPr b="1"/>
          </a:p>
          <a:p>
            <a:pPr indent="0" lvl="0" marL="0" rtl="0" algn="l">
              <a:spcBef>
                <a:spcPts val="600"/>
              </a:spcBef>
              <a:spcAft>
                <a:spcPts val="0"/>
              </a:spcAft>
              <a:buNone/>
            </a:pPr>
            <a:r>
              <a:rPr b="1" lang="en"/>
              <a:t>-- Help potential college applicants determine which country and university to apply according to the metrics for each school.</a:t>
            </a:r>
            <a:endParaRPr b="1"/>
          </a:p>
          <a:p>
            <a:pPr indent="0" lvl="0" marL="0" rtl="0" algn="l">
              <a:spcBef>
                <a:spcPts val="600"/>
              </a:spcBef>
              <a:spcAft>
                <a:spcPts val="0"/>
              </a:spcAft>
              <a:buNone/>
            </a:pPr>
            <a:r>
              <a:t/>
            </a:r>
            <a:endParaRPr b="1"/>
          </a:p>
          <a:p>
            <a:pPr indent="0" lvl="0" marL="0" rtl="0" algn="l">
              <a:spcBef>
                <a:spcPts val="600"/>
              </a:spcBef>
              <a:spcAft>
                <a:spcPts val="0"/>
              </a:spcAft>
              <a:buNone/>
            </a:pPr>
            <a:r>
              <a:t/>
            </a:r>
            <a:endParaRPr/>
          </a:p>
        </p:txBody>
      </p:sp>
      <p:sp>
        <p:nvSpPr>
          <p:cNvPr id="3844" name="Google Shape;3844;p14"/>
          <p:cNvSpPr txBox="1"/>
          <p:nvPr>
            <p:ph type="title"/>
          </p:nvPr>
        </p:nvSpPr>
        <p:spPr>
          <a:xfrm>
            <a:off x="337300" y="739375"/>
            <a:ext cx="6761100" cy="857400"/>
          </a:xfrm>
          <a:prstGeom prst="rect">
            <a:avLst/>
          </a:prstGeom>
        </p:spPr>
        <p:txBody>
          <a:bodyPr anchorCtr="0" anchor="b" bIns="91425" lIns="91425" spcFirstLastPara="1" rIns="91425" wrap="square" tIns="91425">
            <a:noAutofit/>
          </a:bodyPr>
          <a:lstStyle/>
          <a:p>
            <a:pPr indent="-457200" lvl="0" marL="457200" rtl="0" algn="l">
              <a:spcBef>
                <a:spcPts val="0"/>
              </a:spcBef>
              <a:spcAft>
                <a:spcPts val="0"/>
              </a:spcAft>
              <a:buSzPts val="3600"/>
              <a:buAutoNum type="arabicPeriod"/>
            </a:pPr>
            <a:r>
              <a:rPr lang="en"/>
              <a:t>Business Backgrounds</a:t>
            </a:r>
            <a:endParaRPr/>
          </a:p>
        </p:txBody>
      </p:sp>
      <p:sp>
        <p:nvSpPr>
          <p:cNvPr id="3845" name="Google Shape;3845;p14"/>
          <p:cNvSpPr txBox="1"/>
          <p:nvPr>
            <p:ph idx="2" type="body"/>
          </p:nvPr>
        </p:nvSpPr>
        <p:spPr>
          <a:xfrm>
            <a:off x="4156071" y="1762650"/>
            <a:ext cx="3242400" cy="308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School Perspective</a:t>
            </a:r>
            <a:endParaRPr b="1"/>
          </a:p>
          <a:p>
            <a:pPr indent="0" lvl="0" marL="0" marR="0" rtl="0" algn="l">
              <a:lnSpc>
                <a:spcPct val="100000"/>
              </a:lnSpc>
              <a:spcBef>
                <a:spcPts val="600"/>
              </a:spcBef>
              <a:spcAft>
                <a:spcPts val="0"/>
              </a:spcAft>
              <a:buNone/>
            </a:pPr>
            <a:r>
              <a:rPr b="1" lang="en"/>
              <a:t>-- Understand metric scores </a:t>
            </a:r>
            <a:r>
              <a:rPr b="1" lang="en"/>
              <a:t>behind</a:t>
            </a:r>
            <a:r>
              <a:rPr b="1" lang="en"/>
              <a:t> the college’s ranking, and determine where to improve for a better ranking in the future. </a:t>
            </a:r>
            <a:endParaRPr b="1"/>
          </a:p>
        </p:txBody>
      </p:sp>
      <p:sp>
        <p:nvSpPr>
          <p:cNvPr id="3846" name="Google Shape;3846;p1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8" name="Shape 4008"/>
        <p:cNvGrpSpPr/>
        <p:nvPr/>
      </p:nvGrpSpPr>
      <p:grpSpPr>
        <a:xfrm>
          <a:off x="0" y="0"/>
          <a:ext cx="0" cy="0"/>
          <a:chOff x="0" y="0"/>
          <a:chExt cx="0" cy="0"/>
        </a:xfrm>
      </p:grpSpPr>
      <p:sp>
        <p:nvSpPr>
          <p:cNvPr id="4009" name="Google Shape;4009;p3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010" name="Google Shape;4010;p32"/>
          <p:cNvSpPr txBox="1"/>
          <p:nvPr>
            <p:ph idx="4294967295" type="title"/>
          </p:nvPr>
        </p:nvSpPr>
        <p:spPr>
          <a:xfrm>
            <a:off x="216125" y="400975"/>
            <a:ext cx="8666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4</a:t>
            </a:r>
            <a:r>
              <a:rPr lang="en" sz="3400"/>
              <a:t>.  References</a:t>
            </a:r>
            <a:endParaRPr sz="3400"/>
          </a:p>
        </p:txBody>
      </p:sp>
      <p:sp>
        <p:nvSpPr>
          <p:cNvPr id="4011" name="Google Shape;4011;p32"/>
          <p:cNvSpPr txBox="1"/>
          <p:nvPr/>
        </p:nvSpPr>
        <p:spPr>
          <a:xfrm>
            <a:off x="302700" y="1242175"/>
            <a:ext cx="7192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University Ranking Dataset:</a:t>
            </a:r>
            <a:endParaRPr>
              <a:latin typeface="Titillium Web Light"/>
              <a:ea typeface="Titillium Web Light"/>
              <a:cs typeface="Titillium Web Light"/>
              <a:sym typeface="Titillium Web Light"/>
            </a:endParaRPr>
          </a:p>
          <a:p>
            <a:pPr indent="0" lvl="0" marL="0" rtl="0" algn="l">
              <a:spcBef>
                <a:spcPts val="0"/>
              </a:spcBef>
              <a:spcAft>
                <a:spcPts val="0"/>
              </a:spcAft>
              <a:buNone/>
            </a:pPr>
            <a:r>
              <a:rPr lang="en"/>
              <a:t>https://www.kaggle.com/gpreda/world-university-rankings-advanced-analysis/data</a:t>
            </a:r>
            <a:endParaRPr>
              <a:latin typeface="Titillium Web Light"/>
              <a:ea typeface="Titillium Web Light"/>
              <a:cs typeface="Titillium Web Light"/>
              <a:sym typeface="Titillium Web Light"/>
            </a:endParaRPr>
          </a:p>
          <a:p>
            <a:pPr indent="0" lvl="0" marL="0" rtl="0" algn="l">
              <a:spcBef>
                <a:spcPts val="0"/>
              </a:spcBef>
              <a:spcAft>
                <a:spcPts val="0"/>
              </a:spcAft>
              <a:buNone/>
            </a:pPr>
            <a:r>
              <a:t/>
            </a:r>
            <a:endParaRPr>
              <a:latin typeface="Titillium Web Light"/>
              <a:ea typeface="Titillium Web Light"/>
              <a:cs typeface="Titillium Web Light"/>
              <a:sym typeface="Titillium Web Light"/>
            </a:endParaRPr>
          </a:p>
          <a:p>
            <a:pPr indent="0" lvl="0" marL="0" rtl="0" algn="l">
              <a:spcBef>
                <a:spcPts val="0"/>
              </a:spcBef>
              <a:spcAft>
                <a:spcPts val="0"/>
              </a:spcAft>
              <a:buNone/>
            </a:pPr>
            <a:r>
              <a:rPr lang="en">
                <a:latin typeface="Titillium Web Light"/>
                <a:ea typeface="Titillium Web Light"/>
                <a:cs typeface="Titillium Web Light"/>
                <a:sym typeface="Titillium Web Light"/>
              </a:rPr>
              <a:t>Expenditure Dataset:</a:t>
            </a:r>
            <a:endParaRPr>
              <a:latin typeface="Titillium Web Light"/>
              <a:ea typeface="Titillium Web Light"/>
              <a:cs typeface="Titillium Web Light"/>
              <a:sym typeface="Titillium Web Light"/>
            </a:endParaRPr>
          </a:p>
          <a:p>
            <a:pPr indent="0" lvl="0" marL="0" rtl="0" algn="l">
              <a:spcBef>
                <a:spcPts val="0"/>
              </a:spcBef>
              <a:spcAft>
                <a:spcPts val="0"/>
              </a:spcAft>
              <a:buNone/>
            </a:pPr>
            <a:r>
              <a:rPr lang="en"/>
              <a:t>https://data.oecd.org/eduresource/public-spending-on-education.htm#indicator-chart</a:t>
            </a:r>
            <a:endParaRPr>
              <a:latin typeface="Titillium Web Light"/>
              <a:ea typeface="Titillium Web Light"/>
              <a:cs typeface="Titillium Web Light"/>
              <a:sym typeface="Titillium Web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5" name="Shape 4015"/>
        <p:cNvGrpSpPr/>
        <p:nvPr/>
      </p:nvGrpSpPr>
      <p:grpSpPr>
        <a:xfrm>
          <a:off x="0" y="0"/>
          <a:ext cx="0" cy="0"/>
          <a:chOff x="0" y="0"/>
          <a:chExt cx="0" cy="0"/>
        </a:xfrm>
      </p:grpSpPr>
      <p:sp>
        <p:nvSpPr>
          <p:cNvPr id="4016" name="Google Shape;4016;p33"/>
          <p:cNvSpPr txBox="1"/>
          <p:nvPr>
            <p:ph idx="4294967295" type="ctrTitle"/>
          </p:nvPr>
        </p:nvSpPr>
        <p:spPr>
          <a:xfrm>
            <a:off x="685800" y="745150"/>
            <a:ext cx="4863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80BFB7"/>
                </a:solidFill>
              </a:rPr>
              <a:t>Thank </a:t>
            </a:r>
            <a:r>
              <a:rPr lang="en" sz="6000">
                <a:solidFill>
                  <a:srgbClr val="80BFB7"/>
                </a:solidFill>
              </a:rPr>
              <a:t>You</a:t>
            </a:r>
            <a:r>
              <a:rPr lang="en" sz="6000">
                <a:solidFill>
                  <a:srgbClr val="80BFB7"/>
                </a:solidFill>
              </a:rPr>
              <a:t>!</a:t>
            </a:r>
            <a:endParaRPr sz="6000">
              <a:solidFill>
                <a:srgbClr val="80BFB7"/>
              </a:solidFill>
            </a:endParaRPr>
          </a:p>
        </p:txBody>
      </p:sp>
      <p:sp>
        <p:nvSpPr>
          <p:cNvPr id="4017" name="Google Shape;4017;p33"/>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0" name="Shape 3850"/>
        <p:cNvGrpSpPr/>
        <p:nvPr/>
      </p:nvGrpSpPr>
      <p:grpSpPr>
        <a:xfrm>
          <a:off x="0" y="0"/>
          <a:ext cx="0" cy="0"/>
          <a:chOff x="0" y="0"/>
          <a:chExt cx="0" cy="0"/>
        </a:xfrm>
      </p:grpSpPr>
      <p:sp>
        <p:nvSpPr>
          <p:cNvPr id="3851" name="Google Shape;3851;p15"/>
          <p:cNvSpPr txBox="1"/>
          <p:nvPr>
            <p:ph type="title"/>
          </p:nvPr>
        </p:nvSpPr>
        <p:spPr>
          <a:xfrm>
            <a:off x="272375" y="14499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2.  Exploratory Data Analysis (EDA) </a:t>
            </a:r>
            <a:endParaRPr sz="3800"/>
          </a:p>
        </p:txBody>
      </p:sp>
      <p:sp>
        <p:nvSpPr>
          <p:cNvPr id="3852" name="Google Shape;3852;p1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853" name="Google Shape;3853;p15"/>
          <p:cNvSpPr txBox="1"/>
          <p:nvPr/>
        </p:nvSpPr>
        <p:spPr>
          <a:xfrm>
            <a:off x="1450150" y="1532000"/>
            <a:ext cx="60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7" name="Shape 3857"/>
        <p:cNvGrpSpPr/>
        <p:nvPr/>
      </p:nvGrpSpPr>
      <p:grpSpPr>
        <a:xfrm>
          <a:off x="0" y="0"/>
          <a:ext cx="0" cy="0"/>
          <a:chOff x="0" y="0"/>
          <a:chExt cx="0" cy="0"/>
        </a:xfrm>
      </p:grpSpPr>
      <p:sp>
        <p:nvSpPr>
          <p:cNvPr id="3858" name="Google Shape;3858;p16"/>
          <p:cNvSpPr txBox="1"/>
          <p:nvPr>
            <p:ph type="title"/>
          </p:nvPr>
        </p:nvSpPr>
        <p:spPr>
          <a:xfrm>
            <a:off x="261100" y="143250"/>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2-1 Datasets</a:t>
            </a:r>
            <a:endParaRPr sz="3800"/>
          </a:p>
        </p:txBody>
      </p:sp>
      <p:sp>
        <p:nvSpPr>
          <p:cNvPr id="3859" name="Google Shape;3859;p1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860" name="Google Shape;3860;p16"/>
          <p:cNvSpPr txBox="1"/>
          <p:nvPr/>
        </p:nvSpPr>
        <p:spPr>
          <a:xfrm>
            <a:off x="845975" y="1500200"/>
            <a:ext cx="60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pic>
        <p:nvPicPr>
          <p:cNvPr id="3861" name="Google Shape;3861;p16"/>
          <p:cNvPicPr preferRelativeResize="0"/>
          <p:nvPr/>
        </p:nvPicPr>
        <p:blipFill rotWithShape="1">
          <a:blip r:embed="rId3">
            <a:alphaModFix/>
          </a:blip>
          <a:srcRect b="33190" l="0" r="0" t="0"/>
          <a:stretch/>
        </p:blipFill>
        <p:spPr>
          <a:xfrm>
            <a:off x="261100" y="1427575"/>
            <a:ext cx="7104599" cy="1114800"/>
          </a:xfrm>
          <a:prstGeom prst="rect">
            <a:avLst/>
          </a:prstGeom>
          <a:noFill/>
          <a:ln>
            <a:noFill/>
          </a:ln>
        </p:spPr>
      </p:pic>
      <p:pic>
        <p:nvPicPr>
          <p:cNvPr id="3862" name="Google Shape;3862;p16"/>
          <p:cNvPicPr preferRelativeResize="0"/>
          <p:nvPr/>
        </p:nvPicPr>
        <p:blipFill rotWithShape="1">
          <a:blip r:embed="rId4">
            <a:alphaModFix/>
          </a:blip>
          <a:srcRect b="21630" l="0" r="0" t="0"/>
          <a:stretch/>
        </p:blipFill>
        <p:spPr>
          <a:xfrm>
            <a:off x="261100" y="2621463"/>
            <a:ext cx="7104599" cy="625300"/>
          </a:xfrm>
          <a:prstGeom prst="rect">
            <a:avLst/>
          </a:prstGeom>
          <a:noFill/>
          <a:ln>
            <a:noFill/>
          </a:ln>
        </p:spPr>
      </p:pic>
      <p:pic>
        <p:nvPicPr>
          <p:cNvPr id="3863" name="Google Shape;3863;p16"/>
          <p:cNvPicPr preferRelativeResize="0"/>
          <p:nvPr/>
        </p:nvPicPr>
        <p:blipFill>
          <a:blip r:embed="rId5">
            <a:alphaModFix/>
          </a:blip>
          <a:stretch>
            <a:fillRect/>
          </a:stretch>
        </p:blipFill>
        <p:spPr>
          <a:xfrm>
            <a:off x="261100" y="3721117"/>
            <a:ext cx="7104599" cy="999084"/>
          </a:xfrm>
          <a:prstGeom prst="rect">
            <a:avLst/>
          </a:prstGeom>
          <a:noFill/>
          <a:ln>
            <a:noFill/>
          </a:ln>
        </p:spPr>
      </p:pic>
      <p:cxnSp>
        <p:nvCxnSpPr>
          <p:cNvPr id="3864" name="Google Shape;3864;p16"/>
          <p:cNvCxnSpPr/>
          <p:nvPr/>
        </p:nvCxnSpPr>
        <p:spPr>
          <a:xfrm flipH="1" rot="10800000">
            <a:off x="275500" y="3371588"/>
            <a:ext cx="7113000" cy="2700"/>
          </a:xfrm>
          <a:prstGeom prst="straightConnector1">
            <a:avLst/>
          </a:prstGeom>
          <a:noFill/>
          <a:ln cap="flat" cmpd="sng" w="9525">
            <a:solidFill>
              <a:schemeClr val="dk2"/>
            </a:solidFill>
            <a:prstDash val="solid"/>
            <a:round/>
            <a:headEnd len="med" w="med" type="none"/>
            <a:tailEnd len="med" w="med" type="none"/>
          </a:ln>
        </p:spPr>
      </p:cxnSp>
      <p:sp>
        <p:nvSpPr>
          <p:cNvPr id="3865" name="Google Shape;3865;p16"/>
          <p:cNvSpPr/>
          <p:nvPr/>
        </p:nvSpPr>
        <p:spPr>
          <a:xfrm>
            <a:off x="348650" y="1092900"/>
            <a:ext cx="400200" cy="40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866" name="Google Shape;3866;p16"/>
          <p:cNvSpPr/>
          <p:nvPr/>
        </p:nvSpPr>
        <p:spPr>
          <a:xfrm>
            <a:off x="348650" y="3431188"/>
            <a:ext cx="400200" cy="40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0" name="Shape 3870"/>
        <p:cNvGrpSpPr/>
        <p:nvPr/>
      </p:nvGrpSpPr>
      <p:grpSpPr>
        <a:xfrm>
          <a:off x="0" y="0"/>
          <a:ext cx="0" cy="0"/>
          <a:chOff x="0" y="0"/>
          <a:chExt cx="0" cy="0"/>
        </a:xfrm>
      </p:grpSpPr>
      <p:sp>
        <p:nvSpPr>
          <p:cNvPr id="3871" name="Google Shape;3871;p17"/>
          <p:cNvSpPr txBox="1"/>
          <p:nvPr>
            <p:ph type="title"/>
          </p:nvPr>
        </p:nvSpPr>
        <p:spPr>
          <a:xfrm>
            <a:off x="241200" y="491200"/>
            <a:ext cx="75948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2-2.  Country &amp; Number of Universities (2016) </a:t>
            </a:r>
            <a:endParaRPr sz="3400"/>
          </a:p>
        </p:txBody>
      </p:sp>
      <p:sp>
        <p:nvSpPr>
          <p:cNvPr id="3872" name="Google Shape;3872;p1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73" name="Google Shape;3873;p17"/>
          <p:cNvPicPr preferRelativeResize="0"/>
          <p:nvPr/>
        </p:nvPicPr>
        <p:blipFill>
          <a:blip r:embed="rId3">
            <a:alphaModFix/>
          </a:blip>
          <a:stretch>
            <a:fillRect/>
          </a:stretch>
        </p:blipFill>
        <p:spPr>
          <a:xfrm>
            <a:off x="91525" y="1703832"/>
            <a:ext cx="4480098" cy="2223818"/>
          </a:xfrm>
          <a:prstGeom prst="rect">
            <a:avLst/>
          </a:prstGeom>
          <a:noFill/>
          <a:ln>
            <a:noFill/>
          </a:ln>
        </p:spPr>
      </p:pic>
      <p:sp>
        <p:nvSpPr>
          <p:cNvPr id="3874" name="Google Shape;3874;p17"/>
          <p:cNvSpPr txBox="1"/>
          <p:nvPr/>
        </p:nvSpPr>
        <p:spPr>
          <a:xfrm>
            <a:off x="382725" y="3989575"/>
            <a:ext cx="434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Titillium Web Light"/>
                <a:ea typeface="Titillium Web Light"/>
                <a:cs typeface="Titillium Web Light"/>
                <a:sym typeface="Titillium Web Light"/>
              </a:rPr>
              <a:t>Distribution of top 200 ranking universities in 2016</a:t>
            </a:r>
            <a:endParaRPr i="1">
              <a:latin typeface="Titillium Web Light"/>
              <a:ea typeface="Titillium Web Light"/>
              <a:cs typeface="Titillium Web Light"/>
              <a:sym typeface="Titillium Web Light"/>
            </a:endParaRPr>
          </a:p>
        </p:txBody>
      </p:sp>
      <p:sp>
        <p:nvSpPr>
          <p:cNvPr id="3875" name="Google Shape;3875;p17"/>
          <p:cNvSpPr txBox="1"/>
          <p:nvPr/>
        </p:nvSpPr>
        <p:spPr>
          <a:xfrm>
            <a:off x="4571625" y="1557475"/>
            <a:ext cx="3126600" cy="2432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600"/>
              </a:spcBef>
              <a:spcAft>
                <a:spcPts val="0"/>
              </a:spcAft>
              <a:buNone/>
            </a:pPr>
            <a:r>
              <a:rPr b="1" lang="en">
                <a:solidFill>
                  <a:schemeClr val="dk1"/>
                </a:solidFill>
                <a:latin typeface="Titillium Web Light"/>
                <a:ea typeface="Titillium Web Light"/>
                <a:cs typeface="Titillium Web Light"/>
                <a:sym typeface="Titillium Web Light"/>
              </a:rPr>
              <a:t>--United States has the highest number of Top ranking universities</a:t>
            </a:r>
            <a:endParaRPr b="1">
              <a:solidFill>
                <a:schemeClr val="dk1"/>
              </a:solidFill>
              <a:latin typeface="Titillium Web Light"/>
              <a:ea typeface="Titillium Web Light"/>
              <a:cs typeface="Titillium Web Light"/>
              <a:sym typeface="Titillium Web Light"/>
            </a:endParaRPr>
          </a:p>
          <a:p>
            <a:pPr indent="0" lvl="0" marL="0" marR="0" rtl="0" algn="l">
              <a:lnSpc>
                <a:spcPct val="100000"/>
              </a:lnSpc>
              <a:spcBef>
                <a:spcPts val="600"/>
              </a:spcBef>
              <a:spcAft>
                <a:spcPts val="0"/>
              </a:spcAft>
              <a:buNone/>
            </a:pPr>
            <a:r>
              <a:t/>
            </a:r>
            <a:endParaRPr b="1">
              <a:solidFill>
                <a:schemeClr val="dk1"/>
              </a:solidFill>
              <a:latin typeface="Titillium Web Light"/>
              <a:ea typeface="Titillium Web Light"/>
              <a:cs typeface="Titillium Web Light"/>
              <a:sym typeface="Titillium Web Light"/>
            </a:endParaRPr>
          </a:p>
          <a:p>
            <a:pPr indent="0" lvl="0" marL="0" marR="0" rtl="0" algn="l">
              <a:lnSpc>
                <a:spcPct val="100000"/>
              </a:lnSpc>
              <a:spcBef>
                <a:spcPts val="600"/>
              </a:spcBef>
              <a:spcAft>
                <a:spcPts val="0"/>
              </a:spcAft>
              <a:buNone/>
            </a:pPr>
            <a:r>
              <a:rPr b="1" lang="en">
                <a:solidFill>
                  <a:schemeClr val="dk1"/>
                </a:solidFill>
                <a:latin typeface="Titillium Web Light"/>
                <a:ea typeface="Titillium Web Light"/>
                <a:cs typeface="Titillium Web Light"/>
                <a:sym typeface="Titillium Web Light"/>
              </a:rPr>
              <a:t>--Some </a:t>
            </a:r>
            <a:r>
              <a:rPr b="1" lang="en">
                <a:solidFill>
                  <a:schemeClr val="dk1"/>
                </a:solidFill>
                <a:latin typeface="Titillium Web Light"/>
                <a:ea typeface="Titillium Web Light"/>
                <a:cs typeface="Titillium Web Light"/>
                <a:sym typeface="Titillium Web Light"/>
              </a:rPr>
              <a:t>European Countries also have several high ranking universities</a:t>
            </a:r>
            <a:endParaRPr b="1">
              <a:solidFill>
                <a:schemeClr val="dk1"/>
              </a:solidFill>
              <a:latin typeface="Titillium Web Light"/>
              <a:ea typeface="Titillium Web Light"/>
              <a:cs typeface="Titillium Web Light"/>
              <a:sym typeface="Titillium Web Light"/>
            </a:endParaRPr>
          </a:p>
          <a:p>
            <a:pPr indent="0" lvl="0" marL="0" marR="0" rtl="0" algn="l">
              <a:lnSpc>
                <a:spcPct val="100000"/>
              </a:lnSpc>
              <a:spcBef>
                <a:spcPts val="600"/>
              </a:spcBef>
              <a:spcAft>
                <a:spcPts val="0"/>
              </a:spcAft>
              <a:buNone/>
            </a:pPr>
            <a:r>
              <a:t/>
            </a:r>
            <a:endParaRPr b="1">
              <a:solidFill>
                <a:schemeClr val="dk1"/>
              </a:solidFill>
              <a:latin typeface="Titillium Web Light"/>
              <a:ea typeface="Titillium Web Light"/>
              <a:cs typeface="Titillium Web Light"/>
              <a:sym typeface="Titillium Web Light"/>
            </a:endParaRPr>
          </a:p>
          <a:p>
            <a:pPr indent="0" lvl="0" marL="0" marR="0" rtl="0" algn="l">
              <a:lnSpc>
                <a:spcPct val="100000"/>
              </a:lnSpc>
              <a:spcBef>
                <a:spcPts val="600"/>
              </a:spcBef>
              <a:spcAft>
                <a:spcPts val="0"/>
              </a:spcAft>
              <a:buNone/>
            </a:pPr>
            <a:r>
              <a:rPr b="1" lang="en">
                <a:solidFill>
                  <a:schemeClr val="dk1"/>
                </a:solidFill>
                <a:latin typeface="Titillium Web Light"/>
                <a:ea typeface="Titillium Web Light"/>
                <a:cs typeface="Titillium Web Light"/>
                <a:sym typeface="Titillium Web Light"/>
              </a:rPr>
              <a:t>--By comparing with other year’s result, we can find the trend’s minor changes annually</a:t>
            </a:r>
            <a:endParaRPr sz="1000">
              <a:latin typeface="Titillium Web Light"/>
              <a:ea typeface="Titillium Web Light"/>
              <a:cs typeface="Titillium Web Light"/>
              <a:sym typeface="Titillium Web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9" name="Shape 3879"/>
        <p:cNvGrpSpPr/>
        <p:nvPr/>
      </p:nvGrpSpPr>
      <p:grpSpPr>
        <a:xfrm>
          <a:off x="0" y="0"/>
          <a:ext cx="0" cy="0"/>
          <a:chOff x="0" y="0"/>
          <a:chExt cx="0" cy="0"/>
        </a:xfrm>
      </p:grpSpPr>
      <p:sp>
        <p:nvSpPr>
          <p:cNvPr id="3880" name="Google Shape;3880;p1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81" name="Google Shape;3881;p18"/>
          <p:cNvPicPr preferRelativeResize="0"/>
          <p:nvPr/>
        </p:nvPicPr>
        <p:blipFill rotWithShape="1">
          <a:blip r:embed="rId3">
            <a:alphaModFix/>
          </a:blip>
          <a:srcRect b="0" l="0" r="0" t="7140"/>
          <a:stretch/>
        </p:blipFill>
        <p:spPr>
          <a:xfrm>
            <a:off x="297075" y="873225"/>
            <a:ext cx="4757677" cy="2228626"/>
          </a:xfrm>
          <a:prstGeom prst="rect">
            <a:avLst/>
          </a:prstGeom>
          <a:noFill/>
          <a:ln>
            <a:noFill/>
          </a:ln>
        </p:spPr>
      </p:pic>
      <p:sp>
        <p:nvSpPr>
          <p:cNvPr id="3882" name="Google Shape;3882;p18"/>
          <p:cNvSpPr txBox="1"/>
          <p:nvPr>
            <p:ph idx="4294967295" type="title"/>
          </p:nvPr>
        </p:nvSpPr>
        <p:spPr>
          <a:xfrm>
            <a:off x="228850" y="190775"/>
            <a:ext cx="75948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2-2.  Country &amp; Number </a:t>
            </a:r>
            <a:endParaRPr sz="3100"/>
          </a:p>
          <a:p>
            <a:pPr indent="0" lvl="0" marL="0" rtl="0" algn="l">
              <a:spcBef>
                <a:spcPts val="0"/>
              </a:spcBef>
              <a:spcAft>
                <a:spcPts val="0"/>
              </a:spcAft>
              <a:buNone/>
            </a:pPr>
            <a:r>
              <a:rPr lang="en" sz="3100"/>
              <a:t>&amp; Expenditure of Universities </a:t>
            </a:r>
            <a:endParaRPr sz="3100"/>
          </a:p>
        </p:txBody>
      </p:sp>
      <p:sp>
        <p:nvSpPr>
          <p:cNvPr id="3883" name="Google Shape;3883;p18"/>
          <p:cNvSpPr txBox="1"/>
          <p:nvPr/>
        </p:nvSpPr>
        <p:spPr>
          <a:xfrm>
            <a:off x="5228150" y="3056600"/>
            <a:ext cx="2244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 By comparing with the </a:t>
            </a:r>
            <a:r>
              <a:rPr lang="en">
                <a:latin typeface="Titillium Web Light"/>
                <a:ea typeface="Titillium Web Light"/>
                <a:cs typeface="Titillium Web Light"/>
                <a:sym typeface="Titillium Web Light"/>
              </a:rPr>
              <a:t>expenditure</a:t>
            </a:r>
            <a:r>
              <a:rPr lang="en">
                <a:latin typeface="Titillium Web Light"/>
                <a:ea typeface="Titillium Web Light"/>
                <a:cs typeface="Titillium Web Light"/>
                <a:sym typeface="Titillium Web Light"/>
              </a:rPr>
              <a:t>, we can see the </a:t>
            </a:r>
            <a:r>
              <a:rPr lang="en">
                <a:latin typeface="Titillium Web Light"/>
                <a:ea typeface="Titillium Web Light"/>
                <a:cs typeface="Titillium Web Light"/>
                <a:sym typeface="Titillium Web Light"/>
              </a:rPr>
              <a:t>relationship</a:t>
            </a:r>
            <a:r>
              <a:rPr lang="en">
                <a:latin typeface="Titillium Web Light"/>
                <a:ea typeface="Titillium Web Light"/>
                <a:cs typeface="Titillium Web Light"/>
                <a:sym typeface="Titillium Web Light"/>
              </a:rPr>
              <a:t> between the expenditure and the number of top ranking universities is not strong. </a:t>
            </a:r>
            <a:endParaRPr>
              <a:latin typeface="Titillium Web Light"/>
              <a:ea typeface="Titillium Web Light"/>
              <a:cs typeface="Titillium Web Light"/>
              <a:sym typeface="Titillium Web Light"/>
            </a:endParaRPr>
          </a:p>
        </p:txBody>
      </p:sp>
      <p:sp>
        <p:nvSpPr>
          <p:cNvPr id="3884" name="Google Shape;3884;p18"/>
          <p:cNvSpPr txBox="1"/>
          <p:nvPr/>
        </p:nvSpPr>
        <p:spPr>
          <a:xfrm>
            <a:off x="382725" y="4133900"/>
            <a:ext cx="434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Titillium Web Light"/>
                <a:ea typeface="Titillium Web Light"/>
                <a:cs typeface="Titillium Web Light"/>
                <a:sym typeface="Titillium Web Light"/>
              </a:rPr>
              <a:t>10 </a:t>
            </a:r>
            <a:endParaRPr i="1">
              <a:latin typeface="Titillium Web Light"/>
              <a:ea typeface="Titillium Web Light"/>
              <a:cs typeface="Titillium Web Light"/>
              <a:sym typeface="Titillium Web Light"/>
            </a:endParaRPr>
          </a:p>
        </p:txBody>
      </p:sp>
      <p:pic>
        <p:nvPicPr>
          <p:cNvPr id="3885" name="Google Shape;3885;p18"/>
          <p:cNvPicPr preferRelativeResize="0"/>
          <p:nvPr/>
        </p:nvPicPr>
        <p:blipFill>
          <a:blip r:embed="rId4">
            <a:alphaModFix/>
          </a:blip>
          <a:stretch>
            <a:fillRect/>
          </a:stretch>
        </p:blipFill>
        <p:spPr>
          <a:xfrm>
            <a:off x="297075" y="2963825"/>
            <a:ext cx="4757674" cy="2086097"/>
          </a:xfrm>
          <a:prstGeom prst="rect">
            <a:avLst/>
          </a:prstGeom>
          <a:noFill/>
          <a:ln>
            <a:noFill/>
          </a:ln>
        </p:spPr>
      </p:pic>
      <p:sp>
        <p:nvSpPr>
          <p:cNvPr id="3886" name="Google Shape;3886;p18"/>
          <p:cNvSpPr txBox="1"/>
          <p:nvPr/>
        </p:nvSpPr>
        <p:spPr>
          <a:xfrm>
            <a:off x="5275400" y="1254225"/>
            <a:ext cx="2150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 United States kept its top ranking with the highest number of top ranking universities consecutively, but the number slightly decreased in 2016</a:t>
            </a:r>
            <a:endParaRPr>
              <a:latin typeface="Titillium Web Light"/>
              <a:ea typeface="Titillium Web Light"/>
              <a:cs typeface="Titillium Web Light"/>
              <a:sym typeface="Titillium Web Light"/>
            </a:endParaRPr>
          </a:p>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sp>
        <p:nvSpPr>
          <p:cNvPr id="3887" name="Google Shape;3887;p18"/>
          <p:cNvSpPr/>
          <p:nvPr/>
        </p:nvSpPr>
        <p:spPr>
          <a:xfrm>
            <a:off x="5172350" y="190775"/>
            <a:ext cx="2427000" cy="100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tillium Web Light"/>
                <a:ea typeface="Titillium Web Light"/>
                <a:cs typeface="Titillium Web Light"/>
                <a:sym typeface="Titillium Web Light"/>
              </a:rPr>
              <a:t>We selected Top 10 countries who have highest number universities on list for further data exploration </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1" name="Shape 3891"/>
        <p:cNvGrpSpPr/>
        <p:nvPr/>
      </p:nvGrpSpPr>
      <p:grpSpPr>
        <a:xfrm>
          <a:off x="0" y="0"/>
          <a:ext cx="0" cy="0"/>
          <a:chOff x="0" y="0"/>
          <a:chExt cx="0" cy="0"/>
        </a:xfrm>
      </p:grpSpPr>
      <p:sp>
        <p:nvSpPr>
          <p:cNvPr id="3892" name="Google Shape;3892;p1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893" name="Google Shape;3893;p19"/>
          <p:cNvSpPr txBox="1"/>
          <p:nvPr>
            <p:ph idx="4294967295" type="title"/>
          </p:nvPr>
        </p:nvSpPr>
        <p:spPr>
          <a:xfrm>
            <a:off x="216125" y="629575"/>
            <a:ext cx="8666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2-3.  Top 10 Countries’ Universities’ </a:t>
            </a:r>
            <a:endParaRPr sz="3400"/>
          </a:p>
          <a:p>
            <a:pPr indent="0" lvl="0" marL="457200" rtl="0" algn="l">
              <a:spcBef>
                <a:spcPts val="0"/>
              </a:spcBef>
              <a:spcAft>
                <a:spcPts val="0"/>
              </a:spcAft>
              <a:buNone/>
            </a:pPr>
            <a:r>
              <a:rPr lang="en" sz="3400"/>
              <a:t>    Ranking Distribution (2016)</a:t>
            </a:r>
            <a:endParaRPr sz="3400"/>
          </a:p>
        </p:txBody>
      </p:sp>
      <p:sp>
        <p:nvSpPr>
          <p:cNvPr id="3894" name="Google Shape;3894;p19"/>
          <p:cNvSpPr txBox="1"/>
          <p:nvPr/>
        </p:nvSpPr>
        <p:spPr>
          <a:xfrm>
            <a:off x="5696200" y="1798275"/>
            <a:ext cx="2143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 United States and United Kingdom both have high range of rankings  comparing to other countries</a:t>
            </a:r>
            <a:endParaRPr>
              <a:latin typeface="Titillium Web Light"/>
              <a:ea typeface="Titillium Web Light"/>
              <a:cs typeface="Titillium Web Light"/>
              <a:sym typeface="Titillium Web Light"/>
            </a:endParaRPr>
          </a:p>
          <a:p>
            <a:pPr indent="0" lvl="0" marL="0" rtl="0" algn="l">
              <a:spcBef>
                <a:spcPts val="0"/>
              </a:spcBef>
              <a:spcAft>
                <a:spcPts val="0"/>
              </a:spcAft>
              <a:buNone/>
            </a:pPr>
            <a:r>
              <a:t/>
            </a:r>
            <a:endParaRPr>
              <a:latin typeface="Titillium Web Light"/>
              <a:ea typeface="Titillium Web Light"/>
              <a:cs typeface="Titillium Web Light"/>
              <a:sym typeface="Titillium Web Light"/>
            </a:endParaRPr>
          </a:p>
          <a:p>
            <a:pPr indent="0" lvl="0" marL="0" rtl="0" algn="l">
              <a:spcBef>
                <a:spcPts val="0"/>
              </a:spcBef>
              <a:spcAft>
                <a:spcPts val="0"/>
              </a:spcAft>
              <a:buNone/>
            </a:pPr>
            <a:r>
              <a:rPr lang="en">
                <a:latin typeface="Titillium Web Light"/>
                <a:ea typeface="Titillium Web Light"/>
                <a:cs typeface="Titillium Web Light"/>
                <a:sym typeface="Titillium Web Light"/>
              </a:rPr>
              <a:t>-- Although Japan does not have many un</a:t>
            </a:r>
            <a:r>
              <a:rPr lang="en">
                <a:latin typeface="Titillium Web Light"/>
                <a:ea typeface="Titillium Web Light"/>
                <a:cs typeface="Titillium Web Light"/>
                <a:sym typeface="Titillium Web Light"/>
              </a:rPr>
              <a:t>iversities included, their ranked universities are more highly ranked.</a:t>
            </a:r>
            <a:endParaRPr>
              <a:latin typeface="Titillium Web Light"/>
              <a:ea typeface="Titillium Web Light"/>
              <a:cs typeface="Titillium Web Light"/>
              <a:sym typeface="Titillium Web Light"/>
            </a:endParaRPr>
          </a:p>
        </p:txBody>
      </p:sp>
      <p:pic>
        <p:nvPicPr>
          <p:cNvPr id="3895" name="Google Shape;3895;p19"/>
          <p:cNvPicPr preferRelativeResize="0"/>
          <p:nvPr/>
        </p:nvPicPr>
        <p:blipFill>
          <a:blip r:embed="rId3">
            <a:alphaModFix/>
          </a:blip>
          <a:stretch>
            <a:fillRect/>
          </a:stretch>
        </p:blipFill>
        <p:spPr>
          <a:xfrm>
            <a:off x="140438" y="1798275"/>
            <a:ext cx="5482974" cy="2666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9" name="Shape 3899"/>
        <p:cNvGrpSpPr/>
        <p:nvPr/>
      </p:nvGrpSpPr>
      <p:grpSpPr>
        <a:xfrm>
          <a:off x="0" y="0"/>
          <a:ext cx="0" cy="0"/>
          <a:chOff x="0" y="0"/>
          <a:chExt cx="0" cy="0"/>
        </a:xfrm>
      </p:grpSpPr>
      <p:sp>
        <p:nvSpPr>
          <p:cNvPr id="3900" name="Google Shape;3900;p20"/>
          <p:cNvSpPr txBox="1"/>
          <p:nvPr>
            <p:ph type="title"/>
          </p:nvPr>
        </p:nvSpPr>
        <p:spPr>
          <a:xfrm>
            <a:off x="261100" y="5701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2-4.  Score Metrics Description </a:t>
            </a:r>
            <a:endParaRPr sz="3800"/>
          </a:p>
        </p:txBody>
      </p:sp>
      <p:sp>
        <p:nvSpPr>
          <p:cNvPr id="3901" name="Google Shape;3901;p2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02" name="Google Shape;3902;p20"/>
          <p:cNvPicPr preferRelativeResize="0"/>
          <p:nvPr/>
        </p:nvPicPr>
        <p:blipFill>
          <a:blip r:embed="rId3">
            <a:alphaModFix/>
          </a:blip>
          <a:stretch>
            <a:fillRect/>
          </a:stretch>
        </p:blipFill>
        <p:spPr>
          <a:xfrm>
            <a:off x="657525" y="1666425"/>
            <a:ext cx="6377801" cy="1810650"/>
          </a:xfrm>
          <a:prstGeom prst="rect">
            <a:avLst/>
          </a:prstGeom>
          <a:noFill/>
          <a:ln>
            <a:noFill/>
          </a:ln>
        </p:spPr>
      </p:pic>
      <p:sp>
        <p:nvSpPr>
          <p:cNvPr id="3903" name="Google Shape;3903;p20"/>
          <p:cNvSpPr txBox="1"/>
          <p:nvPr/>
        </p:nvSpPr>
        <p:spPr>
          <a:xfrm>
            <a:off x="694025" y="3663875"/>
            <a:ext cx="7197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 These are the detailed statistics of the metrics used for the ranking. </a:t>
            </a:r>
            <a:endParaRPr>
              <a:latin typeface="Titillium Web Light"/>
              <a:ea typeface="Titillium Web Light"/>
              <a:cs typeface="Titillium Web Light"/>
              <a:sym typeface="Titillium Web Light"/>
            </a:endParaRPr>
          </a:p>
          <a:p>
            <a:pPr indent="457200" lvl="0" marL="0" rtl="0" algn="l">
              <a:spcBef>
                <a:spcPts val="0"/>
              </a:spcBef>
              <a:spcAft>
                <a:spcPts val="0"/>
              </a:spcAft>
              <a:buNone/>
            </a:pPr>
            <a:r>
              <a:rPr lang="en">
                <a:latin typeface="Titillium Web Light"/>
                <a:ea typeface="Titillium Web Light"/>
                <a:cs typeface="Titillium Web Light"/>
                <a:sym typeface="Titillium Web Light"/>
              </a:rPr>
              <a:t>(200 schools for 6 years)</a:t>
            </a:r>
            <a:endParaRPr>
              <a:latin typeface="Titillium Web Light"/>
              <a:ea typeface="Titillium Web Light"/>
              <a:cs typeface="Titillium Web Light"/>
              <a:sym typeface="Titillium Web Light"/>
            </a:endParaRPr>
          </a:p>
          <a:p>
            <a:pPr indent="0" lvl="0" marL="0" rtl="0" algn="l">
              <a:spcBef>
                <a:spcPts val="0"/>
              </a:spcBef>
              <a:spcAft>
                <a:spcPts val="0"/>
              </a:spcAft>
              <a:buNone/>
            </a:pPr>
            <a:r>
              <a:rPr lang="en">
                <a:latin typeface="Titillium Web Light"/>
                <a:ea typeface="Titillium Web Light"/>
                <a:cs typeface="Titillium Web Light"/>
                <a:sym typeface="Titillium Web Light"/>
              </a:rPr>
              <a:t>-- The distributions for all 4 metrics are all roughly symmetrical.</a:t>
            </a:r>
            <a:endParaRPr>
              <a:latin typeface="Titillium Web Light"/>
              <a:ea typeface="Titillium Web Light"/>
              <a:cs typeface="Titillium Web Light"/>
              <a:sym typeface="Titillium Web Light"/>
            </a:endParaRPr>
          </a:p>
          <a:p>
            <a:pPr indent="0" lvl="0" marL="0" rtl="0" algn="l">
              <a:spcBef>
                <a:spcPts val="0"/>
              </a:spcBef>
              <a:spcAft>
                <a:spcPts val="0"/>
              </a:spcAft>
              <a:buNone/>
            </a:pPr>
            <a:r>
              <a:rPr lang="en">
                <a:latin typeface="Titillium Web Light"/>
                <a:ea typeface="Titillium Web Light"/>
                <a:cs typeface="Titillium Web Light"/>
                <a:sym typeface="Titillium Web Light"/>
              </a:rPr>
              <a:t>-- The citation scores are higher than the others.</a:t>
            </a:r>
            <a:endParaRPr>
              <a:latin typeface="Titillium Web Light"/>
              <a:ea typeface="Titillium Web Light"/>
              <a:cs typeface="Titillium Web Light"/>
              <a:sym typeface="Titillium Web Light"/>
            </a:endParaRPr>
          </a:p>
        </p:txBody>
      </p:sp>
      <p:pic>
        <p:nvPicPr>
          <p:cNvPr id="3904" name="Google Shape;3904;p20"/>
          <p:cNvPicPr preferRelativeResize="0"/>
          <p:nvPr/>
        </p:nvPicPr>
        <p:blipFill>
          <a:blip r:embed="rId4">
            <a:alphaModFix/>
          </a:blip>
          <a:stretch>
            <a:fillRect/>
          </a:stretch>
        </p:blipFill>
        <p:spPr>
          <a:xfrm>
            <a:off x="657525" y="1360050"/>
            <a:ext cx="6377800" cy="2238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8" name="Shape 3908"/>
        <p:cNvGrpSpPr/>
        <p:nvPr/>
      </p:nvGrpSpPr>
      <p:grpSpPr>
        <a:xfrm>
          <a:off x="0" y="0"/>
          <a:ext cx="0" cy="0"/>
          <a:chOff x="0" y="0"/>
          <a:chExt cx="0" cy="0"/>
        </a:xfrm>
      </p:grpSpPr>
      <p:sp>
        <p:nvSpPr>
          <p:cNvPr id="3909" name="Google Shape;3909;p2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10" name="Google Shape;3910;p21"/>
          <p:cNvSpPr txBox="1"/>
          <p:nvPr>
            <p:ph idx="4294967295" type="title"/>
          </p:nvPr>
        </p:nvSpPr>
        <p:spPr>
          <a:xfrm>
            <a:off x="216125" y="400975"/>
            <a:ext cx="8666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2-5.  Top 10 Countries’ Metrics Distribution (2016)</a:t>
            </a:r>
            <a:endParaRPr sz="3200"/>
          </a:p>
        </p:txBody>
      </p:sp>
      <p:pic>
        <p:nvPicPr>
          <p:cNvPr id="3911" name="Google Shape;3911;p21"/>
          <p:cNvPicPr preferRelativeResize="0"/>
          <p:nvPr/>
        </p:nvPicPr>
        <p:blipFill>
          <a:blip r:embed="rId3">
            <a:alphaModFix/>
          </a:blip>
          <a:stretch>
            <a:fillRect/>
          </a:stretch>
        </p:blipFill>
        <p:spPr>
          <a:xfrm>
            <a:off x="156575" y="1427200"/>
            <a:ext cx="3531674" cy="2185999"/>
          </a:xfrm>
          <a:prstGeom prst="rect">
            <a:avLst/>
          </a:prstGeom>
          <a:noFill/>
          <a:ln>
            <a:noFill/>
          </a:ln>
        </p:spPr>
      </p:pic>
      <p:pic>
        <p:nvPicPr>
          <p:cNvPr id="3912" name="Google Shape;3912;p21"/>
          <p:cNvPicPr preferRelativeResize="0"/>
          <p:nvPr/>
        </p:nvPicPr>
        <p:blipFill>
          <a:blip r:embed="rId4">
            <a:alphaModFix/>
          </a:blip>
          <a:stretch>
            <a:fillRect/>
          </a:stretch>
        </p:blipFill>
        <p:spPr>
          <a:xfrm>
            <a:off x="3977025" y="1365475"/>
            <a:ext cx="3632550" cy="2247051"/>
          </a:xfrm>
          <a:prstGeom prst="rect">
            <a:avLst/>
          </a:prstGeom>
          <a:noFill/>
          <a:ln>
            <a:noFill/>
          </a:ln>
        </p:spPr>
      </p:pic>
      <p:sp>
        <p:nvSpPr>
          <p:cNvPr id="3913" name="Google Shape;3913;p21"/>
          <p:cNvSpPr txBox="1"/>
          <p:nvPr/>
        </p:nvSpPr>
        <p:spPr>
          <a:xfrm>
            <a:off x="379450" y="3699525"/>
            <a:ext cx="7093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These are the detailed metric distribution (International and Teaching)  in top 10 countries. </a:t>
            </a:r>
            <a:endParaRPr>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chemeClr val="dk2"/>
                </a:solidFill>
                <a:latin typeface="Titillium Web Light"/>
                <a:ea typeface="Titillium Web Light"/>
                <a:cs typeface="Titillium Web Light"/>
                <a:sym typeface="Titillium Web Light"/>
              </a:rPr>
              <a:t>International: Situations between countries are more varied compared to other metrics.</a:t>
            </a:r>
            <a:endParaRPr>
              <a:solidFill>
                <a:schemeClr val="dk2"/>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chemeClr val="dk2"/>
                </a:solidFill>
                <a:latin typeface="Titillium Web Light"/>
                <a:ea typeface="Titillium Web Light"/>
                <a:cs typeface="Titillium Web Light"/>
                <a:sym typeface="Titillium Web Light"/>
              </a:rPr>
              <a:t>Teaching: </a:t>
            </a:r>
            <a:r>
              <a:rPr lang="en">
                <a:solidFill>
                  <a:schemeClr val="dk2"/>
                </a:solidFill>
                <a:latin typeface="Titillium Web Light"/>
                <a:ea typeface="Titillium Web Light"/>
                <a:cs typeface="Titillium Web Light"/>
                <a:sym typeface="Titillium Web Light"/>
              </a:rPr>
              <a:t>Except</a:t>
            </a:r>
            <a:r>
              <a:rPr lang="en">
                <a:solidFill>
                  <a:schemeClr val="dk2"/>
                </a:solidFill>
                <a:latin typeface="Titillium Web Light"/>
                <a:ea typeface="Titillium Web Light"/>
                <a:cs typeface="Titillium Web Light"/>
                <a:sym typeface="Titillium Web Light"/>
              </a:rPr>
              <a:t> Japan who has very high teaching score, most </a:t>
            </a:r>
            <a:r>
              <a:rPr lang="en">
                <a:solidFill>
                  <a:schemeClr val="dk2"/>
                </a:solidFill>
                <a:latin typeface="Titillium Web Light"/>
                <a:ea typeface="Titillium Web Light"/>
                <a:cs typeface="Titillium Web Light"/>
                <a:sym typeface="Titillium Web Light"/>
              </a:rPr>
              <a:t>countries’ teaching scores are similar. </a:t>
            </a:r>
            <a:endParaRPr>
              <a:solidFill>
                <a:schemeClr val="dk2"/>
              </a:solidFill>
              <a:latin typeface="Titillium Web Light"/>
              <a:ea typeface="Titillium Web Light"/>
              <a:cs typeface="Titillium Web Light"/>
              <a:sym typeface="Titillium Web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