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66" r:id="rId4"/>
    <p:sldId id="259" r:id="rId5"/>
    <p:sldId id="265" r:id="rId6"/>
    <p:sldId id="264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/>
    <p:restoredTop sz="94648"/>
  </p:normalViewPr>
  <p:slideViewPr>
    <p:cSldViewPr snapToGrid="0" snapToObjects="1">
      <p:cViewPr>
        <p:scale>
          <a:sx n="74" d="100"/>
          <a:sy n="74" d="100"/>
        </p:scale>
        <p:origin x="20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8823706497072"/>
          <c:y val="0.241834632290261"/>
          <c:w val="0.902352587005856"/>
          <c:h val="0.64942317089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riscv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img_dnn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11439.069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img_dnn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3.413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90"/>
        <c:axId val="-2029573792"/>
        <c:axId val="2142482688"/>
      </c:barChart>
      <c:catAx>
        <c:axId val="-202957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2482688"/>
        <c:crosses val="autoZero"/>
        <c:auto val="1"/>
        <c:lblAlgn val="ctr"/>
        <c:lblOffset val="100"/>
        <c:noMultiLvlLbl val="0"/>
      </c:catAx>
      <c:valAx>
        <c:axId val="2142482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2957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507615729336275"/>
          <c:y val="0.0844793807533203"/>
          <c:w val="0.34106656288795"/>
          <c:h val="0.107626517806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riscv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sphinx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1.312565709E6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sphinx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970.9459999999999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90"/>
        <c:axId val="-2003734400"/>
        <c:axId val="-2029180160"/>
      </c:barChart>
      <c:catAx>
        <c:axId val="-2003734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29180160"/>
        <c:crosses val="autoZero"/>
        <c:auto val="1"/>
        <c:lblAlgn val="ctr"/>
        <c:lblOffset val="100"/>
        <c:noMultiLvlLbl val="0"/>
      </c:catAx>
      <c:valAx>
        <c:axId val="-2029180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0373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72172917263098"/>
          <c:y val="0.274883407904927"/>
          <c:w val="0.962782850428752"/>
          <c:h val="0.6102743084795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riscv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xapian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11063.15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xapian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4.177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40282880"/>
        <c:axId val="-2038041840"/>
      </c:barChart>
      <c:catAx>
        <c:axId val="2140282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38041840"/>
        <c:crosses val="autoZero"/>
        <c:auto val="1"/>
        <c:lblAlgn val="ctr"/>
        <c:lblOffset val="100"/>
        <c:noMultiLvlLbl val="0"/>
      </c:catAx>
      <c:valAx>
        <c:axId val="-2038041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4028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0.32949</cdr:x>
      <cdr:y>0.35141</cdr:y>
    </cdr:from>
    <cdr:to>
      <cdr:x>0.44794</cdr:x>
      <cdr:y>0.47077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1341780" y="953857"/>
          <a:ext cx="482400" cy="324000"/>
        </a:xfrm>
        <a:prstGeom xmlns:a="http://schemas.openxmlformats.org/drawingml/2006/main" prst="rect">
          <a:avLst/>
        </a:prstGeom>
        <a:pattFill xmlns:a="http://schemas.openxmlformats.org/drawingml/2006/main" prst="ltUpDiag">
          <a:fgClr>
            <a:schemeClr val="bg2">
              <a:lumMod val="75000"/>
            </a:schemeClr>
          </a:fgClr>
          <a:bgClr>
            <a:schemeClr val="bg1"/>
          </a:bgClr>
        </a:patt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tIns="36000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83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4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8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5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16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33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19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43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35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77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DE84-3B3A-7A41-9386-2DE379CD6F90}" type="datetimeFigureOut">
              <a:rPr kumimoji="1" lang="zh-CN" altLang="en-US" smtClean="0"/>
              <a:t>2019/8/9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4400" y="550800"/>
            <a:ext cx="1093810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Times" charset="0"/>
                <a:ea typeface="Times" charset="0"/>
                <a:cs typeface="Times" charset="0"/>
              </a:rPr>
              <a:t>Tailbench</a:t>
            </a:r>
            <a:r>
              <a:rPr kumimoji="1" lang="ja-JP" altLang="en-US" sz="2800" dirty="0">
                <a:latin typeface="Times" charset="0"/>
                <a:ea typeface="Times" charset="0"/>
                <a:cs typeface="Times" charset="0"/>
              </a:rPr>
              <a:t>共</a:t>
            </a:r>
            <a:r>
              <a:rPr kumimoji="1" lang="en-US" altLang="zh-CN" sz="2800" dirty="0">
                <a:latin typeface="Times" charset="0"/>
                <a:ea typeface="Times" charset="0"/>
                <a:cs typeface="Times" charset="0"/>
              </a:rPr>
              <a:t>8</a:t>
            </a:r>
            <a:r>
              <a:rPr kumimoji="1" lang="ja-JP" altLang="en-US" sz="2800" dirty="0" smtClean="0">
                <a:latin typeface="Times" charset="0"/>
                <a:ea typeface="Times" charset="0"/>
                <a:cs typeface="Times" charset="0"/>
              </a:rPr>
              <a:t>个子</a:t>
            </a:r>
            <a:r>
              <a:rPr kumimoji="1" lang="zh-CN" altLang="en-US" sz="2800" dirty="0" smtClean="0">
                <a:latin typeface="Times" charset="0"/>
                <a:ea typeface="Times" charset="0"/>
                <a:cs typeface="Times" charset="0"/>
              </a:rPr>
              <a:t>项</a:t>
            </a:r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ja-JP" sz="2000" dirty="0">
                <a:latin typeface="Times" charset="0"/>
                <a:ea typeface="Times" charset="0"/>
                <a:cs typeface="Times" charset="0"/>
              </a:rPr>
              <a:t>RISCV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编译通过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进入</a:t>
            </a:r>
            <a:r>
              <a:rPr kumimoji="1" lang="en-US" altLang="ja-JP" sz="2000" dirty="0">
                <a:latin typeface="Times" charset="0"/>
                <a:ea typeface="Times" charset="0"/>
                <a:cs typeface="Times" charset="0"/>
              </a:rPr>
              <a:t>FPGA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开发板运行阶段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harness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 err="1">
                <a:latin typeface="Times" charset="0"/>
                <a:ea typeface="Times" charset="0"/>
                <a:cs typeface="Times" charset="0"/>
              </a:rPr>
              <a:t>img-dnn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</a:t>
            </a: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Image recognition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sphinx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   </a:t>
            </a: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Speech recognition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 err="1">
                <a:latin typeface="Times" charset="0"/>
                <a:ea typeface="Times" charset="0"/>
                <a:cs typeface="Times" charset="0"/>
              </a:rPr>
              <a:t>xapian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   </a:t>
            </a: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Online search</a:t>
            </a:r>
          </a:p>
          <a:p>
            <a:pPr>
              <a:lnSpc>
                <a:spcPts val="2660"/>
              </a:lnSpc>
            </a:pPr>
            <a:endParaRPr kumimoji="1" lang="en-US" altLang="zh-CN" sz="20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660"/>
              </a:lnSpc>
            </a:pP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X86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编译</a:t>
            </a:r>
            <a:r>
              <a:rPr kumimoji="1" lang="en-US" altLang="ja-JP" sz="2000" dirty="0">
                <a:latin typeface="Times" charset="0"/>
                <a:ea typeface="Times" charset="0"/>
                <a:cs typeface="Times" charset="0"/>
              </a:rPr>
              <a:t>/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运行通过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但移植到</a:t>
            </a:r>
            <a:r>
              <a:rPr kumimoji="1" lang="en-US" altLang="ja-JP" sz="2000" dirty="0">
                <a:latin typeface="Times" charset="0"/>
                <a:ea typeface="Times" charset="0"/>
                <a:cs typeface="Times" charset="0"/>
              </a:rPr>
              <a:t>RISCV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有困难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 err="1">
                <a:latin typeface="Times" charset="0"/>
                <a:ea typeface="Times" charset="0"/>
                <a:cs typeface="Times" charset="0"/>
              </a:rPr>
              <a:t>masstree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</a:t>
            </a:r>
            <a:r>
              <a:rPr kumimoji="1" lang="zh-CN" altLang="en-US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2000" dirty="0" smtClean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Key-value store</a:t>
            </a:r>
            <a:r>
              <a:rPr lang="zh-CN" alt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lang="zh-CN" alt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（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原因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内嵌</a:t>
            </a:r>
            <a:r>
              <a:rPr lang="en-US" altLang="ja-JP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x86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汇编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无法绕过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silo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       </a:t>
            </a:r>
            <a:r>
              <a:rPr kumimoji="1" lang="en-US" altLang="zh-CN" sz="2000" dirty="0" smtClean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OLTP database (in-memory)</a:t>
            </a:r>
            <a:r>
              <a:rPr lang="zh-CN" alt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（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原因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内嵌</a:t>
            </a:r>
            <a:r>
              <a:rPr lang="en-US" altLang="ja-JP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x86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汇编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无法绕过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）</a:t>
            </a:r>
            <a:endParaRPr kumimoji="1" lang="zh-CN" altLang="en-US" sz="20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shore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    </a:t>
            </a: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OLTP database (optimized for disk/</a:t>
            </a:r>
            <a:r>
              <a:rPr lang="en-US" altLang="zh-CN" sz="2000" dirty="0" err="1">
                <a:latin typeface="Times" charset="0"/>
                <a:ea typeface="Times" charset="0"/>
                <a:cs typeface="Times" charset="0"/>
              </a:rPr>
              <a:t>ssd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)</a:t>
            </a:r>
            <a:r>
              <a:rPr lang="zh-CN" alt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（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原因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内嵌</a:t>
            </a:r>
            <a:r>
              <a:rPr lang="en-US" altLang="ja-JP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x86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汇编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无法绕过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 err="1">
                <a:latin typeface="Times" charset="0"/>
                <a:ea typeface="Times" charset="0"/>
                <a:cs typeface="Times" charset="0"/>
              </a:rPr>
              <a:t>moses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   </a:t>
            </a: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Statistical machine translation</a:t>
            </a:r>
            <a:r>
              <a:rPr lang="zh-CN" alt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（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疑似源码自身不符合新版</a:t>
            </a:r>
            <a:r>
              <a:rPr lang="en-US" altLang="ja-JP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C++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编译规范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）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3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4400" y="550800"/>
            <a:ext cx="113676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Times" charset="0"/>
                <a:ea typeface="Times" charset="0"/>
                <a:cs typeface="Times" charset="0"/>
              </a:rPr>
              <a:t>RISCV</a:t>
            </a:r>
            <a:r>
              <a:rPr kumimoji="1" lang="zh-CN" altLang="en-US" sz="2800" dirty="0" smtClean="0">
                <a:latin typeface="Times" charset="0"/>
                <a:ea typeface="Times" charset="0"/>
                <a:cs typeface="Times" charset="0"/>
              </a:rPr>
              <a:t>编译</a:t>
            </a:r>
            <a:r>
              <a:rPr kumimoji="1" lang="zh-CN" altLang="en-US" sz="2800" dirty="0" smtClean="0">
                <a:latin typeface="Times" charset="0"/>
                <a:ea typeface="Times" charset="0"/>
                <a:cs typeface="Times" charset="0"/>
              </a:rPr>
              <a:t>移植</a:t>
            </a:r>
          </a:p>
          <a:p>
            <a:endParaRPr kumimoji="1" lang="zh-CN" altLang="en-US" sz="900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kumimoji="1" lang="en-US" altLang="zh-CN" sz="2400" dirty="0" err="1" smtClean="0">
                <a:latin typeface="Times" charset="0"/>
                <a:ea typeface="Times" charset="0"/>
                <a:cs typeface="Times" charset="0"/>
              </a:rPr>
              <a:t>Img-dnn</a:t>
            </a:r>
            <a:endParaRPr kumimoji="1" lang="zh-CN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lnSpc>
                <a:spcPts val="266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需要移植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opencv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（需要新建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riscv.toolchain.cmake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来编译）</a:t>
            </a:r>
          </a:p>
          <a:p>
            <a:pPr>
              <a:lnSpc>
                <a:spcPts val="2660"/>
              </a:lnSpc>
            </a:pP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     问题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/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usr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/bin/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ld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: ../../3rdparty/lib/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libzlib.a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gzclose.c.o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)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../../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3rdparty/lib/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libzlib.a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: 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无法添加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符号  </a:t>
            </a:r>
          </a:p>
          <a:p>
            <a:pPr>
              <a:lnSpc>
                <a:spcPts val="2660"/>
              </a:lnSpc>
            </a:pP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               修改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3rdparty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文件夹下每一个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cmake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文件</a:t>
            </a:r>
            <a:endParaRPr lang="zh-CN" altLang="en-US" i="1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660"/>
              </a:lnSpc>
            </a:pP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2.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  将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LDFLAGS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的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kumimoji="1" lang="en-US" altLang="zh-CN" dirty="0" err="1">
                <a:latin typeface="Times" charset="0"/>
                <a:ea typeface="Times" charset="0"/>
                <a:cs typeface="Times" charset="0"/>
              </a:rPr>
              <a:t>lpthread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改为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pthread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560"/>
              </a:lnSpc>
            </a:pPr>
            <a:r>
              <a:rPr kumimoji="1" lang="en-US" altLang="zh-CN" sz="2400" dirty="0" smtClean="0">
                <a:latin typeface="Times" charset="0"/>
                <a:ea typeface="Times" charset="0"/>
                <a:cs typeface="Times" charset="0"/>
              </a:rPr>
              <a:t>Sphinx</a:t>
            </a:r>
            <a:endParaRPr kumimoji="1" lang="zh-CN" alt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lnSpc>
                <a:spcPts val="2660"/>
              </a:lnSpc>
              <a:buAutoNum type="arabicPeriod"/>
            </a:pP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config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时使用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--without-python</a:t>
            </a:r>
            <a:endParaRPr lang="zh-CN" altLang="zh-CN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lnSpc>
                <a:spcPts val="2660"/>
              </a:lnSpc>
              <a:buAutoNum type="arabicPeriod"/>
            </a:pP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问题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../../riscv64-unknown-linux-gnu/bin/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ld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: cannot find -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lm-static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</a:t>
            </a:r>
          </a:p>
          <a:p>
            <a:pPr>
              <a:lnSpc>
                <a:spcPts val="2660"/>
              </a:lnSpc>
            </a:pP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               将多个文件下的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LDFLAG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合并为一个</a:t>
            </a:r>
          </a:p>
          <a:p>
            <a:pPr marL="342900" indent="-342900">
              <a:lnSpc>
                <a:spcPts val="2660"/>
              </a:lnSpc>
              <a:buAutoNum type="arabicPeriod"/>
            </a:pP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源码与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riscv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include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变量名产生冲突</a:t>
            </a:r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560"/>
              </a:lnSpc>
            </a:pPr>
            <a:r>
              <a:rPr kumimoji="1" lang="en-US" altLang="zh-CN" sz="2400" dirty="0" err="1" smtClean="0">
                <a:latin typeface="Times" charset="0"/>
                <a:ea typeface="Times" charset="0"/>
                <a:cs typeface="Times" charset="0"/>
              </a:rPr>
              <a:t>Xapian</a:t>
            </a:r>
            <a:endParaRPr kumimoji="1" lang="zh-CN" alt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lnSpc>
                <a:spcPts val="2560"/>
              </a:lnSpc>
              <a:buAutoNum type="arabicPeriod"/>
            </a:pP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需要移植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zlib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，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libuuid</a:t>
            </a: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lnSpc>
                <a:spcPts val="2560"/>
              </a:lnSpc>
              <a:buFontTx/>
              <a:buAutoNum type="arabicPeriod"/>
            </a:pP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问题：</a:t>
            </a: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error: unable to find string literal operator ‘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operator“”OP_TXT</a:t>
            </a: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’ with ‘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const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char [12]’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>
              <a:lnSpc>
                <a:spcPts val="2560"/>
              </a:lnSpc>
            </a:pP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    解决：</a:t>
            </a:r>
            <a:r>
              <a:rPr lang="en-US" altLang="zh-CN" dirty="0"/>
              <a:t>C++11</a:t>
            </a:r>
            <a:r>
              <a:rPr lang="zh-CN" altLang="en-US" dirty="0"/>
              <a:t>要求，当字符串跟变量连接的时候，必须增加一个空格才</a:t>
            </a:r>
            <a:r>
              <a:rPr lang="zh-CN" altLang="en-US" dirty="0" smtClean="0"/>
              <a:t>行</a:t>
            </a:r>
          </a:p>
          <a:p>
            <a:pPr>
              <a:lnSpc>
                <a:spcPts val="2560"/>
              </a:lnSpc>
            </a:pP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                将源码里“</a:t>
            </a: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OP_TXT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”两边加空格，修改为“ </a:t>
            </a: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OP_TXT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”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4400" y="550800"/>
            <a:ext cx="97140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" charset="0"/>
                <a:ea typeface="Times" charset="0"/>
                <a:cs typeface="Times" charset="0"/>
              </a:rPr>
              <a:t>Masstree</a:t>
            </a:r>
            <a:r>
              <a:rPr kumimoji="1" lang="en-US" altLang="zh-CN" sz="2400" dirty="0">
                <a:latin typeface="Times" charset="0"/>
                <a:ea typeface="Times" charset="0"/>
                <a:cs typeface="Times" charset="0"/>
              </a:rPr>
              <a:t>, Silo, Shore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dirty="0">
              <a:ea typeface="Times" charset="0"/>
              <a:cs typeface="Times" charset="0"/>
            </a:endParaRPr>
          </a:p>
          <a:p>
            <a:endParaRPr kumimoji="1" lang="zh-CN" altLang="en-US" dirty="0">
              <a:ea typeface="Times" charset="0"/>
              <a:cs typeface="Times" charset="0"/>
            </a:endParaRPr>
          </a:p>
          <a:p>
            <a:r>
              <a:rPr kumimoji="1" lang="en-US" altLang="zh-CN" dirty="0">
                <a:ea typeface="Times" charset="0"/>
                <a:cs typeface="Times" charset="0"/>
              </a:rPr>
              <a:t>1</a:t>
            </a:r>
            <a:r>
              <a:rPr kumimoji="1" lang="zh-CN" altLang="en-US" dirty="0">
                <a:ea typeface="Times" charset="0"/>
                <a:cs typeface="Times" charset="0"/>
              </a:rPr>
              <a:t>、</a:t>
            </a:r>
            <a:r>
              <a:rPr kumimoji="1" lang="en-US" altLang="zh-CN" dirty="0">
                <a:ea typeface="Times" charset="0"/>
                <a:cs typeface="Times" charset="0"/>
              </a:rPr>
              <a:t>RISCV</a:t>
            </a:r>
            <a:r>
              <a:rPr kumimoji="1" lang="ja-JP" altLang="en-US" dirty="0">
                <a:ea typeface="Times" charset="0"/>
                <a:cs typeface="Times" charset="0"/>
              </a:rPr>
              <a:t>编译器报错</a:t>
            </a:r>
            <a:r>
              <a:rPr kumimoji="1" lang="zh-CN" altLang="en-US" dirty="0">
                <a:ea typeface="Times" charset="0"/>
                <a:cs typeface="Times" charset="0"/>
              </a:rPr>
              <a:t> </a:t>
            </a:r>
            <a:r>
              <a:rPr kumimoji="1" lang="en-US" altLang="zh-CN" dirty="0">
                <a:ea typeface="Times" charset="0"/>
                <a:cs typeface="Times" charset="0"/>
              </a:rPr>
              <a:t>–</a:t>
            </a:r>
            <a:r>
              <a:rPr kumimoji="1" lang="zh-CN" altLang="en-US" dirty="0">
                <a:ea typeface="Times" charset="0"/>
                <a:cs typeface="Times" charset="0"/>
              </a:rPr>
              <a:t> </a:t>
            </a:r>
            <a:r>
              <a:rPr kumimoji="1" lang="ja-JP" altLang="en-US" dirty="0">
                <a:ea typeface="Times" charset="0"/>
                <a:cs typeface="Times" charset="0"/>
              </a:rPr>
              <a:t>发现内联汇编</a:t>
            </a:r>
            <a:endParaRPr kumimoji="1" lang="zh-CN" altLang="en-US" dirty="0">
              <a:ea typeface="Times" charset="0"/>
              <a:cs typeface="Time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99" y="992328"/>
            <a:ext cx="6447913" cy="1825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7E081E-5514-5D44-AF36-A3CC741B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11" y="3563469"/>
            <a:ext cx="5522287" cy="2691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CE5768-D3D2-444D-9288-5272CFC5E8ED}"/>
              </a:ext>
            </a:extLst>
          </p:cNvPr>
          <p:cNvSpPr/>
          <p:nvPr/>
        </p:nvSpPr>
        <p:spPr>
          <a:xfrm>
            <a:off x="824400" y="4174479"/>
            <a:ext cx="44566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ea typeface="Times" charset="0"/>
                <a:cs typeface="Times" charset="0"/>
              </a:rPr>
              <a:t>2</a:t>
            </a:r>
            <a:r>
              <a:rPr kumimoji="1" lang="zh-CN" altLang="en-US" dirty="0">
                <a:ea typeface="Times" charset="0"/>
                <a:cs typeface="Times" charset="0"/>
              </a:rPr>
              <a:t>、</a:t>
            </a:r>
            <a:r>
              <a:rPr kumimoji="1" lang="ja-JP" altLang="en-US" dirty="0">
                <a:ea typeface="Times" charset="0"/>
                <a:cs typeface="Times" charset="0"/>
              </a:rPr>
              <a:t>源码中</a:t>
            </a:r>
            <a:r>
              <a:rPr kumimoji="1" lang="ja-JP" altLang="en-US" dirty="0" smtClean="0">
                <a:ea typeface="Times" charset="0"/>
                <a:cs typeface="Times" charset="0"/>
              </a:rPr>
              <a:t>声明的内联汇编函数示例</a:t>
            </a:r>
            <a:r>
              <a:rPr kumimoji="1" lang="zh-CN" altLang="en-US" dirty="0">
                <a:ea typeface="Times" charset="0"/>
                <a:cs typeface="Times" charset="0"/>
              </a:rPr>
              <a:t>：</a:t>
            </a:r>
            <a:endParaRPr kumimoji="1" lang="en-US" altLang="zh-CN" dirty="0">
              <a:ea typeface="Times" charset="0"/>
              <a:cs typeface="Times" charset="0"/>
            </a:endParaRPr>
          </a:p>
          <a:p>
            <a:endParaRPr kumimoji="1" lang="en-US" altLang="ja-JP" dirty="0">
              <a:ea typeface="Times" charset="0"/>
              <a:cs typeface="Times" charset="0"/>
            </a:endParaRPr>
          </a:p>
          <a:p>
            <a:r>
              <a:rPr kumimoji="1" lang="ja-JP" altLang="en-US" dirty="0">
                <a:ea typeface="Times" charset="0"/>
                <a:cs typeface="Times" charset="0"/>
              </a:rPr>
              <a:t>进一步发现在实际计算函数中有许多调用</a:t>
            </a:r>
            <a:endParaRPr kumimoji="1" lang="en-US" altLang="ja-JP" dirty="0">
              <a:ea typeface="Times" charset="0"/>
              <a:cs typeface="Times" charset="0"/>
            </a:endParaRPr>
          </a:p>
          <a:p>
            <a:r>
              <a:rPr kumimoji="1" lang="ja-JP" altLang="en-US" dirty="0">
                <a:ea typeface="Times" charset="0"/>
                <a:cs typeface="Times" charset="0"/>
              </a:rPr>
              <a:t>无法通过</a:t>
            </a:r>
            <a:r>
              <a:rPr kumimoji="1" lang="en-US" altLang="ja-JP" dirty="0">
                <a:ea typeface="Times" charset="0"/>
                <a:cs typeface="Times" charset="0"/>
              </a:rPr>
              <a:t>configure/make</a:t>
            </a:r>
            <a:r>
              <a:rPr kumimoji="1" lang="ja-JP" altLang="en-US" dirty="0">
                <a:ea typeface="Times" charset="0"/>
                <a:cs typeface="Times" charset="0"/>
              </a:rPr>
              <a:t>阶段的选项关闭</a:t>
            </a:r>
            <a:endParaRPr kumimoji="1" lang="zh-CN" altLang="en-US" dirty="0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5336" y="552203"/>
            <a:ext cx="97140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" charset="0"/>
                <a:ea typeface="Times" charset="0"/>
                <a:cs typeface="Times" charset="0"/>
              </a:rPr>
              <a:t>Masstree</a:t>
            </a:r>
            <a:r>
              <a:rPr kumimoji="1" lang="en-US" altLang="zh-CN" sz="2400" dirty="0">
                <a:latin typeface="Times" charset="0"/>
                <a:ea typeface="Times" charset="0"/>
                <a:cs typeface="Times" charset="0"/>
              </a:rPr>
              <a:t>, Silo, Shore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3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、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不是办法的办法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：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把调用到的内联汇编全部改写成</a:t>
            </a:r>
            <a:r>
              <a:rPr kumimoji="1" lang="en-US" altLang="ja-JP" dirty="0">
                <a:latin typeface="Times" charset="0"/>
                <a:ea typeface="Times" charset="0"/>
                <a:cs typeface="Times" charset="0"/>
              </a:rPr>
              <a:t>RISCV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中语义类似的指令序列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？</a:t>
            </a: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不完全列表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：</a:t>
            </a: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xchgb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 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q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new_value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lock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; 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cmpxchgb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%2,%1"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a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expected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 : "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desired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 : "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cc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lock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; 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xaddb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q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addend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 : : "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cc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");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     </a:t>
            </a: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lock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; 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orb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"=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addend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 : : "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cc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xchgw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new_value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xchgl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new_value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xchgq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new_value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));</a:t>
            </a: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en-US" altLang="zh-CN" dirty="0" err="1">
                <a:latin typeface="Times" charset="0"/>
                <a:ea typeface="Times" charset="0"/>
                <a:cs typeface="Times" charset="0"/>
              </a:rPr>
              <a:t>asm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 volatile("</a:t>
            </a:r>
            <a:r>
              <a:rPr kumimoji="1" lang="en-US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mfence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" : : : "memory");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9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5336" y="552203"/>
            <a:ext cx="9714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" charset="0"/>
                <a:ea typeface="Times" charset="0"/>
                <a:cs typeface="Times" charset="0"/>
              </a:rPr>
              <a:t>Masstree</a:t>
            </a:r>
            <a:r>
              <a:rPr kumimoji="1" lang="en-US" altLang="zh-CN" sz="2400" dirty="0">
                <a:latin typeface="Times" charset="0"/>
                <a:ea typeface="Times" charset="0"/>
                <a:cs typeface="Times" charset="0"/>
              </a:rPr>
              <a:t>, Silo, Shore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DBDC99-9226-374E-AB81-D3A761386A72}"/>
              </a:ext>
            </a:extLst>
          </p:cNvPr>
          <p:cNvSpPr/>
          <p:nvPr/>
        </p:nvSpPr>
        <p:spPr>
          <a:xfrm>
            <a:off x="825336" y="135242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其他阻碍</a:t>
            </a:r>
            <a:r>
              <a:rPr kumimoji="1" lang="en-US" altLang="ja-JP" dirty="0" smtClean="0">
                <a:latin typeface="Times" charset="0"/>
                <a:ea typeface="Times" charset="0"/>
                <a:cs typeface="Times" charset="0"/>
              </a:rPr>
              <a:t>RISCV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移植</a:t>
            </a:r>
            <a:r>
              <a:rPr kumimoji="1" lang="ja-JP" altLang="en-US" dirty="0" smtClean="0">
                <a:latin typeface="Times" charset="0"/>
                <a:ea typeface="Times" charset="0"/>
                <a:cs typeface="Times" charset="0"/>
              </a:rPr>
              <a:t>的问题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：</a:t>
            </a: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（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）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有些函数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编译可以通过，但是非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x86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，函数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实体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为空</a:t>
            </a: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（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2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）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shore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只提供</a:t>
            </a:r>
            <a:r>
              <a:rPr kumimoji="1" lang="en-US" altLang="ja-JP" dirty="0">
                <a:latin typeface="Times" charset="0"/>
                <a:ea typeface="Times" charset="0"/>
                <a:cs typeface="Times" charset="0"/>
              </a:rPr>
              <a:t>Intel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和</a:t>
            </a:r>
            <a:r>
              <a:rPr kumimoji="1" lang="en-US" altLang="ja-JP" dirty="0">
                <a:latin typeface="Times" charset="0"/>
                <a:ea typeface="Times" charset="0"/>
                <a:cs typeface="Times" charset="0"/>
              </a:rPr>
              <a:t>SPARC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两个版本的实现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原因是调用了一些与</a:t>
            </a:r>
            <a:r>
              <a:rPr kumimoji="1" lang="en-US" altLang="ja-JP" dirty="0">
                <a:latin typeface="Times" charset="0"/>
                <a:ea typeface="Times" charset="0"/>
                <a:cs typeface="Times" charset="0"/>
              </a:rPr>
              <a:t>SIMD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指令集相关的指令序列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AB1417-BD45-3F42-9A46-BA3C95D0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759" y="3497561"/>
            <a:ext cx="4096028" cy="25423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68EB14-5DF8-2B4A-9E1A-1CF4A3B64A06}"/>
              </a:ext>
            </a:extLst>
          </p:cNvPr>
          <p:cNvSpPr/>
          <p:nvPr/>
        </p:nvSpPr>
        <p:spPr>
          <a:xfrm>
            <a:off x="7975004" y="889190"/>
            <a:ext cx="2993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zh-CN" dirty="0" err="1">
                <a:latin typeface="Times" charset="0"/>
                <a:ea typeface="Times" charset="0"/>
                <a:cs typeface="Times" charset="0"/>
              </a:rPr>
              <a:t>func</a:t>
            </a:r>
            <a:r>
              <a:rPr lang="mr-IN" altLang="zh-CN" dirty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CN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mr-IN" altLang="zh-CN" dirty="0">
                <a:latin typeface="Times" charset="0"/>
                <a:ea typeface="Times" charset="0"/>
                <a:cs typeface="Times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#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ifdef X86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          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asm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 volatile (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xxxx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#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endif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}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6" y="4768742"/>
            <a:ext cx="6568839" cy="141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5336" y="552203"/>
            <a:ext cx="1123652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" charset="0"/>
                <a:ea typeface="Times" charset="0"/>
                <a:cs typeface="Times" charset="0"/>
              </a:rPr>
              <a:t>Moses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编译时会报几个和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swap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函数相关的错，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gcc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提示</a:t>
            </a:r>
            <a:r>
              <a:rPr lang="en-US" altLang="ja-JP" dirty="0">
                <a:latin typeface="Times" charset="0"/>
                <a:ea typeface="Times" charset="0"/>
                <a:cs typeface="Times" charset="0"/>
              </a:rPr>
              <a:t>ill-</a:t>
            </a:r>
            <a:r>
              <a:rPr lang="en-US" altLang="ja-JP" dirty="0" err="1">
                <a:latin typeface="Times" charset="0"/>
                <a:ea typeface="Times" charset="0"/>
                <a:cs typeface="Times" charset="0"/>
              </a:rPr>
              <a:t>formated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code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，似乎是源码自身没有符合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gcc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要求的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规范但是又使用了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C++11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的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feature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r>
              <a:rPr kumimoji="1" lang="ja-JP" alt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问题</a:t>
            </a:r>
            <a:r>
              <a:rPr kumimoji="1" lang="zh-CN" alt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：</a:t>
            </a:r>
            <a:r>
              <a:rPr kumimoji="1" lang="en-US" altLang="zh-CN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moses</a:t>
            </a:r>
            <a:r>
              <a:rPr kumimoji="1" lang="ja-JP" alt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发布时跨</a:t>
            </a:r>
            <a:r>
              <a:rPr kumimoji="1" lang="ja-JP" alt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平台</a:t>
            </a:r>
            <a:r>
              <a:rPr kumimoji="1" lang="en-US" altLang="ja-JP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/</a:t>
            </a:r>
            <a:r>
              <a:rPr kumimoji="1" lang="ja-JP" alt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跨编译器测试过吗</a:t>
            </a:r>
            <a:r>
              <a:rPr kumimoji="1" lang="zh-CN" alt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？</a:t>
            </a:r>
            <a:endParaRPr kumimoji="1" lang="en-US" altLang="zh-CN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）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Moses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的编译依赖一个名为</a:t>
            </a:r>
            <a:r>
              <a:rPr lang="en-US" altLang="ja-JP" dirty="0" err="1">
                <a:latin typeface="Times" charset="0"/>
                <a:ea typeface="Times" charset="0"/>
                <a:cs typeface="Times" charset="0"/>
              </a:rPr>
              <a:t>bjam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的</a:t>
            </a:r>
            <a:r>
              <a:rPr lang="en-US" altLang="ja-JP" dirty="0">
                <a:latin typeface="Times" charset="0"/>
                <a:ea typeface="Times" charset="0"/>
                <a:cs typeface="Times" charset="0"/>
              </a:rPr>
              <a:t>binary</a:t>
            </a:r>
            <a:endParaRPr lang="en-US" altLang="zh-CN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）</a:t>
            </a:r>
            <a:r>
              <a:rPr lang="ja-JP" altLang="en-US" dirty="0" smtClean="0">
                <a:latin typeface="Times" charset="0"/>
                <a:ea typeface="Times" charset="0"/>
                <a:cs typeface="Times" charset="0"/>
              </a:rPr>
              <a:t>而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原版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的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bjam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是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MacOSX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格式的，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也是</a:t>
            </a:r>
            <a:r>
              <a:rPr lang="en-US" altLang="ja-JP" dirty="0" err="1">
                <a:latin typeface="Times" charset="0"/>
                <a:ea typeface="Times" charset="0"/>
                <a:cs typeface="Times" charset="0"/>
              </a:rPr>
              <a:t>tailbench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里面目前发现唯一的</a:t>
            </a:r>
            <a:r>
              <a:rPr lang="en-US" altLang="ja-JP" dirty="0" err="1">
                <a:latin typeface="Times" charset="0"/>
                <a:ea typeface="Times" charset="0"/>
                <a:cs typeface="Times" charset="0"/>
              </a:rPr>
              <a:t>MacOSX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binary</a:t>
            </a:r>
          </a:p>
          <a:p>
            <a:pPr marL="342900" indent="-342900">
              <a:buAutoNum type="arabicPeriod"/>
            </a:pPr>
            <a:endParaRPr lang="en-US" altLang="zh-CN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3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）在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jam-files/engine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下面执行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发现</a:t>
            </a:r>
            <a:r>
              <a:rPr lang="en-US" altLang="ja-JP" dirty="0" err="1">
                <a:latin typeface="Times" charset="0"/>
                <a:ea typeface="Times" charset="0"/>
                <a:cs typeface="Times" charset="0"/>
              </a:rPr>
              <a:t>bjam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源码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重新编译可以解决</a:t>
            </a:r>
            <a:endParaRPr lang="en-US" altLang="ja-JP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endParaRPr lang="en-US" altLang="ja-JP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4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）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ja-JP" dirty="0" err="1" smtClean="0">
                <a:latin typeface="Times" charset="0"/>
                <a:ea typeface="Times" charset="0"/>
                <a:cs typeface="Times" charset="0"/>
              </a:rPr>
              <a:t>cc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编译可以通过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en-US" altLang="ja-JP" dirty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++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即报错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提示没有针对</a:t>
            </a:r>
            <a:r>
              <a:rPr lang="en-US" altLang="ja-JP" dirty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++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的配置</a:t>
            </a:r>
            <a:endParaRPr lang="en-US" altLang="ja-JP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endParaRPr lang="en-US" altLang="ja-JP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ja-JP" altLang="en-US" dirty="0" smtClean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推测</a:t>
            </a:r>
            <a:r>
              <a:rPr lang="zh-CN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ja-JP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在</a:t>
            </a:r>
            <a:r>
              <a:rPr lang="en-US" altLang="ja-JP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MacOSX</a:t>
            </a:r>
            <a:r>
              <a:rPr lang="ja-JP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上</a:t>
            </a:r>
            <a:r>
              <a:rPr lang="en-US" altLang="ja-JP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LLVM</a:t>
            </a:r>
            <a:r>
              <a:rPr lang="ja-JP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编译过</a:t>
            </a:r>
            <a:r>
              <a:rPr lang="zh-CN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但是发布时没有测试过</a:t>
            </a:r>
            <a:r>
              <a:rPr lang="en-US" altLang="ja-JP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gcc</a:t>
            </a:r>
            <a:endParaRPr lang="en-US" altLang="ja-JP" dirty="0">
              <a:solidFill>
                <a:schemeClr val="accent1"/>
              </a:solidFill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endParaRPr lang="zh-CN" altLang="en-US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47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5336" y="552203"/>
            <a:ext cx="11236525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Times" charset="0"/>
                <a:ea typeface="Times" charset="0"/>
                <a:cs typeface="Times" charset="0"/>
              </a:rPr>
              <a:t>FPGA</a:t>
            </a:r>
            <a:r>
              <a:rPr kumimoji="1" lang="zh-CN" altLang="en-US" sz="2800" dirty="0" smtClean="0">
                <a:latin typeface="Times" charset="0"/>
                <a:ea typeface="Times" charset="0"/>
                <a:cs typeface="Times" charset="0"/>
              </a:rPr>
              <a:t> 运行测试</a:t>
            </a:r>
          </a:p>
          <a:p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  <a:p>
            <a:r>
              <a:rPr kumimoji="1" lang="en-US" altLang="zh-CN" sz="2400" dirty="0" smtClean="0">
                <a:latin typeface="Times" charset="0"/>
                <a:ea typeface="Times" charset="0"/>
                <a:cs typeface="Times" charset="0"/>
              </a:rPr>
              <a:t>Sphinx</a:t>
            </a:r>
            <a:endParaRPr kumimoji="1" lang="zh-CN" altLang="en-US" sz="2400" dirty="0" smtClean="0">
              <a:latin typeface="Times" charset="0"/>
              <a:ea typeface="Times" charset="0"/>
              <a:cs typeface="Times" charset="0"/>
            </a:endParaRPr>
          </a:p>
          <a:p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560"/>
              </a:lnSpc>
            </a:pPr>
            <a:r>
              <a:rPr lang="zh-CN" altLang="en-US" dirty="0" smtClean="0"/>
              <a:t>静态编译可以通过，但是运行时产生段错误</a:t>
            </a:r>
          </a:p>
          <a:p>
            <a:pPr>
              <a:lnSpc>
                <a:spcPts val="2560"/>
              </a:lnSpc>
            </a:pPr>
            <a:r>
              <a:rPr lang="zh-CN" altLang="en-US" dirty="0" smtClean="0"/>
              <a:t>    原因：代码使用了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::thread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静态编译 </a:t>
            </a:r>
            <a:r>
              <a:rPr lang="en-US" altLang="zh-CN" dirty="0" smtClean="0"/>
              <a:t>-static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err="1" smtClean="0"/>
              <a:t>lpthread</a:t>
            </a:r>
            <a:r>
              <a:rPr lang="zh-CN" altLang="en-US" dirty="0" smtClean="0"/>
              <a:t> 产生段错误</a:t>
            </a:r>
          </a:p>
          <a:p>
            <a:pPr>
              <a:lnSpc>
                <a:spcPts val="2560"/>
              </a:lnSpc>
            </a:pPr>
            <a:r>
              <a:rPr lang="zh-CN" altLang="en-US" dirty="0" smtClean="0"/>
              <a:t>    解决：</a:t>
            </a:r>
            <a:r>
              <a:rPr lang="en-US" altLang="zh-CN" dirty="0"/>
              <a:t>-</a:t>
            </a:r>
            <a:r>
              <a:rPr lang="en-US" altLang="zh-CN" dirty="0" err="1"/>
              <a:t>Wl</a:t>
            </a:r>
            <a:r>
              <a:rPr lang="en-US" altLang="zh-CN" dirty="0"/>
              <a:t>,--whole-archive -</a:t>
            </a:r>
            <a:r>
              <a:rPr lang="en-US" altLang="zh-CN" dirty="0" err="1"/>
              <a:t>lpthread</a:t>
            </a:r>
            <a:r>
              <a:rPr lang="en-US" altLang="zh-CN" dirty="0"/>
              <a:t> -</a:t>
            </a:r>
            <a:r>
              <a:rPr lang="en-US" altLang="zh-CN" dirty="0" err="1"/>
              <a:t>Wl</a:t>
            </a:r>
            <a:r>
              <a:rPr lang="en-US" altLang="zh-CN" dirty="0"/>
              <a:t>,--</a:t>
            </a:r>
            <a:r>
              <a:rPr lang="en-US" altLang="zh-CN" dirty="0" smtClean="0"/>
              <a:t>no-whole-archive</a:t>
            </a:r>
            <a:r>
              <a:rPr lang="zh-CN" altLang="en-US" dirty="0" smtClean="0"/>
              <a:t> 将</a:t>
            </a:r>
            <a:r>
              <a:rPr lang="zh-CN" altLang="en-US" dirty="0"/>
              <a:t>不是</a:t>
            </a:r>
            <a:r>
              <a:rPr lang="en-US" altLang="zh-CN" dirty="0" err="1"/>
              <a:t>lpthread</a:t>
            </a:r>
            <a:r>
              <a:rPr lang="zh-CN" altLang="en-US" dirty="0"/>
              <a:t>的</a:t>
            </a:r>
            <a:r>
              <a:rPr lang="en-US" altLang="zh-CN" dirty="0"/>
              <a:t>whole </a:t>
            </a:r>
            <a:r>
              <a:rPr lang="en-US" altLang="zh-CN" dirty="0" smtClean="0"/>
              <a:t>archive</a:t>
            </a:r>
            <a:r>
              <a:rPr lang="zh-CN" altLang="en-US" dirty="0" smtClean="0"/>
              <a:t>关掉</a:t>
            </a:r>
          </a:p>
          <a:p>
            <a:pPr>
              <a:lnSpc>
                <a:spcPts val="2560"/>
              </a:lnSpc>
            </a:pPr>
            <a:endParaRPr lang="zh-CN" altLang="en-US" dirty="0" smtClean="0"/>
          </a:p>
          <a:p>
            <a:pPr>
              <a:lnSpc>
                <a:spcPts val="2560"/>
              </a:lnSpc>
            </a:pPr>
            <a:endParaRPr lang="zh-CN" altLang="en-US" dirty="0"/>
          </a:p>
          <a:p>
            <a:pPr>
              <a:lnSpc>
                <a:spcPts val="2560"/>
              </a:lnSpc>
            </a:pP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Harness</a:t>
            </a:r>
            <a:endParaRPr lang="zh-CN" alt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560"/>
              </a:lnSpc>
            </a:pPr>
            <a:endParaRPr lang="zh-CN" altLang="en-US" dirty="0" smtClean="0"/>
          </a:p>
          <a:p>
            <a:pPr>
              <a:lnSpc>
                <a:spcPts val="2560"/>
              </a:lnSpc>
            </a:pPr>
            <a:r>
              <a:rPr lang="zh-CN" altLang="en-US" dirty="0" smtClean="0"/>
              <a:t>传入参数产生错误</a:t>
            </a:r>
          </a:p>
          <a:p>
            <a:pPr>
              <a:lnSpc>
                <a:spcPts val="2560"/>
              </a:lnSpc>
            </a:pPr>
            <a:r>
              <a:rPr lang="zh-CN" altLang="en-US" dirty="0" smtClean="0"/>
              <a:t>     解决：需要将源代码的所有传入的参数重新定义数据类型</a:t>
            </a:r>
          </a:p>
          <a:p>
            <a:endParaRPr lang="zh-CN" altLang="en-US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endParaRPr kumimoji="1" lang="zh-CN" altLang="en-US" dirty="0"/>
          </a:p>
          <a:p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5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0060" y="672973"/>
            <a:ext cx="11236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Times" charset="0"/>
                <a:ea typeface="Times" charset="0"/>
                <a:cs typeface="Times" charset="0"/>
              </a:rPr>
              <a:t>测试结果</a:t>
            </a:r>
            <a:endParaRPr kumimoji="1" lang="en-US" altLang="zh-CN" sz="2800" dirty="0" smtClean="0">
              <a:latin typeface="Times" charset="0"/>
              <a:ea typeface="Times" charset="0"/>
              <a:cs typeface="Times" charset="0"/>
            </a:endParaRPr>
          </a:p>
          <a:p>
            <a:endParaRPr kumimoji="1" lang="en-US" altLang="zh-CN" sz="2800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43625076"/>
              </p:ext>
            </p:extLst>
          </p:nvPr>
        </p:nvGraphicFramePr>
        <p:xfrm>
          <a:off x="862642" y="1828802"/>
          <a:ext cx="3381554" cy="3122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502821150"/>
              </p:ext>
            </p:extLst>
          </p:nvPr>
        </p:nvGraphicFramePr>
        <p:xfrm>
          <a:off x="3920332" y="2237916"/>
          <a:ext cx="4072340" cy="27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59895683"/>
              </p:ext>
            </p:extLst>
          </p:nvPr>
        </p:nvGraphicFramePr>
        <p:xfrm>
          <a:off x="7700332" y="1991412"/>
          <a:ext cx="3260513" cy="295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文本框 6"/>
          <p:cNvSpPr txBox="1"/>
          <p:nvPr/>
        </p:nvSpPr>
        <p:spPr>
          <a:xfrm rot="10800000">
            <a:off x="670060" y="2889851"/>
            <a:ext cx="400110" cy="500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ms</a:t>
            </a:r>
            <a:endParaRPr kumimoji="1" lang="zh-CN" altLang="en-US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03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0060" y="672973"/>
            <a:ext cx="112365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Times" charset="0"/>
                <a:ea typeface="Times" charset="0"/>
                <a:cs typeface="Times" charset="0"/>
              </a:rPr>
              <a:t>测试结果</a:t>
            </a:r>
          </a:p>
          <a:p>
            <a:endParaRPr kumimoji="1" lang="zh-CN" altLang="en-US" sz="2800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kumimoji="1" lang="zh-CN" altLang="en-US" sz="2000" dirty="0" smtClean="0">
                <a:latin typeface="Times" charset="0"/>
                <a:ea typeface="Times" charset="0"/>
                <a:cs typeface="Times" charset="0"/>
              </a:rPr>
              <a:t>              </a:t>
            </a:r>
            <a:endParaRPr kumimoji="1" lang="en-US" altLang="zh-CN" sz="2800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89113"/>
              </p:ext>
            </p:extLst>
          </p:nvPr>
        </p:nvGraphicFramePr>
        <p:xfrm>
          <a:off x="911599" y="1676200"/>
          <a:ext cx="8404929" cy="23518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32266"/>
                <a:gridCol w="1915064"/>
                <a:gridCol w="1846053"/>
                <a:gridCol w="1811546"/>
              </a:tblGrid>
              <a:tr h="49765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dirty="0" smtClean="0">
                          <a:latin typeface="+mn-lt"/>
                        </a:rPr>
                        <a:t> </a:t>
                      </a:r>
                      <a:r>
                        <a:rPr lang="en-US" altLang="zh-CN" sz="2000" b="0" dirty="0" smtClean="0">
                          <a:latin typeface="+mn-lt"/>
                        </a:rPr>
                        <a:t>x86</a:t>
                      </a:r>
                      <a:r>
                        <a:rPr lang="zh-CN" altLang="en-US" sz="2000" b="0" dirty="0" smtClean="0">
                          <a:latin typeface="+mn-lt"/>
                        </a:rPr>
                        <a:t> </a:t>
                      </a:r>
                      <a:r>
                        <a:rPr lang="zh-CN" altLang="en-US" sz="2000" dirty="0" smtClean="0">
                          <a:latin typeface="+mn-lt"/>
                        </a:rPr>
                        <a:t>                                        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+mn-lt"/>
                        </a:rPr>
                        <a:t>img_dnn</a:t>
                      </a:r>
                      <a:endParaRPr lang="zh-CN" altLang="en-US" sz="2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+mn-lt"/>
                        </a:rPr>
                        <a:t>sphinx</a:t>
                      </a:r>
                      <a:endParaRPr lang="zh-CN" altLang="en-US" sz="2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+mn-lt"/>
                        </a:rPr>
                        <a:t>xapian</a:t>
                      </a:r>
                      <a:endParaRPr lang="zh-CN" altLang="en-US" sz="20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  <a:latin typeface="+mn-lt"/>
                        </a:rPr>
                        <a:t>CPUs utilized</a:t>
                      </a:r>
                      <a:r>
                        <a:rPr lang="zh-CN" altLang="zh-CN" sz="1800" dirty="0" smtClean="0">
                          <a:effectLst/>
                          <a:latin typeface="+mn-lt"/>
                        </a:rPr>
                        <a:t> 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cache-misses</a:t>
                      </a:r>
                      <a:r>
                        <a:rPr lang="zh-CN" altLang="zh-CN" sz="1800" dirty="0" smtClean="0">
                          <a:effectLst/>
                          <a:latin typeface="+mn-lt"/>
                        </a:rPr>
                        <a:t> 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58.250 %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46.740 %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60.897 %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LLC-load-misses</a:t>
                      </a:r>
                      <a:r>
                        <a:rPr lang="zh-CN" altLang="zh-CN" sz="1800" dirty="0" smtClean="0">
                          <a:effectLst/>
                          <a:latin typeface="+mn-lt"/>
                        </a:rPr>
                        <a:t> 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54.56%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12.00%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22.15%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L1-dcache-load-misses</a:t>
                      </a:r>
                      <a:r>
                        <a:rPr lang="zh-CN" altLang="zh-CN" sz="1800" dirty="0" smtClean="0">
                          <a:effectLst/>
                          <a:latin typeface="+mn-lt"/>
                        </a:rPr>
                        <a:t> 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2.20%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9.60%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7.41%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branch-misses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0.61%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3.87%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3.24%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5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615</Words>
  <Application>Microsoft Macintosh PowerPoint</Application>
  <PresentationFormat>宽屏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Mangal</vt:lpstr>
      <vt:lpstr>Times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105</cp:revision>
  <dcterms:created xsi:type="dcterms:W3CDTF">2019-07-15T11:06:15Z</dcterms:created>
  <dcterms:modified xsi:type="dcterms:W3CDTF">2019-08-09T03:14:18Z</dcterms:modified>
</cp:coreProperties>
</file>