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9.xml" ContentType="application/vnd.openxmlformats-officedocument.drawingml.chart+xml"/>
  <Override PartName="/ppt/notesSlides/notesSlide27.xml" ContentType="application/vnd.openxmlformats-officedocument.presentationml.notesSlid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8.xml" ContentType="application/vnd.openxmlformats-officedocument.presentationml.notesSlid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60" r:id="rId2"/>
    <p:sldId id="283" r:id="rId3"/>
    <p:sldId id="284" r:id="rId4"/>
    <p:sldId id="299" r:id="rId5"/>
    <p:sldId id="307" r:id="rId6"/>
    <p:sldId id="275" r:id="rId7"/>
    <p:sldId id="300" r:id="rId8"/>
    <p:sldId id="301" r:id="rId9"/>
    <p:sldId id="308" r:id="rId10"/>
    <p:sldId id="309" r:id="rId11"/>
    <p:sldId id="274" r:id="rId12"/>
    <p:sldId id="276" r:id="rId13"/>
    <p:sldId id="285" r:id="rId14"/>
    <p:sldId id="277" r:id="rId15"/>
    <p:sldId id="267" r:id="rId16"/>
    <p:sldId id="304" r:id="rId17"/>
    <p:sldId id="311" r:id="rId18"/>
    <p:sldId id="305" r:id="rId19"/>
    <p:sldId id="268" r:id="rId20"/>
    <p:sldId id="269" r:id="rId21"/>
    <p:sldId id="270" r:id="rId22"/>
    <p:sldId id="279" r:id="rId23"/>
    <p:sldId id="280" r:id="rId24"/>
    <p:sldId id="281" r:id="rId25"/>
    <p:sldId id="286" r:id="rId26"/>
    <p:sldId id="282" r:id="rId27"/>
    <p:sldId id="288" r:id="rId28"/>
    <p:sldId id="290" r:id="rId29"/>
    <p:sldId id="310" r:id="rId30"/>
    <p:sldId id="292" r:id="rId31"/>
    <p:sldId id="294" r:id="rId32"/>
    <p:sldId id="287" r:id="rId33"/>
    <p:sldId id="296" r:id="rId34"/>
    <p:sldId id="30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3"/>
    <a:srgbClr val="B48400"/>
    <a:srgbClr val="DEB3EE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270"/>
  </p:normalViewPr>
  <p:slideViewPr>
    <p:cSldViewPr snapToGrid="0" snapToObjects="1">
      <p:cViewPr varScale="1">
        <p:scale>
          <a:sx n="99" d="100"/>
          <a:sy n="9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99959234477711"/>
          <c:y val="0.26886711526299684"/>
          <c:w val="0.80210543990471128"/>
          <c:h val="0.47937700140850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Infinite IOMMU TLB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5B3-E74C-8D88-B21A46D94CF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8.8144578313252994E-2"/>
                      <c:h val="0.11530485735276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5B3-E74C-8D88-B21A46D94CF2}"/>
                </c:ext>
              </c:extLst>
            </c:dLbl>
            <c:dLbl>
              <c:idx val="2"/>
              <c:layout>
                <c:manualLayout>
                  <c:x val="5.150611896404516E-2"/>
                  <c:y val="0.21999569306627981"/>
                </c:manualLayout>
              </c:layout>
              <c:spPr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  <c:txPr>
                <a:bodyPr rot="0" vert="horz"/>
                <a:lstStyle/>
                <a:p>
                  <a:pPr>
                    <a:defRPr sz="1200"/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45B3-E74C-8D88-B21A46D94CF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B3-E74C-8D88-B21A46D94CF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5B3-E74C-8D88-B21A46D94CF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B3-E74C-8D88-B21A46D94CF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5B3-E74C-8D88-B21A46D94CF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5B3-E74C-8D88-B21A46D94CF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5B3-E74C-8D88-B21A46D94CF2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200"/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Sheet1!$A$2:$A$10</c:f>
              <c:strCache>
                <c:ptCount val="9"/>
                <c:pt idx="0">
                  <c:v>FFT</c:v>
                </c:pt>
                <c:pt idx="1">
                  <c:v>ST</c:v>
                </c:pt>
                <c:pt idx="2">
                  <c:v>MT</c:v>
                </c:pt>
                <c:pt idx="3">
                  <c:v>MM</c:v>
                </c:pt>
                <c:pt idx="4">
                  <c:v>KM</c:v>
                </c:pt>
                <c:pt idx="5">
                  <c:v>PR</c:v>
                </c:pt>
                <c:pt idx="6">
                  <c:v>AES</c:v>
                </c:pt>
                <c:pt idx="7">
                  <c:v>FIR</c:v>
                </c:pt>
                <c:pt idx="8">
                  <c:v>BS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1.1033999999999999</c:v>
                </c:pt>
                <c:pt idx="1">
                  <c:v>1.6934</c:v>
                </c:pt>
                <c:pt idx="2">
                  <c:v>2.3586999999999998</c:v>
                </c:pt>
                <c:pt idx="3">
                  <c:v>1.3571</c:v>
                </c:pt>
                <c:pt idx="4">
                  <c:v>1.5361</c:v>
                </c:pt>
                <c:pt idx="5">
                  <c:v>1.5251999999999999</c:v>
                </c:pt>
                <c:pt idx="6">
                  <c:v>1.0847</c:v>
                </c:pt>
                <c:pt idx="7">
                  <c:v>1.0943000000000001</c:v>
                </c:pt>
                <c:pt idx="8">
                  <c:v>1.0557000000000001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5B3-E74C-8D88-B21A46D94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41839"/>
        <c:axId val="7843487"/>
      </c:barChart>
      <c:catAx>
        <c:axId val="78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zh-CN"/>
          </a:p>
        </c:txPr>
        <c:crossAx val="7843487"/>
        <c:crosses val="autoZero"/>
        <c:auto val="1"/>
        <c:lblAlgn val="ctr"/>
        <c:lblOffset val="0"/>
        <c:noMultiLvlLbl val="0"/>
      </c:catAx>
      <c:valAx>
        <c:axId val="7843487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/>
                  <a:t>Normalized </a:t>
                </a:r>
              </a:p>
              <a:p>
                <a:pPr>
                  <a:defRPr sz="1600"/>
                </a:pPr>
                <a:r>
                  <a:rPr lang="en-US" sz="1600" dirty="0"/>
                  <a:t>performance</a:t>
                </a:r>
                <a:endParaRPr lang="zh-CN" sz="1600" dirty="0"/>
              </a:p>
            </c:rich>
          </c:tx>
          <c:layout>
            <c:manualLayout>
              <c:xMode val="edge"/>
              <c:yMode val="edge"/>
              <c:x val="1.6887770380793456E-2"/>
              <c:y val="0.3385899873990944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zh-CN"/>
          </a:p>
        </c:txPr>
        <c:crossAx val="7841839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8314418738997336"/>
          <c:y val="0.84533765212125556"/>
          <c:w val="0.32527805711033109"/>
          <c:h val="0.10220504372069446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6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53403820061555"/>
          <c:y val="0.10873122718410407"/>
          <c:w val="0.761356703451463"/>
          <c:h val="0.54679707021234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rgbClr val="00339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1.0083053749999999</c:v>
                </c:pt>
                <c:pt idx="1">
                  <c:v>1.0610060054999999</c:v>
                </c:pt>
                <c:pt idx="2">
                  <c:v>1.0443307800000001</c:v>
                </c:pt>
                <c:pt idx="3">
                  <c:v>1.1203763324999998</c:v>
                </c:pt>
                <c:pt idx="4">
                  <c:v>1.0978498999999999</c:v>
                </c:pt>
                <c:pt idx="5">
                  <c:v>1.1322284300000001</c:v>
                </c:pt>
                <c:pt idx="6">
                  <c:v>1.1861102274999999</c:v>
                </c:pt>
                <c:pt idx="7">
                  <c:v>1.1070557599999999</c:v>
                </c:pt>
                <c:pt idx="8">
                  <c:v>1.2576307950000001</c:v>
                </c:pt>
                <c:pt idx="9">
                  <c:v>1.5913289890197864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A1E-3049-8141-06098A5E8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0"/>
        <c:overlap val="-31"/>
        <c:axId val="799682176"/>
        <c:axId val="854977600"/>
      </c:barChart>
      <c:catAx>
        <c:axId val="79968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54977600"/>
        <c:crosses val="autoZero"/>
        <c:auto val="1"/>
        <c:lblAlgn val="ctr"/>
        <c:lblOffset val="0"/>
        <c:noMultiLvlLbl val="0"/>
      </c:catAx>
      <c:valAx>
        <c:axId val="854977600"/>
        <c:scaling>
          <c:orientation val="minMax"/>
          <c:max val="1.6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Normalized</a:t>
                </a:r>
              </a:p>
              <a:p>
                <a:pPr>
                  <a:defRPr sz="1600"/>
                </a:pPr>
                <a:r>
                  <a:rPr lang="zh-CN" altLang="en-US" sz="1600" dirty="0"/>
                  <a:t> </a:t>
                </a:r>
                <a:r>
                  <a:rPr lang="en-US" altLang="zh-CN" sz="1600" dirty="0"/>
                  <a:t>performance</a:t>
                </a:r>
                <a:endParaRPr lang="zh-CN" sz="1600" dirty="0"/>
              </a:p>
            </c:rich>
          </c:tx>
          <c:layout>
            <c:manualLayout>
              <c:xMode val="edge"/>
              <c:yMode val="edge"/>
              <c:x val="3.8871492282725566E-2"/>
              <c:y val="0.152492904390485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799682176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53403820061555"/>
          <c:y val="0.10873122718410407"/>
          <c:w val="0.761356703451463"/>
          <c:h val="0.54679707021234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rgbClr val="00339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W1</c:v>
                </c:pt>
                <c:pt idx="1">
                  <c:v>W2</c:v>
                </c:pt>
                <c:pt idx="2">
                  <c:v>W3</c:v>
                </c:pt>
                <c:pt idx="3">
                  <c:v>W4</c:v>
                </c:pt>
                <c:pt idx="4">
                  <c:v>W5</c:v>
                </c:pt>
                <c:pt idx="5">
                  <c:v>W6</c:v>
                </c:pt>
                <c:pt idx="6">
                  <c:v>W7</c:v>
                </c:pt>
                <c:pt idx="7">
                  <c:v>W8</c:v>
                </c:pt>
                <c:pt idx="8">
                  <c:v>W9</c:v>
                </c:pt>
                <c:pt idx="9">
                  <c:v>W10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1.0083053749999999</c:v>
                </c:pt>
                <c:pt idx="1">
                  <c:v>1.0610060054999999</c:v>
                </c:pt>
                <c:pt idx="2">
                  <c:v>1.0443307800000001</c:v>
                </c:pt>
                <c:pt idx="3">
                  <c:v>1.1203763324999998</c:v>
                </c:pt>
                <c:pt idx="4">
                  <c:v>1.0978498999999999</c:v>
                </c:pt>
                <c:pt idx="5">
                  <c:v>1.1322284300000001</c:v>
                </c:pt>
                <c:pt idx="6">
                  <c:v>1.1861102274999999</c:v>
                </c:pt>
                <c:pt idx="7">
                  <c:v>1.1070557599999999</c:v>
                </c:pt>
                <c:pt idx="8">
                  <c:v>1.2576307950000001</c:v>
                </c:pt>
                <c:pt idx="9">
                  <c:v>1.5913289890197864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A1E-3049-8141-06098A5E8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0"/>
        <c:overlap val="-31"/>
        <c:axId val="799682176"/>
        <c:axId val="854977600"/>
      </c:barChart>
      <c:catAx>
        <c:axId val="79968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854977600"/>
        <c:crosses val="autoZero"/>
        <c:auto val="1"/>
        <c:lblAlgn val="ctr"/>
        <c:lblOffset val="0"/>
        <c:noMultiLvlLbl val="0"/>
      </c:catAx>
      <c:valAx>
        <c:axId val="854977600"/>
        <c:scaling>
          <c:orientation val="minMax"/>
          <c:max val="1.6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Normalized</a:t>
                </a:r>
              </a:p>
              <a:p>
                <a:pPr>
                  <a:defRPr sz="1600"/>
                </a:pPr>
                <a:r>
                  <a:rPr lang="zh-CN" altLang="en-US" sz="1600" dirty="0"/>
                  <a:t> </a:t>
                </a:r>
                <a:r>
                  <a:rPr lang="en-US" altLang="zh-CN" sz="1600" dirty="0"/>
                  <a:t>performance</a:t>
                </a:r>
                <a:endParaRPr lang="zh-CN" sz="1600" dirty="0"/>
              </a:p>
            </c:rich>
          </c:tx>
          <c:layout>
            <c:manualLayout>
              <c:xMode val="edge"/>
              <c:yMode val="edge"/>
              <c:x val="3.8871492282725566E-2"/>
              <c:y val="0.152492904390485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799682176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4673047329022"/>
          <c:y val="0.30826304516424408"/>
          <c:w val="0.35670403996334227"/>
          <c:h val="0.4491384491725816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 GPU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42</c:v>
                </c:pt>
                <c:pt idx="1">
                  <c:v>98</c:v>
                </c:pt>
                <c:pt idx="2">
                  <c:v>155</c:v>
                </c:pt>
                <c:pt idx="3">
                  <c:v>311</c:v>
                </c:pt>
                <c:pt idx="4">
                  <c:v>328</c:v>
                </c:pt>
                <c:pt idx="5">
                  <c:v>395</c:v>
                </c:pt>
                <c:pt idx="6">
                  <c:v>485</c:v>
                </c:pt>
                <c:pt idx="7">
                  <c:v>597</c:v>
                </c:pt>
                <c:pt idx="8">
                  <c:v>654</c:v>
                </c:pt>
                <c:pt idx="9">
                  <c:v>800</c:v>
                </c:pt>
                <c:pt idx="10">
                  <c:v>896</c:v>
                </c:pt>
                <c:pt idx="11">
                  <c:v>973</c:v>
                </c:pt>
                <c:pt idx="12">
                  <c:v>1089</c:v>
                </c:pt>
                <c:pt idx="13">
                  <c:v>1094</c:v>
                </c:pt>
                <c:pt idx="14">
                  <c:v>1135</c:v>
                </c:pt>
                <c:pt idx="15">
                  <c:v>1203</c:v>
                </c:pt>
                <c:pt idx="16">
                  <c:v>1227</c:v>
                </c:pt>
                <c:pt idx="17">
                  <c:v>1269</c:v>
                </c:pt>
                <c:pt idx="18">
                  <c:v>1284</c:v>
                </c:pt>
                <c:pt idx="19">
                  <c:v>1326</c:v>
                </c:pt>
                <c:pt idx="20">
                  <c:v>1388</c:v>
                </c:pt>
                <c:pt idx="21">
                  <c:v>1399</c:v>
                </c:pt>
                <c:pt idx="22">
                  <c:v>1460</c:v>
                </c:pt>
                <c:pt idx="23">
                  <c:v>1352</c:v>
                </c:pt>
                <c:pt idx="24">
                  <c:v>1281</c:v>
                </c:pt>
                <c:pt idx="25">
                  <c:v>1215</c:v>
                </c:pt>
                <c:pt idx="26">
                  <c:v>1136</c:v>
                </c:pt>
                <c:pt idx="27">
                  <c:v>1166</c:v>
                </c:pt>
                <c:pt idx="28">
                  <c:v>1056</c:v>
                </c:pt>
                <c:pt idx="29">
                  <c:v>962</c:v>
                </c:pt>
                <c:pt idx="30">
                  <c:v>915</c:v>
                </c:pt>
                <c:pt idx="31">
                  <c:v>845</c:v>
                </c:pt>
                <c:pt idx="32">
                  <c:v>745</c:v>
                </c:pt>
                <c:pt idx="33">
                  <c:v>658</c:v>
                </c:pt>
                <c:pt idx="34">
                  <c:v>625</c:v>
                </c:pt>
                <c:pt idx="35">
                  <c:v>613</c:v>
                </c:pt>
                <c:pt idx="36">
                  <c:v>594</c:v>
                </c:pt>
                <c:pt idx="37">
                  <c:v>558</c:v>
                </c:pt>
                <c:pt idx="38">
                  <c:v>553</c:v>
                </c:pt>
                <c:pt idx="39">
                  <c:v>555</c:v>
                </c:pt>
                <c:pt idx="40">
                  <c:v>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F-B247-9281-6EDDB4DAE6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 L2 &amp; IOMMU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394</c:v>
                </c:pt>
                <c:pt idx="1">
                  <c:v>438</c:v>
                </c:pt>
                <c:pt idx="2">
                  <c:v>490</c:v>
                </c:pt>
                <c:pt idx="3">
                  <c:v>593</c:v>
                </c:pt>
                <c:pt idx="4">
                  <c:v>672</c:v>
                </c:pt>
                <c:pt idx="5">
                  <c:v>713</c:v>
                </c:pt>
                <c:pt idx="6">
                  <c:v>711</c:v>
                </c:pt>
                <c:pt idx="7">
                  <c:v>703</c:v>
                </c:pt>
                <c:pt idx="8">
                  <c:v>766</c:v>
                </c:pt>
                <c:pt idx="9">
                  <c:v>740</c:v>
                </c:pt>
                <c:pt idx="10">
                  <c:v>792</c:v>
                </c:pt>
                <c:pt idx="11">
                  <c:v>825</c:v>
                </c:pt>
                <c:pt idx="12">
                  <c:v>809</c:v>
                </c:pt>
                <c:pt idx="13">
                  <c:v>898</c:v>
                </c:pt>
                <c:pt idx="14">
                  <c:v>939</c:v>
                </c:pt>
                <c:pt idx="15">
                  <c:v>931</c:v>
                </c:pt>
                <c:pt idx="16">
                  <c:v>980</c:v>
                </c:pt>
                <c:pt idx="17">
                  <c:v>970</c:v>
                </c:pt>
                <c:pt idx="18">
                  <c:v>979</c:v>
                </c:pt>
                <c:pt idx="19">
                  <c:v>994</c:v>
                </c:pt>
                <c:pt idx="20">
                  <c:v>980</c:v>
                </c:pt>
                <c:pt idx="21">
                  <c:v>985</c:v>
                </c:pt>
                <c:pt idx="22">
                  <c:v>957</c:v>
                </c:pt>
                <c:pt idx="23">
                  <c:v>922</c:v>
                </c:pt>
                <c:pt idx="24">
                  <c:v>918</c:v>
                </c:pt>
                <c:pt idx="25">
                  <c:v>896</c:v>
                </c:pt>
                <c:pt idx="26">
                  <c:v>871</c:v>
                </c:pt>
                <c:pt idx="27">
                  <c:v>816</c:v>
                </c:pt>
                <c:pt idx="28">
                  <c:v>779</c:v>
                </c:pt>
                <c:pt idx="29">
                  <c:v>734</c:v>
                </c:pt>
                <c:pt idx="30">
                  <c:v>721</c:v>
                </c:pt>
                <c:pt idx="31">
                  <c:v>696</c:v>
                </c:pt>
                <c:pt idx="32">
                  <c:v>652</c:v>
                </c:pt>
                <c:pt idx="33">
                  <c:v>606</c:v>
                </c:pt>
                <c:pt idx="34">
                  <c:v>573</c:v>
                </c:pt>
                <c:pt idx="35">
                  <c:v>549</c:v>
                </c:pt>
                <c:pt idx="36">
                  <c:v>555</c:v>
                </c:pt>
                <c:pt idx="37">
                  <c:v>533</c:v>
                </c:pt>
                <c:pt idx="38">
                  <c:v>532</c:v>
                </c:pt>
                <c:pt idx="39">
                  <c:v>543</c:v>
                </c:pt>
                <c:pt idx="40">
                  <c:v>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9F-B247-9281-6EDDB4DAE6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 2 GPUs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19</c:v>
                </c:pt>
                <c:pt idx="11">
                  <c:v>32</c:v>
                </c:pt>
                <c:pt idx="12">
                  <c:v>64</c:v>
                </c:pt>
                <c:pt idx="13">
                  <c:v>96</c:v>
                </c:pt>
                <c:pt idx="14">
                  <c:v>124</c:v>
                </c:pt>
                <c:pt idx="15">
                  <c:v>143</c:v>
                </c:pt>
                <c:pt idx="16">
                  <c:v>223</c:v>
                </c:pt>
                <c:pt idx="17">
                  <c:v>247</c:v>
                </c:pt>
                <c:pt idx="18">
                  <c:v>311</c:v>
                </c:pt>
                <c:pt idx="19">
                  <c:v>335</c:v>
                </c:pt>
                <c:pt idx="20">
                  <c:v>408</c:v>
                </c:pt>
                <c:pt idx="21">
                  <c:v>428</c:v>
                </c:pt>
                <c:pt idx="22">
                  <c:v>454</c:v>
                </c:pt>
                <c:pt idx="23">
                  <c:v>470</c:v>
                </c:pt>
                <c:pt idx="24">
                  <c:v>430</c:v>
                </c:pt>
                <c:pt idx="25">
                  <c:v>476</c:v>
                </c:pt>
                <c:pt idx="26">
                  <c:v>462</c:v>
                </c:pt>
                <c:pt idx="27">
                  <c:v>424</c:v>
                </c:pt>
                <c:pt idx="28">
                  <c:v>456</c:v>
                </c:pt>
                <c:pt idx="29">
                  <c:v>470</c:v>
                </c:pt>
                <c:pt idx="30">
                  <c:v>457</c:v>
                </c:pt>
                <c:pt idx="31">
                  <c:v>428</c:v>
                </c:pt>
                <c:pt idx="32">
                  <c:v>454</c:v>
                </c:pt>
                <c:pt idx="33">
                  <c:v>471</c:v>
                </c:pt>
                <c:pt idx="34">
                  <c:v>469</c:v>
                </c:pt>
                <c:pt idx="35">
                  <c:v>446</c:v>
                </c:pt>
                <c:pt idx="36">
                  <c:v>417</c:v>
                </c:pt>
                <c:pt idx="37">
                  <c:v>443</c:v>
                </c:pt>
                <c:pt idx="38">
                  <c:v>451</c:v>
                </c:pt>
                <c:pt idx="39">
                  <c:v>424</c:v>
                </c:pt>
                <c:pt idx="40">
                  <c:v>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9F-B247-9281-6EDDB4DAE6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share 3 GPUs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48</c:v>
                </c:pt>
                <c:pt idx="1">
                  <c:v>64</c:v>
                </c:pt>
                <c:pt idx="2">
                  <c:v>64</c:v>
                </c:pt>
                <c:pt idx="3">
                  <c:v>72</c:v>
                </c:pt>
                <c:pt idx="4">
                  <c:v>136</c:v>
                </c:pt>
                <c:pt idx="5">
                  <c:v>192</c:v>
                </c:pt>
                <c:pt idx="6">
                  <c:v>192</c:v>
                </c:pt>
                <c:pt idx="7">
                  <c:v>192</c:v>
                </c:pt>
                <c:pt idx="8">
                  <c:v>244</c:v>
                </c:pt>
                <c:pt idx="9">
                  <c:v>256</c:v>
                </c:pt>
                <c:pt idx="10">
                  <c:v>284</c:v>
                </c:pt>
                <c:pt idx="11">
                  <c:v>320</c:v>
                </c:pt>
                <c:pt idx="12">
                  <c:v>288</c:v>
                </c:pt>
                <c:pt idx="13">
                  <c:v>320</c:v>
                </c:pt>
                <c:pt idx="14">
                  <c:v>312</c:v>
                </c:pt>
                <c:pt idx="15">
                  <c:v>321</c:v>
                </c:pt>
                <c:pt idx="16">
                  <c:v>289</c:v>
                </c:pt>
                <c:pt idx="17">
                  <c:v>257</c:v>
                </c:pt>
                <c:pt idx="18">
                  <c:v>201</c:v>
                </c:pt>
                <c:pt idx="19">
                  <c:v>137</c:v>
                </c:pt>
                <c:pt idx="20">
                  <c:v>96</c:v>
                </c:pt>
                <c:pt idx="21">
                  <c:v>84</c:v>
                </c:pt>
                <c:pt idx="22">
                  <c:v>30</c:v>
                </c:pt>
                <c:pt idx="23">
                  <c:v>26</c:v>
                </c:pt>
                <c:pt idx="24">
                  <c:v>18</c:v>
                </c:pt>
                <c:pt idx="25">
                  <c:v>24</c:v>
                </c:pt>
                <c:pt idx="26">
                  <c:v>32</c:v>
                </c:pt>
                <c:pt idx="27">
                  <c:v>28</c:v>
                </c:pt>
                <c:pt idx="28">
                  <c:v>32</c:v>
                </c:pt>
                <c:pt idx="29">
                  <c:v>22</c:v>
                </c:pt>
                <c:pt idx="30">
                  <c:v>11</c:v>
                </c:pt>
                <c:pt idx="31">
                  <c:v>20</c:v>
                </c:pt>
                <c:pt idx="32">
                  <c:v>30</c:v>
                </c:pt>
                <c:pt idx="33">
                  <c:v>29</c:v>
                </c:pt>
                <c:pt idx="34">
                  <c:v>32</c:v>
                </c:pt>
                <c:pt idx="35">
                  <c:v>38</c:v>
                </c:pt>
                <c:pt idx="36">
                  <c:v>31</c:v>
                </c:pt>
                <c:pt idx="37">
                  <c:v>37</c:v>
                </c:pt>
                <c:pt idx="38">
                  <c:v>25</c:v>
                </c:pt>
                <c:pt idx="39">
                  <c:v>28</c:v>
                </c:pt>
                <c:pt idx="4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9F-B247-9281-6EDDB4DAE6D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share 4 GPUs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76</c:v>
                </c:pt>
                <c:pt idx="1">
                  <c:v>96</c:v>
                </c:pt>
                <c:pt idx="2">
                  <c:v>96</c:v>
                </c:pt>
                <c:pt idx="3">
                  <c:v>88</c:v>
                </c:pt>
                <c:pt idx="4">
                  <c:v>48</c:v>
                </c:pt>
                <c:pt idx="5">
                  <c:v>32</c:v>
                </c:pt>
                <c:pt idx="6">
                  <c:v>32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17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9F-B247-9281-6EDDB4DAE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overlap val="100"/>
        <c:axId val="1112093968"/>
        <c:axId val="1123611504"/>
      </c:barChart>
      <c:catAx>
        <c:axId val="111209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Time (x40000 cycles)</a:t>
                </a:r>
                <a:endParaRPr lang="zh-C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123611504"/>
        <c:crosses val="autoZero"/>
        <c:auto val="1"/>
        <c:lblAlgn val="ctr"/>
        <c:lblOffset val="0"/>
        <c:tickLblSkip val="5"/>
        <c:noMultiLvlLbl val="0"/>
      </c:catAx>
      <c:valAx>
        <c:axId val="11236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/>
                  <a:t>Percentage of page sharing</a:t>
                </a:r>
                <a:endParaRPr lang="zh-CN" sz="1600"/>
              </a:p>
            </c:rich>
          </c:tx>
          <c:layout>
            <c:manualLayout>
              <c:xMode val="edge"/>
              <c:yMode val="edge"/>
              <c:x val="6.0712885823309012E-2"/>
              <c:y val="0.246336914082048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112093968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3288448442625411"/>
          <c:y val="0.18577839324658713"/>
          <c:w val="0.79230825698238905"/>
          <c:h val="5.55813331595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22589388153485"/>
          <c:y val="0.30500377510728643"/>
          <c:w val="0.77200760163430371"/>
          <c:h val="0.4491384491725816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one GPU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77</c:v>
                </c:pt>
                <c:pt idx="1">
                  <c:v>134</c:v>
                </c:pt>
                <c:pt idx="2">
                  <c:v>209</c:v>
                </c:pt>
                <c:pt idx="3">
                  <c:v>282</c:v>
                </c:pt>
                <c:pt idx="4">
                  <c:v>329</c:v>
                </c:pt>
                <c:pt idx="5">
                  <c:v>395</c:v>
                </c:pt>
                <c:pt idx="6">
                  <c:v>437</c:v>
                </c:pt>
                <c:pt idx="7">
                  <c:v>470</c:v>
                </c:pt>
                <c:pt idx="8">
                  <c:v>503</c:v>
                </c:pt>
                <c:pt idx="9">
                  <c:v>515</c:v>
                </c:pt>
                <c:pt idx="10">
                  <c:v>533</c:v>
                </c:pt>
                <c:pt idx="11">
                  <c:v>552</c:v>
                </c:pt>
                <c:pt idx="12">
                  <c:v>578</c:v>
                </c:pt>
                <c:pt idx="13">
                  <c:v>593</c:v>
                </c:pt>
                <c:pt idx="14">
                  <c:v>603</c:v>
                </c:pt>
                <c:pt idx="15">
                  <c:v>613</c:v>
                </c:pt>
                <c:pt idx="16">
                  <c:v>617</c:v>
                </c:pt>
                <c:pt idx="17">
                  <c:v>624</c:v>
                </c:pt>
                <c:pt idx="18">
                  <c:v>627</c:v>
                </c:pt>
                <c:pt idx="19">
                  <c:v>622</c:v>
                </c:pt>
                <c:pt idx="20">
                  <c:v>642</c:v>
                </c:pt>
                <c:pt idx="21">
                  <c:v>636</c:v>
                </c:pt>
                <c:pt idx="22">
                  <c:v>647</c:v>
                </c:pt>
                <c:pt idx="23">
                  <c:v>650</c:v>
                </c:pt>
                <c:pt idx="24">
                  <c:v>648</c:v>
                </c:pt>
                <c:pt idx="25">
                  <c:v>640</c:v>
                </c:pt>
                <c:pt idx="26">
                  <c:v>638</c:v>
                </c:pt>
                <c:pt idx="27">
                  <c:v>633</c:v>
                </c:pt>
                <c:pt idx="28">
                  <c:v>622</c:v>
                </c:pt>
                <c:pt idx="29">
                  <c:v>613</c:v>
                </c:pt>
                <c:pt idx="30">
                  <c:v>616</c:v>
                </c:pt>
                <c:pt idx="31">
                  <c:v>620</c:v>
                </c:pt>
                <c:pt idx="32">
                  <c:v>613</c:v>
                </c:pt>
                <c:pt idx="33">
                  <c:v>616</c:v>
                </c:pt>
                <c:pt idx="34">
                  <c:v>617</c:v>
                </c:pt>
                <c:pt idx="35">
                  <c:v>614</c:v>
                </c:pt>
                <c:pt idx="36">
                  <c:v>615</c:v>
                </c:pt>
                <c:pt idx="37">
                  <c:v>624</c:v>
                </c:pt>
                <c:pt idx="38">
                  <c:v>619</c:v>
                </c:pt>
                <c:pt idx="39">
                  <c:v>602</c:v>
                </c:pt>
                <c:pt idx="40">
                  <c:v>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0B-0249-9E2E-2F8F04889F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 local &amp; IOMMU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1002</c:v>
                </c:pt>
                <c:pt idx="1">
                  <c:v>985</c:v>
                </c:pt>
                <c:pt idx="2">
                  <c:v>946</c:v>
                </c:pt>
                <c:pt idx="3">
                  <c:v>907</c:v>
                </c:pt>
                <c:pt idx="4">
                  <c:v>881</c:v>
                </c:pt>
                <c:pt idx="5">
                  <c:v>856</c:v>
                </c:pt>
                <c:pt idx="6">
                  <c:v>840</c:v>
                </c:pt>
                <c:pt idx="7">
                  <c:v>828</c:v>
                </c:pt>
                <c:pt idx="8">
                  <c:v>817</c:v>
                </c:pt>
                <c:pt idx="9">
                  <c:v>813</c:v>
                </c:pt>
                <c:pt idx="10">
                  <c:v>808</c:v>
                </c:pt>
                <c:pt idx="11">
                  <c:v>803</c:v>
                </c:pt>
                <c:pt idx="12">
                  <c:v>789</c:v>
                </c:pt>
                <c:pt idx="13">
                  <c:v>787</c:v>
                </c:pt>
                <c:pt idx="14">
                  <c:v>783</c:v>
                </c:pt>
                <c:pt idx="15">
                  <c:v>781</c:v>
                </c:pt>
                <c:pt idx="16">
                  <c:v>782</c:v>
                </c:pt>
                <c:pt idx="17">
                  <c:v>778</c:v>
                </c:pt>
                <c:pt idx="18">
                  <c:v>776</c:v>
                </c:pt>
                <c:pt idx="19">
                  <c:v>781</c:v>
                </c:pt>
                <c:pt idx="20">
                  <c:v>770</c:v>
                </c:pt>
                <c:pt idx="21">
                  <c:v>773</c:v>
                </c:pt>
                <c:pt idx="22">
                  <c:v>765</c:v>
                </c:pt>
                <c:pt idx="23">
                  <c:v>766</c:v>
                </c:pt>
                <c:pt idx="24">
                  <c:v>770</c:v>
                </c:pt>
                <c:pt idx="25">
                  <c:v>773</c:v>
                </c:pt>
                <c:pt idx="26">
                  <c:v>771</c:v>
                </c:pt>
                <c:pt idx="27">
                  <c:v>768</c:v>
                </c:pt>
                <c:pt idx="28">
                  <c:v>773</c:v>
                </c:pt>
                <c:pt idx="29">
                  <c:v>776</c:v>
                </c:pt>
                <c:pt idx="30">
                  <c:v>773</c:v>
                </c:pt>
                <c:pt idx="31">
                  <c:v>765</c:v>
                </c:pt>
                <c:pt idx="32">
                  <c:v>761</c:v>
                </c:pt>
                <c:pt idx="33">
                  <c:v>755</c:v>
                </c:pt>
                <c:pt idx="34">
                  <c:v>753</c:v>
                </c:pt>
                <c:pt idx="35">
                  <c:v>754</c:v>
                </c:pt>
                <c:pt idx="36">
                  <c:v>748</c:v>
                </c:pt>
                <c:pt idx="37">
                  <c:v>736</c:v>
                </c:pt>
                <c:pt idx="38">
                  <c:v>734</c:v>
                </c:pt>
                <c:pt idx="39">
                  <c:v>746</c:v>
                </c:pt>
                <c:pt idx="40">
                  <c:v>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0B-0249-9E2E-2F8F04889F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share 2 GPUs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 w="635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168</c:v>
                </c:pt>
                <c:pt idx="1">
                  <c:v>173</c:v>
                </c:pt>
                <c:pt idx="2">
                  <c:v>159</c:v>
                </c:pt>
                <c:pt idx="3">
                  <c:v>143</c:v>
                </c:pt>
                <c:pt idx="4">
                  <c:v>133</c:v>
                </c:pt>
                <c:pt idx="5">
                  <c:v>141</c:v>
                </c:pt>
                <c:pt idx="6">
                  <c:v>145</c:v>
                </c:pt>
                <c:pt idx="7">
                  <c:v>167</c:v>
                </c:pt>
                <c:pt idx="8">
                  <c:v>173</c:v>
                </c:pt>
                <c:pt idx="9">
                  <c:v>181</c:v>
                </c:pt>
                <c:pt idx="10">
                  <c:v>176</c:v>
                </c:pt>
                <c:pt idx="11">
                  <c:v>183</c:v>
                </c:pt>
                <c:pt idx="12">
                  <c:v>190</c:v>
                </c:pt>
                <c:pt idx="13">
                  <c:v>196</c:v>
                </c:pt>
                <c:pt idx="14">
                  <c:v>204</c:v>
                </c:pt>
                <c:pt idx="15">
                  <c:v>204</c:v>
                </c:pt>
                <c:pt idx="16">
                  <c:v>207</c:v>
                </c:pt>
                <c:pt idx="17">
                  <c:v>207</c:v>
                </c:pt>
                <c:pt idx="18">
                  <c:v>201</c:v>
                </c:pt>
                <c:pt idx="19">
                  <c:v>205</c:v>
                </c:pt>
                <c:pt idx="20">
                  <c:v>197</c:v>
                </c:pt>
                <c:pt idx="21">
                  <c:v>195</c:v>
                </c:pt>
                <c:pt idx="22">
                  <c:v>197</c:v>
                </c:pt>
                <c:pt idx="23">
                  <c:v>211</c:v>
                </c:pt>
                <c:pt idx="24">
                  <c:v>220</c:v>
                </c:pt>
                <c:pt idx="25">
                  <c:v>214</c:v>
                </c:pt>
                <c:pt idx="26">
                  <c:v>209</c:v>
                </c:pt>
                <c:pt idx="27">
                  <c:v>213</c:v>
                </c:pt>
                <c:pt idx="28">
                  <c:v>214</c:v>
                </c:pt>
                <c:pt idx="29">
                  <c:v>206</c:v>
                </c:pt>
                <c:pt idx="30">
                  <c:v>196</c:v>
                </c:pt>
                <c:pt idx="31">
                  <c:v>188</c:v>
                </c:pt>
                <c:pt idx="32">
                  <c:v>185</c:v>
                </c:pt>
                <c:pt idx="33">
                  <c:v>190</c:v>
                </c:pt>
                <c:pt idx="34">
                  <c:v>191</c:v>
                </c:pt>
                <c:pt idx="35">
                  <c:v>193</c:v>
                </c:pt>
                <c:pt idx="36">
                  <c:v>193</c:v>
                </c:pt>
                <c:pt idx="37">
                  <c:v>186</c:v>
                </c:pt>
                <c:pt idx="38">
                  <c:v>187</c:v>
                </c:pt>
                <c:pt idx="39">
                  <c:v>206</c:v>
                </c:pt>
                <c:pt idx="40">
                  <c:v>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0B-0249-9E2E-2F8F04889F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share 3 GPUs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313</c:v>
                </c:pt>
                <c:pt idx="1">
                  <c:v>309</c:v>
                </c:pt>
                <c:pt idx="2">
                  <c:v>322</c:v>
                </c:pt>
                <c:pt idx="3">
                  <c:v>334</c:v>
                </c:pt>
                <c:pt idx="4">
                  <c:v>344</c:v>
                </c:pt>
                <c:pt idx="5">
                  <c:v>335</c:v>
                </c:pt>
                <c:pt idx="6">
                  <c:v>331</c:v>
                </c:pt>
                <c:pt idx="7">
                  <c:v>319</c:v>
                </c:pt>
                <c:pt idx="8">
                  <c:v>320</c:v>
                </c:pt>
                <c:pt idx="9">
                  <c:v>315</c:v>
                </c:pt>
                <c:pt idx="10">
                  <c:v>316</c:v>
                </c:pt>
                <c:pt idx="11">
                  <c:v>311</c:v>
                </c:pt>
                <c:pt idx="12">
                  <c:v>310</c:v>
                </c:pt>
                <c:pt idx="13">
                  <c:v>302</c:v>
                </c:pt>
                <c:pt idx="14">
                  <c:v>299</c:v>
                </c:pt>
                <c:pt idx="15">
                  <c:v>298</c:v>
                </c:pt>
                <c:pt idx="16">
                  <c:v>296</c:v>
                </c:pt>
                <c:pt idx="17">
                  <c:v>296</c:v>
                </c:pt>
                <c:pt idx="18">
                  <c:v>300</c:v>
                </c:pt>
                <c:pt idx="19">
                  <c:v>299</c:v>
                </c:pt>
                <c:pt idx="20">
                  <c:v>305</c:v>
                </c:pt>
                <c:pt idx="21">
                  <c:v>308</c:v>
                </c:pt>
                <c:pt idx="22">
                  <c:v>308</c:v>
                </c:pt>
                <c:pt idx="23">
                  <c:v>305</c:v>
                </c:pt>
                <c:pt idx="24">
                  <c:v>298</c:v>
                </c:pt>
                <c:pt idx="25">
                  <c:v>302</c:v>
                </c:pt>
                <c:pt idx="26">
                  <c:v>309</c:v>
                </c:pt>
                <c:pt idx="27">
                  <c:v>310</c:v>
                </c:pt>
                <c:pt idx="28">
                  <c:v>307</c:v>
                </c:pt>
                <c:pt idx="29">
                  <c:v>310</c:v>
                </c:pt>
                <c:pt idx="30">
                  <c:v>314</c:v>
                </c:pt>
                <c:pt idx="31">
                  <c:v>322</c:v>
                </c:pt>
                <c:pt idx="32">
                  <c:v>326</c:v>
                </c:pt>
                <c:pt idx="33">
                  <c:v>326</c:v>
                </c:pt>
                <c:pt idx="34">
                  <c:v>327</c:v>
                </c:pt>
                <c:pt idx="35">
                  <c:v>326</c:v>
                </c:pt>
                <c:pt idx="36">
                  <c:v>328</c:v>
                </c:pt>
                <c:pt idx="37">
                  <c:v>338</c:v>
                </c:pt>
                <c:pt idx="38">
                  <c:v>339</c:v>
                </c:pt>
                <c:pt idx="39">
                  <c:v>323</c:v>
                </c:pt>
                <c:pt idx="40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0B-0249-9E2E-2F8F04889F1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share 4 GPUs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Sheet1!$A$2:$A$42</c:f>
              <c:numCache>
                <c:formatCode>General</c:formatCode>
                <c:ptCount val="4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58</c:v>
                </c:pt>
                <c:pt idx="1">
                  <c:v>53</c:v>
                </c:pt>
                <c:pt idx="2">
                  <c:v>50</c:v>
                </c:pt>
                <c:pt idx="3">
                  <c:v>49</c:v>
                </c:pt>
                <c:pt idx="4">
                  <c:v>48</c:v>
                </c:pt>
                <c:pt idx="5">
                  <c:v>45</c:v>
                </c:pt>
                <c:pt idx="6">
                  <c:v>42</c:v>
                </c:pt>
                <c:pt idx="7">
                  <c:v>39</c:v>
                </c:pt>
                <c:pt idx="8">
                  <c:v>31</c:v>
                </c:pt>
                <c:pt idx="9">
                  <c:v>30</c:v>
                </c:pt>
                <c:pt idx="10">
                  <c:v>28</c:v>
                </c:pt>
                <c:pt idx="11">
                  <c:v>25</c:v>
                </c:pt>
                <c:pt idx="12">
                  <c:v>23</c:v>
                </c:pt>
                <c:pt idx="13">
                  <c:v>22</c:v>
                </c:pt>
                <c:pt idx="14">
                  <c:v>20</c:v>
                </c:pt>
                <c:pt idx="15">
                  <c:v>18</c:v>
                </c:pt>
                <c:pt idx="16">
                  <c:v>16</c:v>
                </c:pt>
                <c:pt idx="17">
                  <c:v>16</c:v>
                </c:pt>
                <c:pt idx="18">
                  <c:v>16</c:v>
                </c:pt>
                <c:pt idx="19">
                  <c:v>13</c:v>
                </c:pt>
                <c:pt idx="20">
                  <c:v>12</c:v>
                </c:pt>
                <c:pt idx="21">
                  <c:v>11</c:v>
                </c:pt>
                <c:pt idx="22">
                  <c:v>11</c:v>
                </c:pt>
                <c:pt idx="23">
                  <c:v>4</c:v>
                </c:pt>
                <c:pt idx="24">
                  <c:v>3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0B-0249-9E2E-2F8F04889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overlap val="100"/>
        <c:axId val="1112093968"/>
        <c:axId val="1123611504"/>
      </c:barChart>
      <c:catAx>
        <c:axId val="111209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 dirty="0"/>
                  <a:t>Time (x20000 cycles)</a:t>
                </a:r>
                <a:endParaRPr lang="zh-CN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123611504"/>
        <c:crosses val="autoZero"/>
        <c:auto val="1"/>
        <c:lblAlgn val="ctr"/>
        <c:lblOffset val="0"/>
        <c:tickLblSkip val="5"/>
        <c:noMultiLvlLbl val="0"/>
      </c:catAx>
      <c:valAx>
        <c:axId val="11236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/>
                  <a:t>Percentage of page sharing</a:t>
                </a:r>
                <a:endParaRPr lang="zh-CN" sz="1600"/>
              </a:p>
            </c:rich>
          </c:tx>
          <c:layout>
            <c:manualLayout>
              <c:xMode val="edge"/>
              <c:yMode val="edge"/>
              <c:x val="1.2617727370453694E-2"/>
              <c:y val="0.243077644025090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112093968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defRPr>
            </a:pPr>
            <a:r>
              <a:rPr lang="en-US" sz="1400" dirty="0"/>
              <a:t>Effect of application interference </a:t>
            </a:r>
            <a:endParaRPr lang="zh-CN" sz="1400" dirty="0"/>
          </a:p>
        </c:rich>
      </c:tx>
      <c:layout>
        <c:manualLayout>
          <c:xMode val="edge"/>
          <c:yMode val="edge"/>
          <c:x val="0.25496068065204247"/>
          <c:y val="0.780764962618168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227808990586762"/>
          <c:y val="0.17876819346480916"/>
          <c:w val="0.72994937224472056"/>
          <c:h val="0.490522090107546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ln w="28575" cap="rnd">
              <a:solidFill>
                <a:srgbClr val="00339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0.08</c:v>
                </c:pt>
                <c:pt idx="2">
                  <c:v>0.2</c:v>
                </c:pt>
                <c:pt idx="3">
                  <c:v>0.5</c:v>
                </c:pt>
                <c:pt idx="4">
                  <c:v>0.8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60-4D4F-8CAC-06CD048437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</c:v>
                </c:pt>
              </c:strCache>
            </c:strRef>
          </c:tx>
          <c:spPr>
            <a:ln w="28575" cap="rnd">
              <a:solidFill>
                <a:srgbClr val="B484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0.02</c:v>
                </c:pt>
                <c:pt idx="2">
                  <c:v>0.08</c:v>
                </c:pt>
                <c:pt idx="3">
                  <c:v>0.22</c:v>
                </c:pt>
                <c:pt idx="4">
                  <c:v>0.42</c:v>
                </c:pt>
                <c:pt idx="5">
                  <c:v>0.78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0-4D4F-8CAC-06CD04843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776815"/>
        <c:axId val="536887839"/>
      </c:lineChart>
      <c:catAx>
        <c:axId val="5377768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6887839"/>
        <c:crosses val="autoZero"/>
        <c:auto val="1"/>
        <c:lblAlgn val="ctr"/>
        <c:lblOffset val="100"/>
        <c:noMultiLvlLbl val="0"/>
      </c:catAx>
      <c:valAx>
        <c:axId val="5368878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lnSpc>
                    <a:spcPts val="1440"/>
                  </a:lnSpc>
                  <a:defRPr sz="1330" b="1" i="0" u="none" strike="noStrike" kern="1200" baseline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defRPr>
                </a:pPr>
                <a:r>
                  <a:rPr lang="en-US" sz="1200" b="1" dirty="0"/>
                  <a:t>Reuse Distance </a:t>
                </a:r>
              </a:p>
              <a:p>
                <a:pPr>
                  <a:lnSpc>
                    <a:spcPts val="1440"/>
                  </a:lnSpc>
                  <a:defRPr/>
                </a:pPr>
                <a:r>
                  <a:rPr lang="en-US" sz="1200" b="1" dirty="0"/>
                  <a:t>CDF</a:t>
                </a:r>
                <a:endParaRPr lang="zh-CN" sz="1200" b="1" dirty="0"/>
              </a:p>
            </c:rich>
          </c:tx>
          <c:layout>
            <c:manualLayout>
              <c:xMode val="edge"/>
              <c:yMode val="edge"/>
              <c:x val="2.2746801149323519E-2"/>
              <c:y val="0.155732177106698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lnSpc>
                  <a:spcPts val="1440"/>
                </a:lnSpc>
                <a:defRPr sz="1330" b="1" i="0" u="none" strike="noStrike" kern="1200" baseline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537776815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7298654357091143"/>
          <c:y val="0.67067493351297802"/>
          <c:w val="0.35016773701448417"/>
          <c:h val="0.1040422585743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defRPr>
            </a:pPr>
            <a:r>
              <a:rPr lang="en-US" sz="1400" dirty="0"/>
              <a:t>Effect of application interference </a:t>
            </a:r>
            <a:endParaRPr lang="zh-CN" sz="1400" dirty="0"/>
          </a:p>
        </c:rich>
      </c:tx>
      <c:layout>
        <c:manualLayout>
          <c:xMode val="edge"/>
          <c:yMode val="edge"/>
          <c:x val="0.25496068065204247"/>
          <c:y val="0.780764962618168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227808990586762"/>
          <c:y val="0.17876819346480916"/>
          <c:w val="0.72994937224472056"/>
          <c:h val="0.490522090107546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ln w="28575" cap="rnd">
              <a:solidFill>
                <a:srgbClr val="00339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0.08</c:v>
                </c:pt>
                <c:pt idx="2">
                  <c:v>0.2</c:v>
                </c:pt>
                <c:pt idx="3">
                  <c:v>0.5</c:v>
                </c:pt>
                <c:pt idx="4">
                  <c:v>0.8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60-4D4F-8CAC-06CD048437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</c:v>
                </c:pt>
              </c:strCache>
            </c:strRef>
          </c:tx>
          <c:spPr>
            <a:ln w="28575" cap="rnd">
              <a:solidFill>
                <a:srgbClr val="B484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0.02</c:v>
                </c:pt>
                <c:pt idx="2">
                  <c:v>0.08</c:v>
                </c:pt>
                <c:pt idx="3">
                  <c:v>0.22</c:v>
                </c:pt>
                <c:pt idx="4">
                  <c:v>0.42</c:v>
                </c:pt>
                <c:pt idx="5">
                  <c:v>0.78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0-4D4F-8CAC-06CD04843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776815"/>
        <c:axId val="536887839"/>
      </c:lineChart>
      <c:catAx>
        <c:axId val="5377768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6887839"/>
        <c:crosses val="autoZero"/>
        <c:auto val="1"/>
        <c:lblAlgn val="ctr"/>
        <c:lblOffset val="100"/>
        <c:noMultiLvlLbl val="0"/>
      </c:catAx>
      <c:valAx>
        <c:axId val="5368878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lnSpc>
                    <a:spcPts val="1440"/>
                  </a:lnSpc>
                  <a:defRPr sz="1330" b="1" i="0" u="none" strike="noStrike" kern="1200" baseline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defRPr>
                </a:pPr>
                <a:r>
                  <a:rPr lang="en-US" sz="1200" b="1" dirty="0"/>
                  <a:t>Reuse Distance </a:t>
                </a:r>
              </a:p>
              <a:p>
                <a:pPr>
                  <a:lnSpc>
                    <a:spcPts val="1440"/>
                  </a:lnSpc>
                  <a:defRPr/>
                </a:pPr>
                <a:r>
                  <a:rPr lang="en-US" sz="1200" b="1" dirty="0"/>
                  <a:t>CDF</a:t>
                </a:r>
                <a:endParaRPr lang="zh-CN" sz="1200" b="1" dirty="0"/>
              </a:p>
            </c:rich>
          </c:tx>
          <c:layout>
            <c:manualLayout>
              <c:xMode val="edge"/>
              <c:yMode val="edge"/>
              <c:x val="2.2746801149323519E-2"/>
              <c:y val="0.155732177106698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lnSpc>
                  <a:spcPts val="1440"/>
                </a:lnSpc>
                <a:defRPr sz="1330" b="1" i="0" u="none" strike="noStrike" kern="1200" baseline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537776815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7298654357091143"/>
          <c:y val="0.67067493351297802"/>
          <c:w val="0.35016773701448417"/>
          <c:h val="0.1040422585743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defRPr>
            </a:pPr>
            <a:r>
              <a:rPr lang="en-US" sz="1400" dirty="0"/>
              <a:t>Effect of application interference </a:t>
            </a:r>
            <a:endParaRPr lang="zh-CN" sz="1400" dirty="0"/>
          </a:p>
        </c:rich>
      </c:tx>
      <c:layout>
        <c:manualLayout>
          <c:xMode val="edge"/>
          <c:yMode val="edge"/>
          <c:x val="0.25496068065204247"/>
          <c:y val="0.780764962618168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227808990586762"/>
          <c:y val="0.17876819346480916"/>
          <c:w val="0.72994937224472056"/>
          <c:h val="0.490522090107546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ln w="28575" cap="rnd">
              <a:solidFill>
                <a:srgbClr val="00339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0.08</c:v>
                </c:pt>
                <c:pt idx="2">
                  <c:v>0.2</c:v>
                </c:pt>
                <c:pt idx="3">
                  <c:v>0.5</c:v>
                </c:pt>
                <c:pt idx="4">
                  <c:v>0.8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60-4D4F-8CAC-06CD048437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</c:v>
                </c:pt>
              </c:strCache>
            </c:strRef>
          </c:tx>
          <c:spPr>
            <a:ln w="28575" cap="rnd">
              <a:solidFill>
                <a:srgbClr val="B484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0.02</c:v>
                </c:pt>
                <c:pt idx="2">
                  <c:v>0.08</c:v>
                </c:pt>
                <c:pt idx="3">
                  <c:v>0.22</c:v>
                </c:pt>
                <c:pt idx="4">
                  <c:v>0.42</c:v>
                </c:pt>
                <c:pt idx="5">
                  <c:v>0.78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60-4D4F-8CAC-06CD04843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7776815"/>
        <c:axId val="536887839"/>
      </c:lineChart>
      <c:catAx>
        <c:axId val="5377768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6887839"/>
        <c:crosses val="autoZero"/>
        <c:auto val="1"/>
        <c:lblAlgn val="ctr"/>
        <c:lblOffset val="100"/>
        <c:noMultiLvlLbl val="0"/>
      </c:catAx>
      <c:valAx>
        <c:axId val="5368878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lnSpc>
                    <a:spcPts val="1440"/>
                  </a:lnSpc>
                  <a:defRPr sz="1330" b="1" i="0" u="none" strike="noStrike" kern="1200" baseline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defRPr>
                </a:pPr>
                <a:r>
                  <a:rPr lang="en-US" sz="1200" b="1" dirty="0"/>
                  <a:t>Reuse Distance </a:t>
                </a:r>
              </a:p>
              <a:p>
                <a:pPr>
                  <a:lnSpc>
                    <a:spcPts val="1440"/>
                  </a:lnSpc>
                  <a:defRPr/>
                </a:pPr>
                <a:r>
                  <a:rPr lang="en-US" sz="1200" b="1" dirty="0"/>
                  <a:t>CDF</a:t>
                </a:r>
                <a:endParaRPr lang="zh-CN" sz="1200" b="1" dirty="0"/>
              </a:p>
            </c:rich>
          </c:tx>
          <c:layout>
            <c:manualLayout>
              <c:xMode val="edge"/>
              <c:yMode val="edge"/>
              <c:x val="2.2746801149323519E-2"/>
              <c:y val="0.155732177106698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lnSpc>
                  <a:spcPts val="1440"/>
                </a:lnSpc>
                <a:defRPr sz="1330" b="1" i="0" u="none" strike="noStrike" kern="1200" baseline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537776815"/>
        <c:crosses val="autoZero"/>
        <c:crossBetween val="between"/>
        <c:majorUnit val="0.2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37298654357091143"/>
          <c:y val="0.67067493351297802"/>
          <c:w val="0.35016773701448417"/>
          <c:h val="0.10404225857438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85092411714473"/>
          <c:y val="0.20265538871998018"/>
          <c:w val="0.71859120643952323"/>
          <c:h val="0.530722916063658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GPU1</c:v>
                </c:pt>
              </c:strCache>
            </c:strRef>
          </c:tx>
          <c:spPr>
            <a:solidFill>
              <a:srgbClr val="003393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D3-CC4F-B1B7-2C5889A4AD79}"/>
              </c:ext>
            </c:extLst>
          </c:dPt>
          <c:dPt>
            <c:idx val="3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D3-CC4F-B1B7-2C5889A4AD79}"/>
              </c:ext>
            </c:extLst>
          </c:dPt>
          <c:cat>
            <c:strRef>
              <c:f>Sheet1!$A$2:$A$5</c:f>
              <c:strCache>
                <c:ptCount val="4"/>
                <c:pt idx="0">
                  <c:v>workload1</c:v>
                </c:pt>
                <c:pt idx="1">
                  <c:v>workload2</c:v>
                </c:pt>
                <c:pt idx="2">
                  <c:v>workload3</c:v>
                </c:pt>
                <c:pt idx="3">
                  <c:v>workload4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0.95068045999999995</c:v>
                </c:pt>
                <c:pt idx="1">
                  <c:v>0.82508771000000003</c:v>
                </c:pt>
                <c:pt idx="2">
                  <c:v>0.70345371000000001</c:v>
                </c:pt>
                <c:pt idx="3">
                  <c:v>0.15598469000000001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E3-534D-993D-23E74D2A71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GPU2</c:v>
                </c:pt>
              </c:strCache>
            </c:strRef>
          </c:tx>
          <c:spPr>
            <a:solidFill>
              <a:srgbClr val="003393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D3-CC4F-B1B7-2C5889A4AD79}"/>
              </c:ext>
            </c:extLst>
          </c:dPt>
          <c:dPt>
            <c:idx val="3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D3-CC4F-B1B7-2C5889A4AD79}"/>
              </c:ext>
            </c:extLst>
          </c:dPt>
          <c:cat>
            <c:strRef>
              <c:f>Sheet1!$A$2:$A$5</c:f>
              <c:strCache>
                <c:ptCount val="4"/>
                <c:pt idx="0">
                  <c:v>workload1</c:v>
                </c:pt>
                <c:pt idx="1">
                  <c:v>workload2</c:v>
                </c:pt>
                <c:pt idx="2">
                  <c:v>workload3</c:v>
                </c:pt>
                <c:pt idx="3">
                  <c:v>workload4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0.85831997999999998</c:v>
                </c:pt>
                <c:pt idx="1">
                  <c:v>0.90758391000000005</c:v>
                </c:pt>
                <c:pt idx="2">
                  <c:v>0.63760426000000003</c:v>
                </c:pt>
                <c:pt idx="3">
                  <c:v>0.16732595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9E3-534D-993D-23E74D2A71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GPU3</c:v>
                </c:pt>
              </c:strCache>
            </c:strRef>
          </c:tx>
          <c:spPr>
            <a:solidFill>
              <a:srgbClr val="003393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9E3-534D-993D-23E74D2A711C}"/>
              </c:ext>
            </c:extLst>
          </c:dPt>
          <c:dPt>
            <c:idx val="1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AD3-CC4F-B1B7-2C5889A4AD79}"/>
              </c:ext>
            </c:extLst>
          </c:dPt>
          <c:dPt>
            <c:idx val="2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AD3-CC4F-B1B7-2C5889A4AD79}"/>
              </c:ext>
            </c:extLst>
          </c:dPt>
          <c:dPt>
            <c:idx val="3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AD3-CC4F-B1B7-2C5889A4AD79}"/>
              </c:ext>
            </c:extLst>
          </c:dPt>
          <c:cat>
            <c:strRef>
              <c:f>Sheet1!$A$2:$A$5</c:f>
              <c:strCache>
                <c:ptCount val="4"/>
                <c:pt idx="0">
                  <c:v>workload1</c:v>
                </c:pt>
                <c:pt idx="1">
                  <c:v>workload2</c:v>
                </c:pt>
                <c:pt idx="2">
                  <c:v>workload3</c:v>
                </c:pt>
                <c:pt idx="3">
                  <c:v>workload4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0.43248576999999999</c:v>
                </c:pt>
                <c:pt idx="1">
                  <c:v>0.27777777999999997</c:v>
                </c:pt>
                <c:pt idx="2">
                  <c:v>0.32982833</c:v>
                </c:pt>
                <c:pt idx="3">
                  <c:v>0.21289222999999999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9E3-534D-993D-23E74D2A711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GPU4</c:v>
                </c:pt>
              </c:strCache>
            </c:strRef>
          </c:tx>
          <c:spPr>
            <a:solidFill>
              <a:srgbClr val="003393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89E3-534D-993D-23E74D2A711C}"/>
              </c:ext>
            </c:extLst>
          </c:dPt>
          <c:dPt>
            <c:idx val="1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AD3-CC4F-B1B7-2C5889A4AD79}"/>
              </c:ext>
            </c:extLst>
          </c:dPt>
          <c:dPt>
            <c:idx val="2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AD3-CC4F-B1B7-2C5889A4AD79}"/>
              </c:ext>
            </c:extLst>
          </c:dPt>
          <c:dPt>
            <c:idx val="3"/>
            <c:invertIfNegative val="0"/>
            <c:bubble3D val="0"/>
            <c:spPr>
              <a:solidFill>
                <a:srgbClr val="003393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89E3-534D-993D-23E74D2A711C}"/>
              </c:ext>
            </c:extLst>
          </c:dPt>
          <c:cat>
            <c:strRef>
              <c:f>Sheet1!$A$2:$A$5</c:f>
              <c:strCache>
                <c:ptCount val="4"/>
                <c:pt idx="0">
                  <c:v>workload1</c:v>
                </c:pt>
                <c:pt idx="1">
                  <c:v>workload2</c:v>
                </c:pt>
                <c:pt idx="2">
                  <c:v>workload3</c:v>
                </c:pt>
                <c:pt idx="3">
                  <c:v>workload4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0.45755024999999999</c:v>
                </c:pt>
                <c:pt idx="1">
                  <c:v>0.36650969</c:v>
                </c:pt>
                <c:pt idx="2">
                  <c:v>0.45162052000000003</c:v>
                </c:pt>
                <c:pt idx="3">
                  <c:v>0.22980220000000001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89E3-534D-993D-23E74D2A7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7841839"/>
        <c:axId val="7843487"/>
      </c:barChart>
      <c:catAx>
        <c:axId val="784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defRPr>
                </a:pPr>
                <a:r>
                  <a:rPr lang="en-US" altLang="zh-CN" sz="1400" dirty="0"/>
                  <a:t>Effect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of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contention in IOMMU TLB</a:t>
                </a:r>
                <a:endParaRPr lang="zh-CN" altLang="en-US" sz="1400" dirty="0"/>
              </a:p>
            </c:rich>
          </c:tx>
          <c:layout>
            <c:manualLayout>
              <c:xMode val="edge"/>
              <c:yMode val="edge"/>
              <c:x val="0.25732173047036572"/>
              <c:y val="0.85579792828329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none" spc="0" normalizeH="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7843487"/>
        <c:crosses val="autoZero"/>
        <c:auto val="1"/>
        <c:lblAlgn val="ctr"/>
        <c:lblOffset val="0"/>
        <c:noMultiLvlLbl val="0"/>
      </c:catAx>
      <c:valAx>
        <c:axId val="7843487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lnSpc>
                    <a:spcPts val="1596"/>
                  </a:lnSpc>
                  <a:defRPr sz="1330" b="1" i="0" u="none" strike="noStrike" kern="1200" baseline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defRPr>
                </a:pPr>
                <a:r>
                  <a:rPr lang="en-US" sz="1330" b="1" dirty="0"/>
                  <a:t>Normalized</a:t>
                </a:r>
              </a:p>
              <a:p>
                <a:pPr>
                  <a:lnSpc>
                    <a:spcPts val="1596"/>
                  </a:lnSpc>
                  <a:defRPr sz="1330"/>
                </a:pPr>
                <a:r>
                  <a:rPr lang="en-US" sz="1330" b="1" dirty="0"/>
                  <a:t>Performance</a:t>
                </a:r>
                <a:endParaRPr lang="zh-CN" sz="1330" b="1" dirty="0"/>
              </a:p>
            </c:rich>
          </c:tx>
          <c:layout>
            <c:manualLayout>
              <c:xMode val="edge"/>
              <c:yMode val="edge"/>
              <c:x val="2.5671827158862279E-2"/>
              <c:y val="0.243032814008766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lnSpc>
                  <a:spcPts val="1596"/>
                </a:lnSpc>
                <a:defRPr sz="1330" b="1" i="0" u="none" strike="noStrike" kern="1200" baseline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defRPr>
            </a:pPr>
            <a:endParaRPr lang="zh-CN"/>
          </a:p>
        </c:txPr>
        <c:crossAx val="7841839"/>
        <c:crosses val="autoZero"/>
        <c:crossBetween val="between"/>
        <c:majorUnit val="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000" b="1" i="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40678346172841"/>
          <c:y val="0.34594758492866517"/>
          <c:w val="0.81201922803989801"/>
          <c:h val="0.3388060928490058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441</c:v>
                </c:pt>
                <c:pt idx="1">
                  <c:v>424</c:v>
                </c:pt>
                <c:pt idx="2">
                  <c:v>472</c:v>
                </c:pt>
                <c:pt idx="3">
                  <c:v>473</c:v>
                </c:pt>
                <c:pt idx="4">
                  <c:v>446</c:v>
                </c:pt>
                <c:pt idx="5">
                  <c:v>432</c:v>
                </c:pt>
                <c:pt idx="6">
                  <c:v>436</c:v>
                </c:pt>
                <c:pt idx="7">
                  <c:v>435</c:v>
                </c:pt>
                <c:pt idx="8">
                  <c:v>460</c:v>
                </c:pt>
                <c:pt idx="9">
                  <c:v>462</c:v>
                </c:pt>
                <c:pt idx="10">
                  <c:v>234</c:v>
                </c:pt>
                <c:pt idx="11">
                  <c:v>425</c:v>
                </c:pt>
                <c:pt idx="12">
                  <c:v>470</c:v>
                </c:pt>
                <c:pt idx="13">
                  <c:v>428</c:v>
                </c:pt>
                <c:pt idx="14">
                  <c:v>425</c:v>
                </c:pt>
                <c:pt idx="15">
                  <c:v>410</c:v>
                </c:pt>
                <c:pt idx="16">
                  <c:v>402</c:v>
                </c:pt>
                <c:pt idx="17">
                  <c:v>425</c:v>
                </c:pt>
                <c:pt idx="18">
                  <c:v>465</c:v>
                </c:pt>
                <c:pt idx="19">
                  <c:v>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7-3346-A211-1A1DB07A5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AES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512</c:v>
                </c:pt>
                <c:pt idx="1">
                  <c:v>601</c:v>
                </c:pt>
                <c:pt idx="2">
                  <c:v>753</c:v>
                </c:pt>
                <c:pt idx="3">
                  <c:v>708</c:v>
                </c:pt>
                <c:pt idx="4">
                  <c:v>712</c:v>
                </c:pt>
                <c:pt idx="5">
                  <c:v>684</c:v>
                </c:pt>
                <c:pt idx="6">
                  <c:v>660</c:v>
                </c:pt>
                <c:pt idx="7">
                  <c:v>676</c:v>
                </c:pt>
                <c:pt idx="8">
                  <c:v>0</c:v>
                </c:pt>
                <c:pt idx="9">
                  <c:v>0</c:v>
                </c:pt>
                <c:pt idx="10">
                  <c:v>550</c:v>
                </c:pt>
                <c:pt idx="11">
                  <c:v>659</c:v>
                </c:pt>
                <c:pt idx="12">
                  <c:v>649</c:v>
                </c:pt>
                <c:pt idx="13">
                  <c:v>641</c:v>
                </c:pt>
                <c:pt idx="14">
                  <c:v>653</c:v>
                </c:pt>
                <c:pt idx="15">
                  <c:v>628</c:v>
                </c:pt>
                <c:pt idx="16">
                  <c:v>611</c:v>
                </c:pt>
                <c:pt idx="17">
                  <c:v>562</c:v>
                </c:pt>
                <c:pt idx="18">
                  <c:v>0</c:v>
                </c:pt>
                <c:pt idx="19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7-3346-A211-1A1DB07A5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MT</c:v>
                </c:pt>
              </c:strCache>
            </c:strRef>
          </c:tx>
          <c:spPr>
            <a:solidFill>
              <a:srgbClr val="00339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125</c:v>
                </c:pt>
                <c:pt idx="1">
                  <c:v>218</c:v>
                </c:pt>
                <c:pt idx="2">
                  <c:v>257</c:v>
                </c:pt>
                <c:pt idx="3">
                  <c:v>795</c:v>
                </c:pt>
                <c:pt idx="4">
                  <c:v>1213</c:v>
                </c:pt>
                <c:pt idx="5">
                  <c:v>1268</c:v>
                </c:pt>
                <c:pt idx="6">
                  <c:v>1442</c:v>
                </c:pt>
                <c:pt idx="7">
                  <c:v>1510</c:v>
                </c:pt>
                <c:pt idx="8">
                  <c:v>1917</c:v>
                </c:pt>
                <c:pt idx="9">
                  <c:v>1906</c:v>
                </c:pt>
                <c:pt idx="10">
                  <c:v>1666</c:v>
                </c:pt>
                <c:pt idx="11">
                  <c:v>1515</c:v>
                </c:pt>
                <c:pt idx="12">
                  <c:v>1500</c:v>
                </c:pt>
                <c:pt idx="13">
                  <c:v>1565</c:v>
                </c:pt>
                <c:pt idx="14">
                  <c:v>1547</c:v>
                </c:pt>
                <c:pt idx="15">
                  <c:v>1179</c:v>
                </c:pt>
                <c:pt idx="16">
                  <c:v>1034</c:v>
                </c:pt>
                <c:pt idx="17">
                  <c:v>1182</c:v>
                </c:pt>
                <c:pt idx="18">
                  <c:v>1856</c:v>
                </c:pt>
                <c:pt idx="19">
                  <c:v>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7-3346-A211-1A1DB07A50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</c:v>
                </c:pt>
              </c:strCache>
            </c:strRef>
          </c:tx>
          <c:spPr>
            <a:solidFill>
              <a:srgbClr val="B484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3018</c:v>
                </c:pt>
                <c:pt idx="1">
                  <c:v>2853</c:v>
                </c:pt>
                <c:pt idx="2">
                  <c:v>2614</c:v>
                </c:pt>
                <c:pt idx="3">
                  <c:v>2120</c:v>
                </c:pt>
                <c:pt idx="4">
                  <c:v>1725</c:v>
                </c:pt>
                <c:pt idx="5">
                  <c:v>1712</c:v>
                </c:pt>
                <c:pt idx="6">
                  <c:v>1558</c:v>
                </c:pt>
                <c:pt idx="7">
                  <c:v>1475</c:v>
                </c:pt>
                <c:pt idx="8">
                  <c:v>1719</c:v>
                </c:pt>
                <c:pt idx="9">
                  <c:v>1728</c:v>
                </c:pt>
                <c:pt idx="10">
                  <c:v>1646</c:v>
                </c:pt>
                <c:pt idx="11">
                  <c:v>1497</c:v>
                </c:pt>
                <c:pt idx="12">
                  <c:v>1477</c:v>
                </c:pt>
                <c:pt idx="13">
                  <c:v>1462</c:v>
                </c:pt>
                <c:pt idx="14">
                  <c:v>1471</c:v>
                </c:pt>
                <c:pt idx="15">
                  <c:v>1879</c:v>
                </c:pt>
                <c:pt idx="16">
                  <c:v>2049</c:v>
                </c:pt>
                <c:pt idx="17">
                  <c:v>1927</c:v>
                </c:pt>
                <c:pt idx="18">
                  <c:v>1775</c:v>
                </c:pt>
                <c:pt idx="19">
                  <c:v>1194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7-3346-A211-1A1DB07A5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"/>
        <c:overlap val="100"/>
        <c:axId val="1506616784"/>
        <c:axId val="1031718496"/>
      </c:barChart>
      <c:catAx>
        <c:axId val="150661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400" dirty="0"/>
                  <a:t>Time (x20000 cycles)</a:t>
                </a:r>
                <a:endParaRPr lang="zh-CN" sz="1400" dirty="0"/>
              </a:p>
            </c:rich>
          </c:tx>
          <c:layout>
            <c:manualLayout>
              <c:xMode val="edge"/>
              <c:yMode val="edge"/>
              <c:x val="0.36664809743514787"/>
              <c:y val="0.777925824855324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031718496"/>
        <c:crosses val="autoZero"/>
        <c:auto val="1"/>
        <c:lblAlgn val="ctr"/>
        <c:lblOffset val="0"/>
        <c:tickMarkSkip val="2"/>
        <c:noMultiLvlLbl val="0"/>
      </c:catAx>
      <c:valAx>
        <c:axId val="10317184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506616784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3323225507653733"/>
          <c:y val="0.23630481808601231"/>
          <c:w val="0.56616886124264376"/>
          <c:h val="9.70768887479594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58892065105969"/>
          <c:y val="0.12968118234648293"/>
          <c:w val="0.78449251366560468"/>
          <c:h val="0.58585853690373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least-TLB</c:v>
                </c:pt>
              </c:strCache>
            </c:strRef>
          </c:tx>
          <c:spPr>
            <a:solidFill>
              <a:srgbClr val="00339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FFT</c:v>
                </c:pt>
                <c:pt idx="1">
                  <c:v>ST</c:v>
                </c:pt>
                <c:pt idx="2">
                  <c:v>MT</c:v>
                </c:pt>
                <c:pt idx="3">
                  <c:v>MM</c:v>
                </c:pt>
                <c:pt idx="4">
                  <c:v>KM</c:v>
                </c:pt>
                <c:pt idx="5">
                  <c:v>PR</c:v>
                </c:pt>
                <c:pt idx="6">
                  <c:v>AES</c:v>
                </c:pt>
                <c:pt idx="7">
                  <c:v>FIR</c:v>
                </c:pt>
                <c:pt idx="8">
                  <c:v>BS</c:v>
                </c:pt>
                <c:pt idx="9">
                  <c:v>Avg.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1.02182559</c:v>
                </c:pt>
                <c:pt idx="1">
                  <c:v>1.43477623</c:v>
                </c:pt>
                <c:pt idx="2">
                  <c:v>1.4451299099999999</c:v>
                </c:pt>
                <c:pt idx="3">
                  <c:v>1.28189351</c:v>
                </c:pt>
                <c:pt idx="4">
                  <c:v>1.4100837100000001</c:v>
                </c:pt>
                <c:pt idx="5">
                  <c:v>1.3288581900000001</c:v>
                </c:pt>
                <c:pt idx="6">
                  <c:v>1.0669722500000001</c:v>
                </c:pt>
                <c:pt idx="7">
                  <c:v>1.0739792399999999</c:v>
                </c:pt>
                <c:pt idx="8">
                  <c:v>1.0499237400000001</c:v>
                </c:pt>
                <c:pt idx="9">
                  <c:v>1.2348269300000001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EB-9046-B6B1-332FDBBEE2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Infinite IOMMU TLB</c:v>
                </c:pt>
              </c:strCache>
            </c:strRef>
          </c:tx>
          <c:spPr>
            <a:solidFill>
              <a:srgbClr val="B484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EB-9046-B6B1-332FDBBEE23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8.8144578313252994E-2"/>
                      <c:h val="0.115304857352760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DEB-9046-B6B1-332FDBBEE230}"/>
                </c:ext>
              </c:extLst>
            </c:dLbl>
            <c:dLbl>
              <c:idx val="2"/>
              <c:layout>
                <c:manualLayout>
                  <c:x val="3.7048287638743911E-2"/>
                  <c:y val="0.19748620407598991"/>
                </c:manualLayout>
              </c:layout>
              <c:spPr>
                <a:solidFill>
                  <a:schemeClr val="bg1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  <c:txPr>
                <a:bodyPr rot="0" vert="horz"/>
                <a:lstStyle/>
                <a:p>
                  <a:pPr>
                    <a:defRPr/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DEB-9046-B6B1-332FDBBEE23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EB-9046-B6B1-332FDBBEE23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EB-9046-B6B1-332FDBBEE23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EB-9046-B6B1-332FDBBEE23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EB-9046-B6B1-332FDBBEE23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EB-9046-B6B1-332FDBBEE23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EB-9046-B6B1-332FDBBEE230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DEB-9046-B6B1-332FDBBEE230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FFT</c:v>
                </c:pt>
                <c:pt idx="1">
                  <c:v>ST</c:v>
                </c:pt>
                <c:pt idx="2">
                  <c:v>MT</c:v>
                </c:pt>
                <c:pt idx="3">
                  <c:v>MM</c:v>
                </c:pt>
                <c:pt idx="4">
                  <c:v>KM</c:v>
                </c:pt>
                <c:pt idx="5">
                  <c:v>PR</c:v>
                </c:pt>
                <c:pt idx="6">
                  <c:v>AES</c:v>
                </c:pt>
                <c:pt idx="7">
                  <c:v>FIR</c:v>
                </c:pt>
                <c:pt idx="8">
                  <c:v>BS</c:v>
                </c:pt>
                <c:pt idx="9">
                  <c:v>Avg.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1.1033999999999999</c:v>
                </c:pt>
                <c:pt idx="1">
                  <c:v>1.6934</c:v>
                </c:pt>
                <c:pt idx="2">
                  <c:v>2.3586999999999998</c:v>
                </c:pt>
                <c:pt idx="3">
                  <c:v>1.3571</c:v>
                </c:pt>
                <c:pt idx="4">
                  <c:v>1.5361</c:v>
                </c:pt>
                <c:pt idx="5">
                  <c:v>1.5251999999999999</c:v>
                </c:pt>
                <c:pt idx="6">
                  <c:v>1.0847</c:v>
                </c:pt>
                <c:pt idx="7">
                  <c:v>1.0943000000000001</c:v>
                </c:pt>
                <c:pt idx="8">
                  <c:v>1.0557000000000001</c:v>
                </c:pt>
                <c:pt idx="9">
                  <c:v>1.4231777779999999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DEB-9046-B6B1-332FDBBEE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41839"/>
        <c:axId val="7843487"/>
      </c:barChart>
      <c:catAx>
        <c:axId val="78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zh-CN"/>
          </a:p>
        </c:txPr>
        <c:crossAx val="7843487"/>
        <c:crosses val="autoZero"/>
        <c:auto val="1"/>
        <c:lblAlgn val="ctr"/>
        <c:lblOffset val="0"/>
        <c:noMultiLvlLbl val="0"/>
      </c:catAx>
      <c:valAx>
        <c:axId val="7843487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/>
                  <a:t>Normalized </a:t>
                </a:r>
              </a:p>
              <a:p>
                <a:pPr>
                  <a:defRPr sz="1800"/>
                </a:pPr>
                <a:r>
                  <a:rPr lang="en-US" sz="1800" dirty="0"/>
                  <a:t>performance</a:t>
                </a:r>
                <a:endParaRPr lang="zh-CN" sz="1800" dirty="0"/>
              </a:p>
            </c:rich>
          </c:tx>
          <c:layout>
            <c:manualLayout>
              <c:xMode val="edge"/>
              <c:yMode val="edge"/>
              <c:x val="2.8545093485421346E-2"/>
              <c:y val="0.1710812090993273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zh-CN"/>
          </a:p>
        </c:txPr>
        <c:crossAx val="7841839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9639395185299394"/>
          <c:y val="0.83971575129808151"/>
          <c:w val="0.50220358599753345"/>
          <c:h val="0.10220504372069446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800"/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75767-E832-5A44-A3BB-B2C21DD84D69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BCA87-D9F8-F64F-A03D-42AF76DD90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81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7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104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59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50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578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15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780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22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11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17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69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549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443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09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2917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6098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396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33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175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419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162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09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553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747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089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913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That’s all about my paper. Thanks.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51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97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55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4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77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12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980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3543-CEB2-F24D-B4CB-4DCC7182B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3641D6-2472-D24D-BA43-9A505CE51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572A7-E6BB-824C-BDEF-616BDC52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424F-9B95-B943-B637-48DBB4D4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60F4-1222-5141-8472-0F7868A5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53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7CAF9-49C1-1C45-A689-09F2F63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870E6-E2B2-6848-85A7-2EF6AB972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C8D5F-2970-8440-8DED-67C961F7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6C6EB-9C9E-5D4B-9F5F-013F8CF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876BA-2CE4-D245-BD7E-EEA23858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12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FA9546-BC80-4748-B9AF-D71436F1B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6EBDD-7830-2B4D-B265-D907366D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1BE9B-D81E-284B-BC61-A859CBDD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3070B-8658-E441-95BE-F7388C2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AEFF5-7ABB-354C-B5CE-298F8F9F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81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8571-45F0-3646-8643-27BA7614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8A7CC-1528-EF46-9B57-B19614FE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9F5E7-E383-644D-91EE-A91949A5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B3891-F41F-1145-8056-E137C089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06C25-6E4F-7444-8B2A-C4795EB1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4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F2467-4235-AC45-9D26-569513E5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E53B8-FC9A-2643-BCC2-10C96B17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BAD89-4C1C-5B45-9387-EBB2F4D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98124-F5B5-E148-BFED-36C4FB48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C91B1-160C-4E4A-AAA5-C3175A6D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36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D597-3A84-3B46-9588-3CC123D8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FAAAE-D319-CE43-9215-4C24F6BF2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188F0D-CCED-664B-B1F4-64C5A92F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8E832-6539-5F4C-A34B-052AD758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197F1-15B1-734A-A86F-7C0912B5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88D26-EFEB-FF41-8DA7-79A0D6B7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9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96AFC-732A-8746-8636-45C37A04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7929A-0641-A742-80C9-255ACD2C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C834D4-044D-F64F-A493-C849B0E5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98B20-0377-B04E-9297-7417F3398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D3010-5A32-9449-954C-C09F427D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8973A9-A079-6846-BD28-7312B4DF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DAB82-3370-5049-8B83-F960DDC0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789596-10FF-1242-A6A5-70FEC3F7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75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7B73F-7D42-2E40-836A-14DC46C0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FDF91F-20E2-F74C-B9B7-FC5807D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7FD47-317C-4E42-9E56-B2C233B8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AEEF64-820B-9C42-B4F2-9F6AA224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7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51154-6C0A-384A-B74F-2F5CB6C9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AF630-FFF0-1747-B1CF-C50D43D5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48D52-EDB5-594E-957C-2A357E55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81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4DD1-ABAE-2E46-9C37-A244140C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9CEBB-0D95-D540-9612-9A3E8154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5988CE-8042-C541-8747-B4C5CA09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51FD6-AB3E-6A46-9389-3CEDCC5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BA2FD-430A-8448-B3B0-8CBBC7CC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444A2-0E49-364E-BAD8-44FA3873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7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36B80-313C-8B46-8C63-49EF3179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C8A0C7-66A3-1C4A-B5F9-1E919192A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31EFD8-D1BA-CA49-BBD4-4976654C7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E80B4-D7C9-384A-89CC-E3D999BE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B51E8-3833-BF40-A071-E3B0DC2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2DAD6-39E5-C849-8C44-E5C4EF57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76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F2F783-DA08-F540-B980-F2A4141F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F0C31-FAFC-AD4A-BF35-C0E074FF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1C1B4-E5E1-A14E-9384-F91E75D34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1DC2-717A-C043-B3AC-C4B7339455FC}" type="datetimeFigureOut">
              <a:rPr kumimoji="1" lang="zh-CN" altLang="en-US" smtClean="0"/>
              <a:t>2021/11/17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645B5-30E7-614B-A480-707C2375D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2DD2D-39AF-314A-A87E-43647552D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7A032-3E2F-8047-B121-82D929B23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5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930" y="5261722"/>
            <a:ext cx="1537023" cy="47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62" y="1387736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Improving Address Translation in Multi-GPUs via Sharing and Spilling aware TLB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184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1" i="1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</a:t>
            </a:r>
            <a:r>
              <a:rPr lang="en-US" sz="20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sz="20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Jieming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Yin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Youtao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Xulong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Lehigh University</a:t>
            </a:r>
            <a:endParaRPr lang="en-US" sz="18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070047-CEC8-F24B-814E-AB5D3F95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049" y="5196731"/>
            <a:ext cx="1685434" cy="6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4522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Multi-Application-Multi-GPU</a:t>
            </a:r>
          </a:p>
          <a:p>
            <a:endParaRPr kumimoji="1"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387886" y="2025769"/>
            <a:ext cx="9326592" cy="463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Multiple application interference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occurs in the shared IOMMU TLB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85A9DC6-6B87-3347-A1F4-746081391418}"/>
              </a:ext>
            </a:extLst>
          </p:cNvPr>
          <p:cNvGraphicFramePr/>
          <p:nvPr/>
        </p:nvGraphicFramePr>
        <p:xfrm>
          <a:off x="964474" y="3110418"/>
          <a:ext cx="4777419" cy="275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DAC3AA4-9AE1-524B-A0EF-D7D55CC81183}"/>
              </a:ext>
            </a:extLst>
          </p:cNvPr>
          <p:cNvCxnSpPr>
            <a:cxnSpLocks/>
          </p:cNvCxnSpPr>
          <p:nvPr/>
        </p:nvCxnSpPr>
        <p:spPr>
          <a:xfrm>
            <a:off x="4073570" y="3627776"/>
            <a:ext cx="0" cy="13216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A056106-D90C-6C4F-B9DC-A3CF5CBE9C6B}"/>
              </a:ext>
            </a:extLst>
          </p:cNvPr>
          <p:cNvSpPr txBox="1"/>
          <p:nvPr/>
        </p:nvSpPr>
        <p:spPr>
          <a:xfrm>
            <a:off x="469224" y="238694"/>
            <a:ext cx="23054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Observation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AB3E964-FB46-D54D-94DF-D764E2FC2990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EE76B5E-5E8A-B646-8866-D45C1DC4DAD3}"/>
              </a:ext>
            </a:extLst>
          </p:cNvPr>
          <p:cNvSpPr txBox="1"/>
          <p:nvPr/>
        </p:nvSpPr>
        <p:spPr>
          <a:xfrm>
            <a:off x="3399988" y="366354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76%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52BBC-D8A8-A847-AD6B-E4AB420A6AD4}"/>
              </a:ext>
            </a:extLst>
          </p:cNvPr>
          <p:cNvSpPr txBox="1"/>
          <p:nvPr/>
        </p:nvSpPr>
        <p:spPr>
          <a:xfrm>
            <a:off x="4073570" y="43040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40%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84A11A8D-7C34-FA4A-9BE1-7CBE47BED3DC}"/>
              </a:ext>
            </a:extLst>
          </p:cNvPr>
          <p:cNvSpPr/>
          <p:nvPr/>
        </p:nvSpPr>
        <p:spPr>
          <a:xfrm>
            <a:off x="6566884" y="3866296"/>
            <a:ext cx="4147594" cy="717084"/>
          </a:xfrm>
          <a:prstGeom prst="roundRect">
            <a:avLst/>
          </a:prstGeom>
          <a:solidFill>
            <a:srgbClr val="00339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Extend the reuse distance</a:t>
            </a:r>
          </a:p>
        </p:txBody>
      </p:sp>
    </p:spTree>
    <p:extLst>
      <p:ext uri="{BB962C8B-B14F-4D97-AF65-F5344CB8AC3E}">
        <p14:creationId xmlns:p14="http://schemas.microsoft.com/office/powerpoint/2010/main" val="172839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4522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Multi-Application-Multi-GPU</a:t>
            </a:r>
          </a:p>
          <a:p>
            <a:endParaRPr kumimoji="1"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387886" y="1933005"/>
            <a:ext cx="9953783" cy="1072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itchFamily="2" charset="2"/>
              <a:buChar char="Ø"/>
            </a:pPr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Multiple application interference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occurs in the shared IOMMU TLB</a:t>
            </a:r>
          </a:p>
          <a:p>
            <a:pPr marL="285750" indent="-285750">
              <a:lnSpc>
                <a:spcPts val="4000"/>
              </a:lnSpc>
              <a:buFont typeface="Wingdings" pitchFamily="2" charset="2"/>
              <a:buChar char="Ø"/>
            </a:pPr>
            <a:r>
              <a:rPr kumimoji="1" lang="en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High contention at shared IOMMU TLB </a:t>
            </a: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degrades performance</a:t>
            </a: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85A9DC6-6B87-3347-A1F4-746081391418}"/>
              </a:ext>
            </a:extLst>
          </p:cNvPr>
          <p:cNvGraphicFramePr/>
          <p:nvPr/>
        </p:nvGraphicFramePr>
        <p:xfrm>
          <a:off x="964474" y="3110418"/>
          <a:ext cx="4777419" cy="275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DAC3AA4-9AE1-524B-A0EF-D7D55CC81183}"/>
              </a:ext>
            </a:extLst>
          </p:cNvPr>
          <p:cNvCxnSpPr>
            <a:cxnSpLocks/>
          </p:cNvCxnSpPr>
          <p:nvPr/>
        </p:nvCxnSpPr>
        <p:spPr>
          <a:xfrm>
            <a:off x="4073570" y="3627776"/>
            <a:ext cx="0" cy="13216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1345C134-EA67-BC40-A94C-F3BE8F597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220263"/>
              </p:ext>
            </p:extLst>
          </p:nvPr>
        </p:nvGraphicFramePr>
        <p:xfrm>
          <a:off x="6096000" y="3124706"/>
          <a:ext cx="5478418" cy="250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A056106-D90C-6C4F-B9DC-A3CF5CBE9C6B}"/>
              </a:ext>
            </a:extLst>
          </p:cNvPr>
          <p:cNvSpPr txBox="1"/>
          <p:nvPr/>
        </p:nvSpPr>
        <p:spPr>
          <a:xfrm>
            <a:off x="469224" y="238694"/>
            <a:ext cx="23054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Observation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8A67D-3AB4-7742-A4F2-3F2747BFEDF0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爆炸形 2 12">
            <a:extLst>
              <a:ext uri="{FF2B5EF4-FFF2-40B4-BE49-F238E27FC236}">
                <a16:creationId xmlns:a16="http://schemas.microsoft.com/office/drawing/2014/main" id="{55C86535-1EA2-204D-A0D5-4048AA267A2F}"/>
              </a:ext>
            </a:extLst>
          </p:cNvPr>
          <p:cNvSpPr/>
          <p:nvPr/>
        </p:nvSpPr>
        <p:spPr>
          <a:xfrm rot="930341">
            <a:off x="10051010" y="3190736"/>
            <a:ext cx="1234108" cy="874080"/>
          </a:xfrm>
          <a:prstGeom prst="irregularSeal2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408291-B2B6-0B4D-AED3-C5547B240D2E}"/>
              </a:ext>
            </a:extLst>
          </p:cNvPr>
          <p:cNvSpPr txBox="1"/>
          <p:nvPr/>
        </p:nvSpPr>
        <p:spPr>
          <a:xfrm>
            <a:off x="10182194" y="3433334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49.8%</a:t>
            </a:r>
            <a:endParaRPr kumimoji="1" lang="zh-CN" altLang="en-US" sz="20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91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789671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Reduce redundant translations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1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Reduce the shared IOMMU TLB contention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56106-D90C-6C4F-B9DC-A3CF5CBE9C6B}"/>
              </a:ext>
            </a:extLst>
          </p:cNvPr>
          <p:cNvSpPr txBox="1"/>
          <p:nvPr/>
        </p:nvSpPr>
        <p:spPr>
          <a:xfrm>
            <a:off x="469224" y="238694"/>
            <a:ext cx="18582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Our Goals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99E321-7561-2049-959B-CFFF6CF76CA6}"/>
              </a:ext>
            </a:extLst>
          </p:cNvPr>
          <p:cNvSpPr/>
          <p:nvPr/>
        </p:nvSpPr>
        <p:spPr>
          <a:xfrm>
            <a:off x="1989191" y="4101589"/>
            <a:ext cx="888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Improve multi-GPU TLB hit rates and performance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49494EDA-15BA-8C49-A7B8-61A1D28AA4F5}"/>
              </a:ext>
            </a:extLst>
          </p:cNvPr>
          <p:cNvSpPr/>
          <p:nvPr/>
        </p:nvSpPr>
        <p:spPr>
          <a:xfrm>
            <a:off x="6205951" y="3118029"/>
            <a:ext cx="455452" cy="673100"/>
          </a:xfrm>
          <a:prstGeom prst="downArrow">
            <a:avLst/>
          </a:prstGeom>
          <a:solidFill>
            <a:srgbClr val="003393"/>
          </a:solidFill>
          <a:ln>
            <a:solidFill>
              <a:srgbClr val="B48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275697D-ABAB-B246-8377-D6AFDD086849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7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52613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Least-TLB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</a:p>
          <a:p>
            <a:endParaRPr kumimoji="1" lang="en-US" altLang="zh-CN" b="1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Outline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70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723627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Reduce redundant translations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Reduce shared IOMMU TLB contention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56106-D90C-6C4F-B9DC-A3CF5CBE9C6B}"/>
              </a:ext>
            </a:extLst>
          </p:cNvPr>
          <p:cNvSpPr txBox="1"/>
          <p:nvPr/>
        </p:nvSpPr>
        <p:spPr>
          <a:xfrm>
            <a:off x="469224" y="238694"/>
            <a:ext cx="32576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 Design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CE8E6A-B694-1048-95CF-F90734CF327C}"/>
              </a:ext>
            </a:extLst>
          </p:cNvPr>
          <p:cNvSpPr txBox="1"/>
          <p:nvPr/>
        </p:nvSpPr>
        <p:spPr>
          <a:xfrm>
            <a:off x="1663700" y="1758232"/>
            <a:ext cx="44791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lphaUcPeriod"/>
            </a:pPr>
            <a:r>
              <a:rPr kumimoji="1" lang="en-US" altLang="zh-CN" sz="28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Least-inclusive policy</a:t>
            </a:r>
          </a:p>
          <a:p>
            <a:pPr marL="514350" indent="-514350">
              <a:buAutoNum type="alphaUcPeriod"/>
            </a:pPr>
            <a:r>
              <a:rPr kumimoji="1" lang="en-US" altLang="zh-CN" sz="28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Local</a:t>
            </a:r>
            <a:r>
              <a:rPr kumimoji="1" lang="zh-CN" altLang="en-US" sz="28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TLB</a:t>
            </a:r>
            <a:r>
              <a:rPr kumimoji="1" lang="zh-CN" altLang="en-US" sz="28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Tracker</a:t>
            </a:r>
            <a:endParaRPr kumimoji="1" lang="zh-CN" altLang="en-US" sz="2800" b="1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550DB9-8DEE-DF40-B4E0-6D3955085BB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5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A. Least-inclusive hierarchy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063482" y="1320791"/>
            <a:ext cx="8598829" cy="2394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Treat IOMMU TLB as “victim TLB” for the GPU L2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TLBs</a:t>
            </a: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en" altLang="zh-CN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74D693E4-5BCD-A84D-B2AC-62CC79806484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0574CBC-6856-2244-A20B-9F42AE776C0F}"/>
              </a:ext>
            </a:extLst>
          </p:cNvPr>
          <p:cNvSpPr txBox="1"/>
          <p:nvPr/>
        </p:nvSpPr>
        <p:spPr>
          <a:xfrm>
            <a:off x="1525986" y="2102383"/>
            <a:ext cx="93673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Translation directly </a:t>
            </a:r>
            <a:r>
              <a:rPr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stored</a:t>
            </a:r>
            <a:r>
              <a:rPr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</a:t>
            </a:r>
            <a:r>
              <a:rPr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L2 TLB without allocating in the IOMMU 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When the translations are evicted from the L2 TLB, inserted</a:t>
            </a:r>
            <a:r>
              <a:rPr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into the IOMMU 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60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A. Least-inclusive hierarchy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063482" y="1320791"/>
            <a:ext cx="8598829" cy="2394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Treat IOMMU TLB as “victim TLB” for the GPU L2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TLBs</a:t>
            </a: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en" altLang="zh-CN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74D693E4-5BCD-A84D-B2AC-62CC79806484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0574CBC-6856-2244-A20B-9F42AE776C0F}"/>
              </a:ext>
            </a:extLst>
          </p:cNvPr>
          <p:cNvSpPr txBox="1"/>
          <p:nvPr/>
        </p:nvSpPr>
        <p:spPr>
          <a:xfrm>
            <a:off x="1525986" y="2102383"/>
            <a:ext cx="93673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Translation directly </a:t>
            </a:r>
            <a:r>
              <a:rPr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stored</a:t>
            </a:r>
            <a:r>
              <a:rPr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</a:t>
            </a:r>
            <a:r>
              <a:rPr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L2 TLB without allocating in the IOMMU 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When the translations are evicted from the L2 TLB, inserted</a:t>
            </a:r>
            <a:r>
              <a:rPr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into the IOMMU TLB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E5668BD-528D-9842-9BB0-F39A54893F03}"/>
              </a:ext>
            </a:extLst>
          </p:cNvPr>
          <p:cNvSpPr/>
          <p:nvPr/>
        </p:nvSpPr>
        <p:spPr>
          <a:xfrm>
            <a:off x="2737299" y="4503521"/>
            <a:ext cx="6755501" cy="1037404"/>
          </a:xfrm>
          <a:prstGeom prst="roundRect">
            <a:avLst/>
          </a:prstGeom>
          <a:solidFill>
            <a:srgbClr val="00339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What if access the same translation for another GPU?</a:t>
            </a:r>
            <a:endParaRPr kumimoji="1" lang="zh-CN" altLang="en-US" sz="28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9890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>
            <a:extLst>
              <a:ext uri="{FF2B5EF4-FFF2-40B4-BE49-F238E27FC236}">
                <a16:creationId xmlns:a16="http://schemas.microsoft.com/office/drawing/2014/main" id="{459CB0DF-BA7C-E949-A955-0B3A7352E31E}"/>
              </a:ext>
            </a:extLst>
          </p:cNvPr>
          <p:cNvSpPr/>
          <p:nvPr/>
        </p:nvSpPr>
        <p:spPr>
          <a:xfrm>
            <a:off x="7390727" y="3025353"/>
            <a:ext cx="1299370" cy="2277705"/>
          </a:xfrm>
          <a:prstGeom prst="rect">
            <a:avLst/>
          </a:prstGeom>
          <a:solidFill>
            <a:srgbClr val="DEEBF7">
              <a:alpha val="39608"/>
            </a:srgb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B. Local TLB Tracker 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063482" y="1320791"/>
            <a:ext cx="7923964" cy="855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Local TLB Tacker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: Track GPU’s L2 TLB translations</a:t>
            </a:r>
          </a:p>
          <a:p>
            <a:pPr>
              <a:lnSpc>
                <a:spcPts val="3000"/>
              </a:lnSpc>
            </a:pPr>
            <a:endParaRPr kumimoji="1" lang="zh-CN" altLang="en-US" sz="24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90D7319-7D89-004F-B6EF-93ABA04B3C1D}"/>
              </a:ext>
            </a:extLst>
          </p:cNvPr>
          <p:cNvGrpSpPr/>
          <p:nvPr/>
        </p:nvGrpSpPr>
        <p:grpSpPr>
          <a:xfrm>
            <a:off x="3512021" y="2684075"/>
            <a:ext cx="3598918" cy="2604419"/>
            <a:chOff x="1620695" y="3221775"/>
            <a:chExt cx="3598918" cy="260441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88D41B0-E855-5D42-ACB8-8DA1BCF4DABB}"/>
                </a:ext>
              </a:extLst>
            </p:cNvPr>
            <p:cNvSpPr/>
            <p:nvPr/>
          </p:nvSpPr>
          <p:spPr>
            <a:xfrm>
              <a:off x="1670503" y="4595826"/>
              <a:ext cx="3549110" cy="123036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b="1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333F57-A669-474C-BB29-62FC7536A767}"/>
                </a:ext>
              </a:extLst>
            </p:cNvPr>
            <p:cNvGrpSpPr/>
            <p:nvPr/>
          </p:nvGrpSpPr>
          <p:grpSpPr>
            <a:xfrm>
              <a:off x="1620695" y="3567117"/>
              <a:ext cx="1575659" cy="846221"/>
              <a:chOff x="1620695" y="3567117"/>
              <a:chExt cx="1575659" cy="846221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54C214D-0D34-0347-AF63-7932A63026C4}"/>
                  </a:ext>
                </a:extLst>
              </p:cNvPr>
              <p:cNvSpPr/>
              <p:nvPr/>
            </p:nvSpPr>
            <p:spPr>
              <a:xfrm>
                <a:off x="1670503" y="3588614"/>
                <a:ext cx="1525851" cy="8247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b="1" dirty="0"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B02D503-4C74-7B47-AC1C-FCFC3E9414E9}"/>
                  </a:ext>
                </a:extLst>
              </p:cNvPr>
              <p:cNvSpPr txBox="1"/>
              <p:nvPr/>
            </p:nvSpPr>
            <p:spPr>
              <a:xfrm>
                <a:off x="1620695" y="3567117"/>
                <a:ext cx="1038386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zh-CN" sz="1000" b="1" dirty="0"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rPr>
                  <a:t>GPU0</a:t>
                </a:r>
                <a:endParaRPr kumimoji="1" lang="zh-CN" altLang="en-US" sz="1000" b="1" dirty="0"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A7C7DDE-E2C0-9D4E-B2B8-D398622E1630}"/>
                  </a:ext>
                </a:extLst>
              </p:cNvPr>
              <p:cNvSpPr/>
              <p:nvPr/>
            </p:nvSpPr>
            <p:spPr>
              <a:xfrm>
                <a:off x="1854130" y="3813338"/>
                <a:ext cx="1160910" cy="449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rPr>
                  <a:t>L2 TLB</a:t>
                </a:r>
                <a:endParaRPr kumimoji="1" lang="zh-CN" altLang="en-US" sz="1200" b="1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EF63D80-03C1-5444-A42C-E0DFDF72E745}"/>
                </a:ext>
              </a:extLst>
            </p:cNvPr>
            <p:cNvSpPr/>
            <p:nvPr/>
          </p:nvSpPr>
          <p:spPr>
            <a:xfrm>
              <a:off x="1855820" y="4833092"/>
              <a:ext cx="1352056" cy="29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rPr>
                <a:t>IOMMU TLB</a:t>
              </a:r>
              <a:endParaRPr kumimoji="1" lang="zh-CN" altLang="en-US" sz="1200" b="1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9D5B32-5C4E-E74D-A014-06D5BB2CF516}"/>
                </a:ext>
              </a:extLst>
            </p:cNvPr>
            <p:cNvSpPr/>
            <p:nvPr/>
          </p:nvSpPr>
          <p:spPr>
            <a:xfrm>
              <a:off x="3711342" y="4994932"/>
              <a:ext cx="1429545" cy="4494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rPr>
                <a:t>Local TLB tracker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9C64B8F-DCDF-F54F-838D-66096760AC2D}"/>
                </a:ext>
              </a:extLst>
            </p:cNvPr>
            <p:cNvSpPr txBox="1"/>
            <p:nvPr/>
          </p:nvSpPr>
          <p:spPr>
            <a:xfrm>
              <a:off x="1884172" y="3221775"/>
              <a:ext cx="11018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1200" b="1" dirty="0"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rPr>
                <a:t>Virtual Addr</a:t>
              </a:r>
              <a:endPara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91048C5B-7586-9A46-A453-CAAADA076120}"/>
                </a:ext>
              </a:extLst>
            </p:cNvPr>
            <p:cNvGrpSpPr/>
            <p:nvPr/>
          </p:nvGrpSpPr>
          <p:grpSpPr>
            <a:xfrm>
              <a:off x="3643954" y="3563053"/>
              <a:ext cx="1575659" cy="846221"/>
              <a:chOff x="1620695" y="3567117"/>
              <a:chExt cx="1575659" cy="846221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194CF19-ECE8-864D-9D47-355D67F679B2}"/>
                  </a:ext>
                </a:extLst>
              </p:cNvPr>
              <p:cNvSpPr/>
              <p:nvPr/>
            </p:nvSpPr>
            <p:spPr>
              <a:xfrm>
                <a:off x="1670503" y="3588614"/>
                <a:ext cx="1525851" cy="8247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 b="1"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EA3DA5A-7FCA-0B42-BD61-C7CEC347F52F}"/>
                  </a:ext>
                </a:extLst>
              </p:cNvPr>
              <p:cNvSpPr txBox="1"/>
              <p:nvPr/>
            </p:nvSpPr>
            <p:spPr>
              <a:xfrm>
                <a:off x="1620695" y="3567117"/>
                <a:ext cx="1038386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zh-CN" sz="1000" b="1" dirty="0"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rPr>
                  <a:t>GPU1</a:t>
                </a:r>
                <a:endParaRPr kumimoji="1" lang="zh-CN" altLang="en-US" sz="1000" b="1" dirty="0"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5D0DEA4-83B2-5545-8CCD-83E84453BEAB}"/>
                  </a:ext>
                </a:extLst>
              </p:cNvPr>
              <p:cNvSpPr/>
              <p:nvPr/>
            </p:nvSpPr>
            <p:spPr>
              <a:xfrm>
                <a:off x="1844298" y="3813338"/>
                <a:ext cx="1181577" cy="449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chemeClr val="tx1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  <a:cs typeface="Arial" panose="020B0604020202020204" pitchFamily="34" charset="0"/>
                  </a:rPr>
                  <a:t>L2 TLB</a:t>
                </a:r>
                <a:endParaRPr kumimoji="1" lang="zh-CN" altLang="en-US" sz="1200" b="1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373CDFB-1350-3B45-AE3D-25067F497A2F}"/>
                </a:ext>
              </a:extLst>
            </p:cNvPr>
            <p:cNvSpPr/>
            <p:nvPr/>
          </p:nvSpPr>
          <p:spPr>
            <a:xfrm>
              <a:off x="1787703" y="5400063"/>
              <a:ext cx="1540683" cy="290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  <a:latin typeface="PingFang SC" panose="020B0400000000000000" pitchFamily="34" charset="-122"/>
                  <a:ea typeface="PingFang SC" panose="020B0400000000000000" pitchFamily="34" charset="-122"/>
                  <a:cs typeface="Arial" panose="020B0604020202020204" pitchFamily="34" charset="0"/>
                </a:rPr>
                <a:t>Page table walker</a:t>
              </a:r>
              <a:endParaRPr kumimoji="1" lang="zh-CN" altLang="en-US" sz="1200" b="1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2" name="表格 72">
            <a:extLst>
              <a:ext uri="{FF2B5EF4-FFF2-40B4-BE49-F238E27FC236}">
                <a16:creationId xmlns:a16="http://schemas.microsoft.com/office/drawing/2014/main" id="{9200CF91-9036-A44B-8D7B-AD51A7F73F57}"/>
              </a:ext>
            </a:extLst>
          </p:cNvPr>
          <p:cNvGraphicFramePr>
            <a:graphicFrameLocks noGrp="1"/>
          </p:cNvGraphicFramePr>
          <p:nvPr/>
        </p:nvGraphicFramePr>
        <p:xfrm>
          <a:off x="7685468" y="3353923"/>
          <a:ext cx="862179" cy="1799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40">
                  <a:extLst>
                    <a:ext uri="{9D8B030D-6E8A-4147-A177-3AD203B41FA5}">
                      <a16:colId xmlns:a16="http://schemas.microsoft.com/office/drawing/2014/main" val="1741050793"/>
                    </a:ext>
                  </a:extLst>
                </a:gridCol>
                <a:gridCol w="232870">
                  <a:extLst>
                    <a:ext uri="{9D8B030D-6E8A-4147-A177-3AD203B41FA5}">
                      <a16:colId xmlns:a16="http://schemas.microsoft.com/office/drawing/2014/main" val="3402380352"/>
                    </a:ext>
                  </a:extLst>
                </a:gridCol>
                <a:gridCol w="241569">
                  <a:extLst>
                    <a:ext uri="{9D8B030D-6E8A-4147-A177-3AD203B41FA5}">
                      <a16:colId xmlns:a16="http://schemas.microsoft.com/office/drawing/2014/main" val="3811788425"/>
                    </a:ext>
                  </a:extLst>
                </a:gridCol>
              </a:tblGrid>
              <a:tr h="29999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00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02738"/>
                  </a:ext>
                </a:extLst>
              </a:tr>
              <a:tr h="29999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659252"/>
                  </a:ext>
                </a:extLst>
              </a:tr>
              <a:tr h="29999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50191"/>
                  </a:ext>
                </a:extLst>
              </a:tr>
              <a:tr h="29999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03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366016"/>
                  </a:ext>
                </a:extLst>
              </a:tr>
              <a:tr h="29999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04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848274"/>
                  </a:ext>
                </a:extLst>
              </a:tr>
              <a:tr h="29999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05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90713"/>
                  </a:ext>
                </a:extLst>
              </a:tr>
            </a:tbl>
          </a:graphicData>
        </a:graphic>
      </p:graphicFrame>
      <p:sp>
        <p:nvSpPr>
          <p:cNvPr id="73" name="文本框 72">
            <a:extLst>
              <a:ext uri="{FF2B5EF4-FFF2-40B4-BE49-F238E27FC236}">
                <a16:creationId xmlns:a16="http://schemas.microsoft.com/office/drawing/2014/main" id="{92F826EB-1861-1743-A4D7-069B6EA638EE}"/>
              </a:ext>
            </a:extLst>
          </p:cNvPr>
          <p:cNvSpPr txBox="1"/>
          <p:nvPr/>
        </p:nvSpPr>
        <p:spPr>
          <a:xfrm>
            <a:off x="7556174" y="3038466"/>
            <a:ext cx="77457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Buckets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DA35DC0D-BF9B-B441-A6CD-BC077FA67ACF}"/>
              </a:ext>
            </a:extLst>
          </p:cNvPr>
          <p:cNvCxnSpPr>
            <a:cxnSpLocks/>
          </p:cNvCxnSpPr>
          <p:nvPr/>
        </p:nvCxnSpPr>
        <p:spPr>
          <a:xfrm flipV="1">
            <a:off x="7025836" y="3029417"/>
            <a:ext cx="358514" cy="142781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BF203BF8-4483-324B-8852-95A63E42123D}"/>
              </a:ext>
            </a:extLst>
          </p:cNvPr>
          <p:cNvCxnSpPr>
            <a:cxnSpLocks/>
          </p:cNvCxnSpPr>
          <p:nvPr/>
        </p:nvCxnSpPr>
        <p:spPr>
          <a:xfrm>
            <a:off x="7032213" y="4906682"/>
            <a:ext cx="352137" cy="39637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1812EAF2-BDF0-A243-B951-5FD1B607274E}"/>
              </a:ext>
            </a:extLst>
          </p:cNvPr>
          <p:cNvSpPr txBox="1"/>
          <p:nvPr/>
        </p:nvSpPr>
        <p:spPr>
          <a:xfrm rot="16200000">
            <a:off x="6973973" y="4533676"/>
            <a:ext cx="113364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Cuckoo filter</a:t>
            </a:r>
            <a:endParaRPr kumimoji="1" lang="zh-CN" altLang="en-US" sz="12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16E4393-A9AD-AA47-8600-1E753EAC46C1}"/>
              </a:ext>
            </a:extLst>
          </p:cNvPr>
          <p:cNvSpPr txBox="1"/>
          <p:nvPr/>
        </p:nvSpPr>
        <p:spPr>
          <a:xfrm>
            <a:off x="1464041" y="1969088"/>
            <a:ext cx="579838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300" dirty="0">
                <a:latin typeface="PingFang SC" panose="020B0400000000000000" pitchFamily="34" charset="-122"/>
                <a:ea typeface="PingFang SC" panose="020B0400000000000000" pitchFamily="34" charset="-122"/>
              </a:rPr>
              <a:t>Cuckoo filter: support delete operation</a:t>
            </a:r>
            <a:endParaRPr kumimoji="1" lang="zh-CN" altLang="en-US" sz="23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74D693E4-5BCD-A84D-B2AC-62CC79806484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44238D9-9D72-EB4E-B007-1CB4395E747B}"/>
              </a:ext>
            </a:extLst>
          </p:cNvPr>
          <p:cNvCxnSpPr>
            <a:stCxn id="42" idx="2"/>
            <a:endCxn id="62" idx="0"/>
          </p:cNvCxnSpPr>
          <p:nvPr/>
        </p:nvCxnSpPr>
        <p:spPr>
          <a:xfrm flipH="1">
            <a:off x="4325911" y="2961074"/>
            <a:ext cx="507" cy="314564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EF9076C-32A5-414F-88BF-8469CC954EB9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325911" y="3725088"/>
            <a:ext cx="0" cy="570304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D3F6D5FD-3FFE-0B4B-9EB2-431DC56F5C08}"/>
              </a:ext>
            </a:extLst>
          </p:cNvPr>
          <p:cNvCxnSpPr>
            <a:endCxn id="41" idx="0"/>
          </p:cNvCxnSpPr>
          <p:nvPr/>
        </p:nvCxnSpPr>
        <p:spPr>
          <a:xfrm>
            <a:off x="4325911" y="4012163"/>
            <a:ext cx="1991530" cy="445069"/>
          </a:xfrm>
          <a:prstGeom prst="bentConnector2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BFE34A1-D670-4143-870F-A7C20AC63897}"/>
              </a:ext>
            </a:extLst>
          </p:cNvPr>
          <p:cNvCxnSpPr/>
          <p:nvPr/>
        </p:nvCxnSpPr>
        <p:spPr>
          <a:xfrm flipV="1">
            <a:off x="6573666" y="3721024"/>
            <a:ext cx="0" cy="736208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611F190-F060-2444-9CC7-CD425DBC1AC6}"/>
              </a:ext>
            </a:extLst>
          </p:cNvPr>
          <p:cNvCxnSpPr>
            <a:stCxn id="59" idx="1"/>
            <a:endCxn id="62" idx="3"/>
          </p:cNvCxnSpPr>
          <p:nvPr/>
        </p:nvCxnSpPr>
        <p:spPr>
          <a:xfrm flipH="1">
            <a:off x="4906366" y="3496299"/>
            <a:ext cx="852517" cy="4064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FDF5558-372B-1F4B-A5C1-3A1C66E3BD4D}"/>
              </a:ext>
            </a:extLst>
          </p:cNvPr>
          <p:cNvCxnSpPr>
            <a:cxnSpLocks/>
          </p:cNvCxnSpPr>
          <p:nvPr/>
        </p:nvCxnSpPr>
        <p:spPr>
          <a:xfrm>
            <a:off x="4325911" y="4585521"/>
            <a:ext cx="1" cy="276842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5E1BD60C-9C7E-FA49-A192-18FD4F4DF611}"/>
              </a:ext>
            </a:extLst>
          </p:cNvPr>
          <p:cNvCxnSpPr>
            <a:stCxn id="50" idx="1"/>
            <a:endCxn id="62" idx="1"/>
          </p:cNvCxnSpPr>
          <p:nvPr/>
        </p:nvCxnSpPr>
        <p:spPr>
          <a:xfrm rot="10800000" flipH="1">
            <a:off x="3679028" y="3500364"/>
            <a:ext cx="66427" cy="1507065"/>
          </a:xfrm>
          <a:prstGeom prst="bentConnector3">
            <a:avLst>
              <a:gd name="adj1" fmla="val -344137"/>
            </a:avLst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F698275F-5A08-604B-B24D-1C883DC423F8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4694022" y="3773310"/>
            <a:ext cx="956867" cy="860425"/>
          </a:xfrm>
          <a:prstGeom prst="bentConnector2">
            <a:avLst/>
          </a:prstGeom>
          <a:ln w="15875">
            <a:solidFill>
              <a:srgbClr val="B484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723627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Reduce redundant translations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Reduce shared IOMMU TLB contention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sz="20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56106-D90C-6C4F-B9DC-A3CF5CBE9C6B}"/>
              </a:ext>
            </a:extLst>
          </p:cNvPr>
          <p:cNvSpPr txBox="1"/>
          <p:nvPr/>
        </p:nvSpPr>
        <p:spPr>
          <a:xfrm>
            <a:off x="469224" y="238694"/>
            <a:ext cx="32576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 Design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CE8E6A-B694-1048-95CF-F90734CF327C}"/>
              </a:ext>
            </a:extLst>
          </p:cNvPr>
          <p:cNvSpPr txBox="1"/>
          <p:nvPr/>
        </p:nvSpPr>
        <p:spPr>
          <a:xfrm>
            <a:off x="1663700" y="1758232"/>
            <a:ext cx="44791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lphaUcPeriod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Least-inclusive policy</a:t>
            </a:r>
          </a:p>
          <a:p>
            <a:pPr marL="514350" indent="-514350">
              <a:buAutoNum type="alphaUcPeriod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Local</a:t>
            </a:r>
            <a:r>
              <a:rPr kumimoji="1" lang="zh-CN" altLang="en-US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TLB</a:t>
            </a:r>
            <a:r>
              <a:rPr kumimoji="1" lang="zh-CN" altLang="en-US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Tracker</a:t>
            </a:r>
            <a:endParaRPr kumimoji="1" lang="zh-CN" altLang="en-US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550DB9-8DEE-DF40-B4E0-6D3955085BB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06EE289-6FDF-7F4A-84BE-CA2F77459B8B}"/>
              </a:ext>
            </a:extLst>
          </p:cNvPr>
          <p:cNvSpPr txBox="1"/>
          <p:nvPr/>
        </p:nvSpPr>
        <p:spPr>
          <a:xfrm>
            <a:off x="1663700" y="3884052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C. Spilling scheme</a:t>
            </a:r>
            <a:endParaRPr kumimoji="1" lang="zh-CN" altLang="en-US" sz="2800" b="1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02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32672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C. Spilling scheme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FE41C7-64D3-C840-BDFA-F3C841A6B2D7}"/>
              </a:ext>
            </a:extLst>
          </p:cNvPr>
          <p:cNvSpPr txBox="1"/>
          <p:nvPr/>
        </p:nvSpPr>
        <p:spPr>
          <a:xfrm>
            <a:off x="1709758" y="3127983"/>
            <a:ext cx="2877711" cy="2213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What to spill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Where to spill 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How to spill ?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E26107-1BCC-3747-A9BD-7D63C2AFBB8D}"/>
              </a:ext>
            </a:extLst>
          </p:cNvPr>
          <p:cNvSpPr txBox="1"/>
          <p:nvPr/>
        </p:nvSpPr>
        <p:spPr>
          <a:xfrm>
            <a:off x="1086992" y="1707745"/>
            <a:ext cx="9680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Leverage </a:t>
            </a:r>
            <a:r>
              <a:rPr lang="en" altLang="zh-CN" sz="24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the GPUs’ L2 TLB</a:t>
            </a:r>
            <a:r>
              <a:rPr lang="en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as a temporary “victim buffer” for </a:t>
            </a:r>
          </a:p>
          <a:p>
            <a:pPr>
              <a:lnSpc>
                <a:spcPct val="150000"/>
              </a:lnSpc>
            </a:pP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entries that are </a:t>
            </a:r>
            <a:r>
              <a:rPr lang="en" altLang="zh-CN" sz="24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evicted from the IOMMU TLB</a:t>
            </a:r>
          </a:p>
          <a:p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90EC6C85-BAE0-7A4C-9AD4-B39CC46AFA9A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CFFC6C0-5CD5-1541-B92F-67E9E1A93772}"/>
              </a:ext>
            </a:extLst>
          </p:cNvPr>
          <p:cNvSpPr txBox="1"/>
          <p:nvPr/>
        </p:nvSpPr>
        <p:spPr>
          <a:xfrm>
            <a:off x="1086992" y="1140514"/>
            <a:ext cx="4256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Multi-application</a:t>
            </a:r>
            <a:r>
              <a:rPr kumimoji="1" lang="zh-CN" altLang="en-US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execution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681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52613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Least-TLB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</a:p>
          <a:p>
            <a:endParaRPr kumimoji="1" lang="en-US" altLang="zh-CN" b="1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Outline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9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32672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C. Spilling scheme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202358" y="1310703"/>
            <a:ext cx="2598788" cy="470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What to spill ?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268BCF0-7E5B-E041-B4DA-A577B569526E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3A28793-3894-8D4E-9594-8FA7A20F3206}"/>
              </a:ext>
            </a:extLst>
          </p:cNvPr>
          <p:cNvSpPr txBox="1"/>
          <p:nvPr/>
        </p:nvSpPr>
        <p:spPr>
          <a:xfrm>
            <a:off x="1727200" y="2073302"/>
            <a:ext cx="970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Spill</a:t>
            </a:r>
            <a:r>
              <a:rPr kumimoji="1" lang="zh-CN" altLang="en-US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counter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specifies the chances a translation can be spilled</a:t>
            </a: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47F7CD1-DC6B-2348-BECA-81528B986A4E}"/>
              </a:ext>
            </a:extLst>
          </p:cNvPr>
          <p:cNvGrpSpPr/>
          <p:nvPr/>
        </p:nvGrpSpPr>
        <p:grpSpPr>
          <a:xfrm>
            <a:off x="3208556" y="3059450"/>
            <a:ext cx="5812987" cy="2420256"/>
            <a:chOff x="2501752" y="3000355"/>
            <a:chExt cx="5812987" cy="242025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C607E8-A53E-4445-B5AA-B71C8BB1C4D4}"/>
                </a:ext>
              </a:extLst>
            </p:cNvPr>
            <p:cNvSpPr/>
            <p:nvPr/>
          </p:nvSpPr>
          <p:spPr>
            <a:xfrm>
              <a:off x="2501752" y="3000355"/>
              <a:ext cx="1625748" cy="71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TLB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F0E168-7240-614C-BA15-6AB68B0971BB}"/>
                </a:ext>
              </a:extLst>
            </p:cNvPr>
            <p:cNvSpPr/>
            <p:nvPr/>
          </p:nvSpPr>
          <p:spPr>
            <a:xfrm>
              <a:off x="2501753" y="4709411"/>
              <a:ext cx="4705572" cy="71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IOMMU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TLB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93D49F99-565E-1D4F-A487-F878ECBB19DE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314626" y="3711555"/>
              <a:ext cx="0" cy="9978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54C260-91EC-6D47-941D-8AB8278893CC}"/>
                </a:ext>
              </a:extLst>
            </p:cNvPr>
            <p:cNvSpPr txBox="1"/>
            <p:nvPr/>
          </p:nvSpPr>
          <p:spPr>
            <a:xfrm>
              <a:off x="3339522" y="3977259"/>
              <a:ext cx="2191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If: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spill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counter&gt;0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DFC383-BD1D-C649-A2CE-A0740413B36D}"/>
                </a:ext>
              </a:extLst>
            </p:cNvPr>
            <p:cNvSpPr/>
            <p:nvPr/>
          </p:nvSpPr>
          <p:spPr>
            <a:xfrm>
              <a:off x="5581576" y="3000355"/>
              <a:ext cx="1625748" cy="71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kumimoji="1" lang="en-US" altLang="zh-CN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TLB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87DFA9F0-077A-964D-AC26-DE7CC3E8D10F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6394450" y="3711555"/>
              <a:ext cx="0" cy="9978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01E6245-0BEB-0847-B381-63A7FDDD9355}"/>
                </a:ext>
              </a:extLst>
            </p:cNvPr>
            <p:cNvSpPr txBox="1"/>
            <p:nvPr/>
          </p:nvSpPr>
          <p:spPr>
            <a:xfrm>
              <a:off x="6407818" y="3974003"/>
              <a:ext cx="190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spill counter --</a:t>
              </a:r>
              <a:endPara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15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32672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C. Spilling scheme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202358" y="1310703"/>
            <a:ext cx="2775119" cy="470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Where to spill ?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4342EF-954C-D14E-A191-AF4E97678C98}"/>
              </a:ext>
            </a:extLst>
          </p:cNvPr>
          <p:cNvSpPr txBox="1"/>
          <p:nvPr/>
        </p:nvSpPr>
        <p:spPr>
          <a:xfrm>
            <a:off x="1497496" y="1947917"/>
            <a:ext cx="10059503" cy="20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GPU whose L2 TLB is </a:t>
            </a:r>
            <a:r>
              <a:rPr kumimoji="1" lang="en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 thrashed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GPU whose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running application is </a:t>
            </a:r>
            <a:r>
              <a:rPr lang="en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insensitive to L2 TLB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Consider intensity </a:t>
            </a:r>
            <a:r>
              <a:rPr lang="en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varies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during execution</a:t>
            </a:r>
          </a:p>
          <a:p>
            <a:pPr>
              <a:lnSpc>
                <a:spcPct val="150000"/>
              </a:lnSpc>
            </a:pP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53E37DF-7270-1F49-A06C-50E02C4782ED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13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32672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C. Spilling scheme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202358" y="1310703"/>
            <a:ext cx="2775119" cy="470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Where to spill ?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4342EF-954C-D14E-A191-AF4E97678C98}"/>
              </a:ext>
            </a:extLst>
          </p:cNvPr>
          <p:cNvSpPr txBox="1"/>
          <p:nvPr/>
        </p:nvSpPr>
        <p:spPr>
          <a:xfrm>
            <a:off x="1497496" y="1947917"/>
            <a:ext cx="10059503" cy="258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GPU whose L2 TLB is </a:t>
            </a:r>
            <a:r>
              <a:rPr kumimoji="1" lang="en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 thrashed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GPU whose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running application is </a:t>
            </a:r>
            <a:r>
              <a:rPr lang="en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insensitive to L2 TLB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Consider intensity </a:t>
            </a:r>
            <a:r>
              <a:rPr lang="en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varies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during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65D2A11-2A61-F541-919F-1FA7870BC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857362"/>
              </p:ext>
            </p:extLst>
          </p:nvPr>
        </p:nvGraphicFramePr>
        <p:xfrm>
          <a:off x="2989470" y="3145362"/>
          <a:ext cx="6213059" cy="371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圆角矩形 8">
            <a:extLst>
              <a:ext uri="{FF2B5EF4-FFF2-40B4-BE49-F238E27FC236}">
                <a16:creationId xmlns:a16="http://schemas.microsoft.com/office/drawing/2014/main" id="{3FBB072E-4C6C-2640-AC57-269FD55B488F}"/>
              </a:ext>
            </a:extLst>
          </p:cNvPr>
          <p:cNvSpPr/>
          <p:nvPr/>
        </p:nvSpPr>
        <p:spPr>
          <a:xfrm>
            <a:off x="4130261" y="3866463"/>
            <a:ext cx="583095" cy="1822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0.009</a:t>
            </a:r>
            <a:endParaRPr kumimoji="1" lang="zh-CN" altLang="en-US" sz="11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843D797-2598-844D-8CBC-EC6473DD1B95}"/>
              </a:ext>
            </a:extLst>
          </p:cNvPr>
          <p:cNvSpPr/>
          <p:nvPr/>
        </p:nvSpPr>
        <p:spPr>
          <a:xfrm>
            <a:off x="6512891" y="3866463"/>
            <a:ext cx="583095" cy="182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1.095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EB2E15E-AE00-6A44-B7B1-1DB3326E03B0}"/>
              </a:ext>
            </a:extLst>
          </p:cNvPr>
          <p:cNvSpPr/>
          <p:nvPr/>
        </p:nvSpPr>
        <p:spPr>
          <a:xfrm>
            <a:off x="5760831" y="3866463"/>
            <a:ext cx="583095" cy="182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2.394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DBE2B0E-956E-0E45-A498-2B373C427D80}"/>
              </a:ext>
            </a:extLst>
          </p:cNvPr>
          <p:cNvSpPr/>
          <p:nvPr/>
        </p:nvSpPr>
        <p:spPr>
          <a:xfrm>
            <a:off x="4964596" y="3866463"/>
            <a:ext cx="583095" cy="182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1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0.003</a:t>
            </a:r>
            <a:endParaRPr kumimoji="1" lang="zh-CN" altLang="en-US" sz="11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AA4BD52-B1CF-D945-B773-47633A854EA0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5A95416-2C09-EA46-B2C1-6A73408CB19A}"/>
              </a:ext>
            </a:extLst>
          </p:cNvPr>
          <p:cNvSpPr txBox="1"/>
          <p:nvPr/>
        </p:nvSpPr>
        <p:spPr>
          <a:xfrm>
            <a:off x="3232735" y="3757535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MPKI</a:t>
            </a:r>
            <a:endParaRPr kumimoji="1" lang="zh-CN" altLang="en-US" sz="2000" dirty="0">
              <a:solidFill>
                <a:srgbClr val="C000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20A26D-9FDC-D943-A610-F9DDF216E98B}"/>
              </a:ext>
            </a:extLst>
          </p:cNvPr>
          <p:cNvSpPr/>
          <p:nvPr/>
        </p:nvSpPr>
        <p:spPr>
          <a:xfrm>
            <a:off x="3744686" y="4319451"/>
            <a:ext cx="5329645" cy="107115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D6BC0B-4593-EA49-9FD9-F70D22763DF9}"/>
              </a:ext>
            </a:extLst>
          </p:cNvPr>
          <p:cNvSpPr/>
          <p:nvPr/>
        </p:nvSpPr>
        <p:spPr>
          <a:xfrm>
            <a:off x="4563291" y="4319451"/>
            <a:ext cx="401305" cy="167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C21C33-D59B-814C-A924-CC2CF9001546}"/>
              </a:ext>
            </a:extLst>
          </p:cNvPr>
          <p:cNvSpPr/>
          <p:nvPr/>
        </p:nvSpPr>
        <p:spPr>
          <a:xfrm>
            <a:off x="8599714" y="4315100"/>
            <a:ext cx="401305" cy="167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4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32672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C. Spilling scheme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202358" y="1310703"/>
            <a:ext cx="2775119" cy="470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Where to spill ?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4342EF-954C-D14E-A191-AF4E97678C98}"/>
              </a:ext>
            </a:extLst>
          </p:cNvPr>
          <p:cNvSpPr txBox="1"/>
          <p:nvPr/>
        </p:nvSpPr>
        <p:spPr>
          <a:xfrm>
            <a:off x="1497496" y="1947917"/>
            <a:ext cx="10059503" cy="258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GPU whose L2 TLB is least thrashed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GPU whose 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running application is insensitive to L2 TLB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Consider intensity </a:t>
            </a:r>
            <a:r>
              <a:rPr lang="en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varies</a:t>
            </a:r>
            <a:r>
              <a:rPr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during execution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1ED942-2A1E-FF4B-9D62-382A18A0CA49}"/>
              </a:ext>
            </a:extLst>
          </p:cNvPr>
          <p:cNvSpPr/>
          <p:nvPr/>
        </p:nvSpPr>
        <p:spPr>
          <a:xfrm>
            <a:off x="1678807" y="3994791"/>
            <a:ext cx="9015697" cy="1079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980"/>
              </a:lnSpc>
              <a:buFont typeface="Wingdings" pitchFamily="2" charset="2"/>
              <a:buChar char="ü"/>
            </a:pPr>
            <a:r>
              <a:rPr lang="en" altLang="zh-CN" sz="2400" b="1" i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Dynamically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select the GPU</a:t>
            </a:r>
            <a:r>
              <a:rPr lang="zh-CN" altLang="en-US" sz="2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4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receiver that has the </a:t>
            </a:r>
            <a:r>
              <a:rPr lang="en" altLang="zh-CN" sz="2400" b="1" i="1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smallest</a:t>
            </a:r>
            <a:r>
              <a:rPr lang="en" altLang="zh-CN" sz="2400" b="1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number of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translations present in the IOMMU TLB</a:t>
            </a:r>
            <a:endParaRPr lang="en" altLang="zh-CN" sz="24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5804FAD-9045-AB4F-8E43-2DF47EF747E3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88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326724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C. Spilling scheme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202358" y="1310703"/>
            <a:ext cx="2488182" cy="470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How to spill ?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2FA2CC-3886-5348-8E65-58418DFE4321}"/>
              </a:ext>
            </a:extLst>
          </p:cNvPr>
          <p:cNvSpPr/>
          <p:nvPr/>
        </p:nvSpPr>
        <p:spPr>
          <a:xfrm>
            <a:off x="4109146" y="4517648"/>
            <a:ext cx="4358993" cy="15452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D75F6A-2905-E54D-A015-2C2A240BAA24}"/>
              </a:ext>
            </a:extLst>
          </p:cNvPr>
          <p:cNvGrpSpPr/>
          <p:nvPr/>
        </p:nvGrpSpPr>
        <p:grpSpPr>
          <a:xfrm>
            <a:off x="4047972" y="3225691"/>
            <a:ext cx="1935214" cy="1062770"/>
            <a:chOff x="1620695" y="3567117"/>
            <a:chExt cx="1575659" cy="84622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A38D48-B0CA-2645-A800-3A3A85B226E8}"/>
                </a:ext>
              </a:extLst>
            </p:cNvPr>
            <p:cNvSpPr/>
            <p:nvPr/>
          </p:nvSpPr>
          <p:spPr>
            <a:xfrm>
              <a:off x="1670503" y="3588614"/>
              <a:ext cx="1525851" cy="8247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1F54EEC-C8A3-DF42-8C67-712D527C0A63}"/>
                </a:ext>
              </a:extLst>
            </p:cNvPr>
            <p:cNvSpPr txBox="1"/>
            <p:nvPr/>
          </p:nvSpPr>
          <p:spPr>
            <a:xfrm>
              <a:off x="1620695" y="3567117"/>
              <a:ext cx="1038386" cy="20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GPU0</a:t>
              </a:r>
              <a:endParaRPr kumimoji="1" lang="zh-CN" alt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9D9785-25DD-614F-8FF2-5AC84EC59B46}"/>
                </a:ext>
              </a:extLst>
            </p:cNvPr>
            <p:cNvSpPr/>
            <p:nvPr/>
          </p:nvSpPr>
          <p:spPr>
            <a:xfrm>
              <a:off x="1854130" y="3813338"/>
              <a:ext cx="1160910" cy="449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TLB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B025542B-BA08-7644-9A67-25AADD844B47}"/>
              </a:ext>
            </a:extLst>
          </p:cNvPr>
          <p:cNvSpPr/>
          <p:nvPr/>
        </p:nvSpPr>
        <p:spPr>
          <a:xfrm>
            <a:off x="4336751" y="4815630"/>
            <a:ext cx="1660586" cy="36437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IOMMU TLB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ECC395-80B4-FB4B-97AE-135CBC096697}"/>
              </a:ext>
            </a:extLst>
          </p:cNvPr>
          <p:cNvSpPr/>
          <p:nvPr/>
        </p:nvSpPr>
        <p:spPr>
          <a:xfrm>
            <a:off x="6615691" y="5018885"/>
            <a:ext cx="1755758" cy="5644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TLB tracker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7C8F7-1923-3E44-8E9F-41D50ADC506A}"/>
              </a:ext>
            </a:extLst>
          </p:cNvPr>
          <p:cNvSpPr txBox="1"/>
          <p:nvPr/>
        </p:nvSpPr>
        <p:spPr>
          <a:xfrm>
            <a:off x="4371573" y="2791976"/>
            <a:ext cx="135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Virtual Addr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B85690-7E8C-364B-B319-CD2CA4293E9A}"/>
              </a:ext>
            </a:extLst>
          </p:cNvPr>
          <p:cNvGrpSpPr/>
          <p:nvPr/>
        </p:nvGrpSpPr>
        <p:grpSpPr>
          <a:xfrm>
            <a:off x="6532925" y="3220587"/>
            <a:ext cx="1935214" cy="1062770"/>
            <a:chOff x="1620695" y="3567117"/>
            <a:chExt cx="1575659" cy="84622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729C609-279E-B94E-8590-6006CFFA34AD}"/>
                </a:ext>
              </a:extLst>
            </p:cNvPr>
            <p:cNvSpPr/>
            <p:nvPr/>
          </p:nvSpPr>
          <p:spPr>
            <a:xfrm>
              <a:off x="1670503" y="3588614"/>
              <a:ext cx="1525851" cy="8247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1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A672D77-2CB5-0341-92AA-C14D7D8FF27D}"/>
                </a:ext>
              </a:extLst>
            </p:cNvPr>
            <p:cNvSpPr txBox="1"/>
            <p:nvPr/>
          </p:nvSpPr>
          <p:spPr>
            <a:xfrm>
              <a:off x="1620695" y="3567117"/>
              <a:ext cx="1038386" cy="208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GPU1</a:t>
              </a:r>
              <a:endParaRPr kumimoji="1" lang="zh-CN" alt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E3C5E5-A473-E549-9659-360277B49898}"/>
                </a:ext>
              </a:extLst>
            </p:cNvPr>
            <p:cNvSpPr/>
            <p:nvPr/>
          </p:nvSpPr>
          <p:spPr>
            <a:xfrm>
              <a:off x="1844298" y="3813338"/>
              <a:ext cx="1181577" cy="449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 TLB</a:t>
              </a:r>
              <a:endPara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9792E0C-B767-B54E-B759-CF2F46C2CF37}"/>
              </a:ext>
            </a:extLst>
          </p:cNvPr>
          <p:cNvCxnSpPr>
            <a:cxnSpLocks/>
          </p:cNvCxnSpPr>
          <p:nvPr/>
        </p:nvCxnSpPr>
        <p:spPr>
          <a:xfrm flipH="1">
            <a:off x="5221765" y="3130530"/>
            <a:ext cx="624" cy="404390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F61E97A-9BF5-C14E-AC52-13AA190C61C1}"/>
              </a:ext>
            </a:extLst>
          </p:cNvPr>
          <p:cNvSpPr/>
          <p:nvPr/>
        </p:nvSpPr>
        <p:spPr>
          <a:xfrm>
            <a:off x="4253090" y="5527690"/>
            <a:ext cx="1892257" cy="36437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table walker</a:t>
            </a:r>
            <a:endParaRPr kumimoji="1"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8C2D674E-A7D4-4D47-8F75-5D9D928202B5}"/>
              </a:ext>
            </a:extLst>
          </p:cNvPr>
          <p:cNvCxnSpPr>
            <a:cxnSpLocks/>
          </p:cNvCxnSpPr>
          <p:nvPr/>
        </p:nvCxnSpPr>
        <p:spPr>
          <a:xfrm>
            <a:off x="4785159" y="4684634"/>
            <a:ext cx="2352795" cy="334252"/>
          </a:xfrm>
          <a:prstGeom prst="bentConnector3">
            <a:avLst>
              <a:gd name="adj1" fmla="val 99927"/>
            </a:avLst>
          </a:prstGeom>
          <a:ln w="19050">
            <a:solidFill>
              <a:srgbClr val="B484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DBEA13F-6B49-C94D-8962-3ED0F3B591D4}"/>
              </a:ext>
            </a:extLst>
          </p:cNvPr>
          <p:cNvCxnSpPr/>
          <p:nvPr/>
        </p:nvCxnSpPr>
        <p:spPr>
          <a:xfrm flipV="1">
            <a:off x="4785159" y="4076696"/>
            <a:ext cx="0" cy="712205"/>
          </a:xfrm>
          <a:prstGeom prst="straightConnector1">
            <a:avLst/>
          </a:prstGeom>
          <a:ln w="22225">
            <a:solidFill>
              <a:srgbClr val="B4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CEFA4BF-11AC-2B46-9150-9D540116300D}"/>
              </a:ext>
            </a:extLst>
          </p:cNvPr>
          <p:cNvCxnSpPr/>
          <p:nvPr/>
        </p:nvCxnSpPr>
        <p:spPr>
          <a:xfrm>
            <a:off x="5199218" y="4094281"/>
            <a:ext cx="0" cy="712205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3BD4A60B-79E3-B744-A8B4-4DA37E009309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61CA6B6-BE6F-444D-A169-5ECAA2D8B581}"/>
              </a:ext>
            </a:extLst>
          </p:cNvPr>
          <p:cNvSpPr txBox="1"/>
          <p:nvPr/>
        </p:nvSpPr>
        <p:spPr>
          <a:xfrm>
            <a:off x="1457837" y="1828899"/>
            <a:ext cx="10018637" cy="10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Local TLB Tacker: Record the translations that spills to a GPU’s L2 TLB</a:t>
            </a:r>
          </a:p>
          <a:p>
            <a:pPr>
              <a:lnSpc>
                <a:spcPct val="150000"/>
              </a:lnSpc>
            </a:pP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FF4289CA-4917-2940-8F67-82372678A090}"/>
              </a:ext>
            </a:extLst>
          </p:cNvPr>
          <p:cNvCxnSpPr>
            <a:endCxn id="16" idx="1"/>
          </p:cNvCxnSpPr>
          <p:nvPr/>
        </p:nvCxnSpPr>
        <p:spPr>
          <a:xfrm>
            <a:off x="5199218" y="4193424"/>
            <a:ext cx="1416473" cy="1107694"/>
          </a:xfrm>
          <a:prstGeom prst="bentConnector3">
            <a:avLst>
              <a:gd name="adj1" fmla="val 78067"/>
            </a:avLst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4E03F6A-EEF4-1644-83B2-5738E3982E75}"/>
              </a:ext>
            </a:extLst>
          </p:cNvPr>
          <p:cNvCxnSpPr/>
          <p:nvPr/>
        </p:nvCxnSpPr>
        <p:spPr>
          <a:xfrm>
            <a:off x="4441371" y="4094281"/>
            <a:ext cx="0" cy="294839"/>
          </a:xfrm>
          <a:prstGeom prst="straightConnector1">
            <a:avLst/>
          </a:prstGeom>
          <a:ln w="12700">
            <a:solidFill>
              <a:srgbClr val="B48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3B018918-5308-DB4B-B89E-3D0D2962A29A}"/>
              </a:ext>
            </a:extLst>
          </p:cNvPr>
          <p:cNvCxnSpPr>
            <a:cxnSpLocks/>
          </p:cNvCxnSpPr>
          <p:nvPr/>
        </p:nvCxnSpPr>
        <p:spPr>
          <a:xfrm flipV="1">
            <a:off x="7620000" y="4094281"/>
            <a:ext cx="0" cy="924604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5672F75D-DE70-EF46-B5B3-2844906AFE59}"/>
              </a:ext>
            </a:extLst>
          </p:cNvPr>
          <p:cNvCxnSpPr>
            <a:stCxn id="21" idx="1"/>
          </p:cNvCxnSpPr>
          <p:nvPr/>
        </p:nvCxnSpPr>
        <p:spPr>
          <a:xfrm flipH="1">
            <a:off x="5760497" y="3812049"/>
            <a:ext cx="1047056" cy="2305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8A990D1E-1324-9245-98D0-E3DC60F8F41B}"/>
              </a:ext>
            </a:extLst>
          </p:cNvPr>
          <p:cNvCxnSpPr>
            <a:endCxn id="28" idx="0"/>
          </p:cNvCxnSpPr>
          <p:nvPr/>
        </p:nvCxnSpPr>
        <p:spPr>
          <a:xfrm>
            <a:off x="5199218" y="5180003"/>
            <a:ext cx="1" cy="347687"/>
          </a:xfrm>
          <a:prstGeom prst="straightConnector1">
            <a:avLst/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1847D0C0-B8EE-8147-938D-2C08E8D919BB}"/>
              </a:ext>
            </a:extLst>
          </p:cNvPr>
          <p:cNvCxnSpPr>
            <a:stCxn id="28" idx="1"/>
            <a:endCxn id="12" idx="1"/>
          </p:cNvCxnSpPr>
          <p:nvPr/>
        </p:nvCxnSpPr>
        <p:spPr>
          <a:xfrm rot="10800000" flipH="1">
            <a:off x="4253089" y="3817153"/>
            <a:ext cx="81585" cy="1892724"/>
          </a:xfrm>
          <a:prstGeom prst="bentConnector3">
            <a:avLst>
              <a:gd name="adj1" fmla="val -280199"/>
            </a:avLst>
          </a:prstGeom>
          <a:ln w="12700">
            <a:solidFill>
              <a:srgbClr val="0033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52613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</a:p>
          <a:p>
            <a:endParaRPr kumimoji="1" lang="en-US" altLang="zh-CN" b="1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Outline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78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Methodology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A6AB577-FCC2-7A41-B534-3888475382C8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930F5D-D597-6648-9389-8F5DAAE8E648}"/>
              </a:ext>
            </a:extLst>
          </p:cNvPr>
          <p:cNvSpPr txBox="1"/>
          <p:nvPr/>
        </p:nvSpPr>
        <p:spPr>
          <a:xfrm>
            <a:off x="1257300" y="1255517"/>
            <a:ext cx="630813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MGPUSim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simulation platform [ISCA 19’]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8795E2-7896-1445-8C8C-447632040B1C}"/>
              </a:ext>
            </a:extLst>
          </p:cNvPr>
          <p:cNvSpPr txBox="1"/>
          <p:nvPr/>
        </p:nvSpPr>
        <p:spPr>
          <a:xfrm>
            <a:off x="1855504" y="1776452"/>
            <a:ext cx="6393097" cy="840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kumimoji="1"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Validated against AMD R9 Nano GPUs</a:t>
            </a:r>
          </a:p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kumimoji="1"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We extend the IOMMU module with a shared TLB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5F0BD6-E4BB-1541-A9C1-5511F82AFFA6}"/>
              </a:ext>
            </a:extLst>
          </p:cNvPr>
          <p:cNvSpPr txBox="1"/>
          <p:nvPr/>
        </p:nvSpPr>
        <p:spPr>
          <a:xfrm>
            <a:off x="1855503" y="3426771"/>
            <a:ext cx="10018015" cy="2756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kumimoji="1"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AMDAPPSDK, Hetero-Mark, and SHOC</a:t>
            </a:r>
          </a:p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kumimoji="1"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Single-application: one application runs on 4 GPUs</a:t>
            </a:r>
          </a:p>
          <a:p>
            <a:pPr marL="285750" indent="-285750">
              <a:lnSpc>
                <a:spcPts val="3000"/>
              </a:lnSpc>
              <a:buFontTx/>
              <a:buChar char="-"/>
            </a:pPr>
            <a:r>
              <a:rPr kumimoji="1"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Multi-application:</a:t>
            </a:r>
          </a:p>
          <a:p>
            <a:pPr marL="285750" indent="-285750">
              <a:lnSpc>
                <a:spcPts val="3000"/>
              </a:lnSpc>
              <a:buFontTx/>
              <a:buChar char="-"/>
            </a:pPr>
            <a:endParaRPr kumimoji="1"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3000"/>
              </a:lnSpc>
            </a:pPr>
            <a:endParaRPr kumimoji="1"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ts val="3000"/>
              </a:lnSpc>
            </a:pPr>
            <a:endParaRPr kumimoji="1"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ts val="3000"/>
              </a:lnSpc>
              <a:buFontTx/>
              <a:buChar char="-"/>
            </a:pPr>
            <a:endParaRPr kumimoji="1" lang="zh-CN" altLang="en-US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47" name="表格 47">
            <a:extLst>
              <a:ext uri="{FF2B5EF4-FFF2-40B4-BE49-F238E27FC236}">
                <a16:creationId xmlns:a16="http://schemas.microsoft.com/office/drawing/2014/main" id="{D463E2E5-24C7-2F44-A8C3-7D53957C1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45831"/>
              </p:ext>
            </p:extLst>
          </p:nvPr>
        </p:nvGraphicFramePr>
        <p:xfrm>
          <a:off x="4474868" y="4268938"/>
          <a:ext cx="648944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9446">
                  <a:extLst>
                    <a:ext uri="{9D8B030D-6E8A-4147-A177-3AD203B41FA5}">
                      <a16:colId xmlns:a16="http://schemas.microsoft.com/office/drawing/2014/main" val="757563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zh-CN" sz="20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3 applications categories based on MPKI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20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each application occupies</a:t>
                      </a:r>
                      <a:r>
                        <a:rPr kumimoji="1" lang="zh-CN" altLang="en-US" sz="20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 </a:t>
                      </a:r>
                      <a:r>
                        <a:rPr kumimoji="1" lang="en-US" altLang="zh-CN" sz="20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one GPU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0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11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Performance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A6AB577-FCC2-7A41-B534-3888475382C8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7930F5D-D597-6648-9389-8F5DAAE8E648}"/>
              </a:ext>
            </a:extLst>
          </p:cNvPr>
          <p:cNvSpPr txBox="1"/>
          <p:nvPr/>
        </p:nvSpPr>
        <p:spPr>
          <a:xfrm>
            <a:off x="1578812" y="1960136"/>
            <a:ext cx="75745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An infinite-sized IOMMU TLB (only cold misses exist)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9581EC99-7511-514A-AB79-EA9D3792E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440360"/>
              </p:ext>
            </p:extLst>
          </p:nvPr>
        </p:nvGraphicFramePr>
        <p:xfrm>
          <a:off x="1439890" y="2725222"/>
          <a:ext cx="8639208" cy="309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83235FB-EE2B-0F43-B945-4336580DC3C5}"/>
              </a:ext>
            </a:extLst>
          </p:cNvPr>
          <p:cNvSpPr txBox="1"/>
          <p:nvPr/>
        </p:nvSpPr>
        <p:spPr>
          <a:xfrm>
            <a:off x="1201836" y="1146802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Single-Application-Multi-GPU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爆炸形 2 5">
            <a:extLst>
              <a:ext uri="{FF2B5EF4-FFF2-40B4-BE49-F238E27FC236}">
                <a16:creationId xmlns:a16="http://schemas.microsoft.com/office/drawing/2014/main" id="{36C7B5DF-2979-7240-A3E2-D7EBC18A6263}"/>
              </a:ext>
            </a:extLst>
          </p:cNvPr>
          <p:cNvSpPr/>
          <p:nvPr/>
        </p:nvSpPr>
        <p:spPr>
          <a:xfrm rot="930341">
            <a:off x="9828138" y="2480545"/>
            <a:ext cx="1427696" cy="1046921"/>
          </a:xfrm>
          <a:prstGeom prst="irregularSeal2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F5F098-6846-1A4D-B716-679474954A62}"/>
              </a:ext>
            </a:extLst>
          </p:cNvPr>
          <p:cNvSpPr txBox="1"/>
          <p:nvPr/>
        </p:nvSpPr>
        <p:spPr>
          <a:xfrm>
            <a:off x="9977568" y="2809564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23.5%</a:t>
            </a:r>
            <a:endParaRPr kumimoji="1" lang="zh-CN" altLang="en-US" sz="24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322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Performance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A6AB577-FCC2-7A41-B534-3888475382C8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3235FB-EE2B-0F43-B945-4336580DC3C5}"/>
              </a:ext>
            </a:extLst>
          </p:cNvPr>
          <p:cNvSpPr txBox="1"/>
          <p:nvPr/>
        </p:nvSpPr>
        <p:spPr>
          <a:xfrm>
            <a:off x="1201836" y="1146802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Multi-Application-Multi-GPU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F8921B0-715B-E849-A0D2-A32FCEC498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503505"/>
              </p:ext>
            </p:extLst>
          </p:nvPr>
        </p:nvGraphicFramePr>
        <p:xfrm>
          <a:off x="1077939" y="2589197"/>
          <a:ext cx="10036121" cy="312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爆炸形 2 9">
            <a:extLst>
              <a:ext uri="{FF2B5EF4-FFF2-40B4-BE49-F238E27FC236}">
                <a16:creationId xmlns:a16="http://schemas.microsoft.com/office/drawing/2014/main" id="{EA1D0074-776F-6B44-867F-FB79B143444B}"/>
              </a:ext>
            </a:extLst>
          </p:cNvPr>
          <p:cNvSpPr/>
          <p:nvPr/>
        </p:nvSpPr>
        <p:spPr>
          <a:xfrm rot="930341">
            <a:off x="9743855" y="1870189"/>
            <a:ext cx="1427696" cy="1046921"/>
          </a:xfrm>
          <a:prstGeom prst="irregularSeal2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C4A5E6-1194-5543-BAFA-3E84BCED5F8B}"/>
              </a:ext>
            </a:extLst>
          </p:cNvPr>
          <p:cNvSpPr txBox="1"/>
          <p:nvPr/>
        </p:nvSpPr>
        <p:spPr>
          <a:xfrm>
            <a:off x="9893285" y="2199208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16.3%</a:t>
            </a:r>
            <a:endParaRPr kumimoji="1" lang="zh-CN" altLang="en-US" sz="24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197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Performance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A6AB577-FCC2-7A41-B534-3888475382C8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3235FB-EE2B-0F43-B945-4336580DC3C5}"/>
              </a:ext>
            </a:extLst>
          </p:cNvPr>
          <p:cNvSpPr txBox="1"/>
          <p:nvPr/>
        </p:nvSpPr>
        <p:spPr>
          <a:xfrm>
            <a:off x="1201836" y="1146802"/>
            <a:ext cx="4519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Multi-Application-Multi-GPU</a:t>
            </a:r>
            <a:endParaRPr kumimoji="1" lang="zh-CN" altLang="en-US" sz="2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F8921B0-715B-E849-A0D2-A32FCEC49895}"/>
              </a:ext>
            </a:extLst>
          </p:cNvPr>
          <p:cNvGraphicFramePr/>
          <p:nvPr/>
        </p:nvGraphicFramePr>
        <p:xfrm>
          <a:off x="1077939" y="2589197"/>
          <a:ext cx="10036121" cy="312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爆炸形 2 9">
            <a:extLst>
              <a:ext uri="{FF2B5EF4-FFF2-40B4-BE49-F238E27FC236}">
                <a16:creationId xmlns:a16="http://schemas.microsoft.com/office/drawing/2014/main" id="{EA1D0074-776F-6B44-867F-FB79B143444B}"/>
              </a:ext>
            </a:extLst>
          </p:cNvPr>
          <p:cNvSpPr/>
          <p:nvPr/>
        </p:nvSpPr>
        <p:spPr>
          <a:xfrm rot="930341">
            <a:off x="5139626" y="1901101"/>
            <a:ext cx="1427696" cy="1046921"/>
          </a:xfrm>
          <a:prstGeom prst="irregularSeal2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C4A5E6-1194-5543-BAFA-3E84BCED5F8B}"/>
              </a:ext>
            </a:extLst>
          </p:cNvPr>
          <p:cNvSpPr txBox="1"/>
          <p:nvPr/>
        </p:nvSpPr>
        <p:spPr>
          <a:xfrm>
            <a:off x="5389071" y="223012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12%</a:t>
            </a:r>
            <a:endParaRPr kumimoji="1" lang="zh-CN" altLang="en-US" sz="24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2C3481-6020-B143-9F0D-87A4950B28DE}"/>
              </a:ext>
            </a:extLst>
          </p:cNvPr>
          <p:cNvSpPr/>
          <p:nvPr/>
        </p:nvSpPr>
        <p:spPr>
          <a:xfrm>
            <a:off x="5157788" y="2660873"/>
            <a:ext cx="563234" cy="27112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44F216-4A00-844C-9FA4-89B60125257D}"/>
              </a:ext>
            </a:extLst>
          </p:cNvPr>
          <p:cNvSpPr/>
          <p:nvPr/>
        </p:nvSpPr>
        <p:spPr>
          <a:xfrm>
            <a:off x="7472674" y="2689449"/>
            <a:ext cx="563234" cy="27112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EB9A17-9AA8-344D-80B0-113E6B595BDD}"/>
              </a:ext>
            </a:extLst>
          </p:cNvPr>
          <p:cNvSpPr txBox="1"/>
          <p:nvPr/>
        </p:nvSpPr>
        <p:spPr>
          <a:xfrm>
            <a:off x="5025669" y="55265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LLMH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81BA78-6E99-D64D-9A57-D99A6BAA34BC}"/>
              </a:ext>
            </a:extLst>
          </p:cNvPr>
          <p:cNvSpPr txBox="1"/>
          <p:nvPr/>
        </p:nvSpPr>
        <p:spPr>
          <a:xfrm>
            <a:off x="7340555" y="552653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LLHH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爆炸形 2 12">
            <a:extLst>
              <a:ext uri="{FF2B5EF4-FFF2-40B4-BE49-F238E27FC236}">
                <a16:creationId xmlns:a16="http://schemas.microsoft.com/office/drawing/2014/main" id="{66A59F48-203F-BE47-9664-54B66B8A106D}"/>
              </a:ext>
            </a:extLst>
          </p:cNvPr>
          <p:cNvSpPr/>
          <p:nvPr/>
        </p:nvSpPr>
        <p:spPr>
          <a:xfrm rot="930341">
            <a:off x="7586631" y="1947647"/>
            <a:ext cx="1427696" cy="1046921"/>
          </a:xfrm>
          <a:prstGeom prst="irregularSeal2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82585E-0B00-3D42-AB05-5CE56D700E93}"/>
              </a:ext>
            </a:extLst>
          </p:cNvPr>
          <p:cNvSpPr txBox="1"/>
          <p:nvPr/>
        </p:nvSpPr>
        <p:spPr>
          <a:xfrm>
            <a:off x="7821789" y="227666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18%</a:t>
            </a:r>
            <a:endParaRPr kumimoji="1" lang="zh-CN" altLang="en-US" sz="24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23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52613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</a:p>
          <a:p>
            <a:endParaRPr kumimoji="1" lang="en-US" altLang="zh-CN" b="1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Outline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23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4607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Other</a:t>
            </a:r>
            <a:r>
              <a:rPr kumimoji="1" lang="zh-CN" altLang="en-US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Results</a:t>
            </a:r>
            <a:r>
              <a:rPr kumimoji="1" lang="zh-CN" altLang="en-US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 the Paper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A6AB577-FCC2-7A41-B534-3888475382C8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3235FB-EE2B-0F43-B945-4336580DC3C5}"/>
              </a:ext>
            </a:extLst>
          </p:cNvPr>
          <p:cNvSpPr txBox="1"/>
          <p:nvPr/>
        </p:nvSpPr>
        <p:spPr>
          <a:xfrm>
            <a:off x="1074836" y="1083302"/>
            <a:ext cx="7929464" cy="400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Sensitivity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to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</a:t>
            </a:r>
            <a:r>
              <a:rPr kumimoji="1" lang="en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IOMMU TLB size</a:t>
            </a:r>
          </a:p>
          <a:p>
            <a:pPr>
              <a:lnSpc>
                <a:spcPct val="150000"/>
              </a:lnSpc>
            </a:pPr>
            <a:endParaRPr kumimoji="1" lang="en-US" altLang="zh-CN" sz="3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9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Sensitivity to the number of GPUs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Sensitivity to the mix-workload per GPU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21ED51-2C20-AD4F-B197-84B084811C21}"/>
              </a:ext>
            </a:extLst>
          </p:cNvPr>
          <p:cNvSpPr txBox="1"/>
          <p:nvPr/>
        </p:nvSpPr>
        <p:spPr>
          <a:xfrm>
            <a:off x="1665813" y="1744388"/>
            <a:ext cx="8798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improves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performance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on all evaluated sizes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(14.7% and 10.2%)</a:t>
            </a:r>
            <a:endParaRPr kumimoji="1" lang="zh-CN" altLang="en-US" sz="2400" b="1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27CC9D-FBA9-2D47-AD62-A018AA287B46}"/>
              </a:ext>
            </a:extLst>
          </p:cNvPr>
          <p:cNvSpPr txBox="1"/>
          <p:nvPr/>
        </p:nvSpPr>
        <p:spPr>
          <a:xfrm>
            <a:off x="1665813" y="3429000"/>
            <a:ext cx="835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is able to deliver scalable performance improvements with more GPUs</a:t>
            </a:r>
          </a:p>
          <a:p>
            <a:endParaRPr kumimoji="1" lang="zh-CN" altLang="en-US" sz="2400" b="1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E9A4FA-1F1B-4C4A-BACD-21F5EE4C4F4A}"/>
              </a:ext>
            </a:extLst>
          </p:cNvPr>
          <p:cNvSpPr txBox="1"/>
          <p:nvPr/>
        </p:nvSpPr>
        <p:spPr>
          <a:xfrm>
            <a:off x="1665813" y="5201182"/>
            <a:ext cx="938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is general and can work under mixed workloads </a:t>
            </a:r>
            <a:endParaRPr kumimoji="1" lang="zh-CN" altLang="en-US" sz="2400" b="1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559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415673" y="218463"/>
            <a:ext cx="4607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Other</a:t>
            </a:r>
            <a:r>
              <a:rPr kumimoji="1" lang="zh-CN" altLang="en-US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Results</a:t>
            </a:r>
            <a:r>
              <a:rPr kumimoji="1" lang="zh-CN" altLang="en-US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in the Paper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A6AB577-FCC2-7A41-B534-3888475382C8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83235FB-EE2B-0F43-B945-4336580DC3C5}"/>
              </a:ext>
            </a:extLst>
          </p:cNvPr>
          <p:cNvSpPr txBox="1"/>
          <p:nvPr/>
        </p:nvSpPr>
        <p:spPr>
          <a:xfrm>
            <a:off x="1074836" y="1083302"/>
            <a:ext cx="10583764" cy="596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Sensitivity to GPUs with local page tables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Compared to State-of-the-art TLB probing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scheme</a:t>
            </a: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[Baruah et al., PACT 20’]</a:t>
            </a:r>
          </a:p>
          <a:p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Combined with PTW optimization</a:t>
            </a:r>
          </a:p>
          <a:p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[</a:t>
            </a:r>
            <a:r>
              <a:rPr kumimoji="1"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Pratheek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et al., HPCA 21’]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21ED51-2C20-AD4F-B197-84B084811C21}"/>
              </a:ext>
            </a:extLst>
          </p:cNvPr>
          <p:cNvSpPr txBox="1"/>
          <p:nvPr/>
        </p:nvSpPr>
        <p:spPr>
          <a:xfrm>
            <a:off x="1665813" y="1744388"/>
            <a:ext cx="845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improves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performance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on all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architectures</a:t>
            </a:r>
            <a:endParaRPr kumimoji="1" lang="zh-CN" altLang="en-US" sz="2400" b="1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E9A4FA-1F1B-4C4A-BACD-21F5EE4C4F4A}"/>
              </a:ext>
            </a:extLst>
          </p:cNvPr>
          <p:cNvSpPr txBox="1"/>
          <p:nvPr/>
        </p:nvSpPr>
        <p:spPr>
          <a:xfrm>
            <a:off x="1733168" y="5270336"/>
            <a:ext cx="938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 can bring additional performance benefits.</a:t>
            </a:r>
            <a:endParaRPr kumimoji="1" lang="zh-CN" altLang="en-US" sz="2400" b="1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2415A8-0808-624D-9D8A-1E5EB6087637}"/>
              </a:ext>
            </a:extLst>
          </p:cNvPr>
          <p:cNvSpPr txBox="1"/>
          <p:nvPr/>
        </p:nvSpPr>
        <p:spPr>
          <a:xfrm>
            <a:off x="1665813" y="3507362"/>
            <a:ext cx="4939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Outperforms 15.7% and 13.1%</a:t>
            </a:r>
            <a:endParaRPr kumimoji="1" lang="zh-CN" altLang="en-US" sz="2400" b="1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992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52613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Background and Motivation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Least-TLB Design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solidFill>
                <a:schemeClr val="bg2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</a:p>
          <a:p>
            <a:endParaRPr kumimoji="1" lang="en-US" altLang="zh-CN" b="1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Outline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83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1146379" y="1012074"/>
            <a:ext cx="9533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Problem: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Address translation overheads in single-application execution and multi-application execution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  <a:endParaRPr kumimoji="1" lang="zh-CN" altLang="en-US" sz="24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7074D-11A6-E241-9B83-224CC946AF96}"/>
              </a:ext>
            </a:extLst>
          </p:cNvPr>
          <p:cNvSpPr txBox="1"/>
          <p:nvPr/>
        </p:nvSpPr>
        <p:spPr>
          <a:xfrm>
            <a:off x="2626282" y="2390829"/>
            <a:ext cx="631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>
                <a:latin typeface="PingFang SC" panose="020B0400000000000000" pitchFamily="34" charset="-122"/>
                <a:ea typeface="PingFang SC" panose="020B0400000000000000" pitchFamily="34" charset="-122"/>
              </a:rPr>
              <a:t>High contention at the shared IOMMU TLB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83AC10-C56C-3E42-BB5D-0376604D0807}"/>
              </a:ext>
            </a:extLst>
          </p:cNvPr>
          <p:cNvSpPr txBox="1"/>
          <p:nvPr/>
        </p:nvSpPr>
        <p:spPr>
          <a:xfrm>
            <a:off x="1146379" y="2870838"/>
            <a:ext cx="74606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Key idea: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address translation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sharing</a:t>
            </a:r>
            <a:r>
              <a:rPr kumimoji="1" lang="en-US" altLang="zh-CN" sz="2400" dirty="0">
                <a:solidFill>
                  <a:srgbClr val="B484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and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spilling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4F97CF-B11C-2743-9B68-1153233FCFDB}"/>
              </a:ext>
            </a:extLst>
          </p:cNvPr>
          <p:cNvSpPr txBox="1"/>
          <p:nvPr/>
        </p:nvSpPr>
        <p:spPr>
          <a:xfrm>
            <a:off x="1148731" y="3419026"/>
            <a:ext cx="19832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Least-TLB: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EFF0B3-1318-0847-9071-BAFEAAC54572}"/>
              </a:ext>
            </a:extLst>
          </p:cNvPr>
          <p:cNvSpPr txBox="1"/>
          <p:nvPr/>
        </p:nvSpPr>
        <p:spPr>
          <a:xfrm>
            <a:off x="1474679" y="3932669"/>
            <a:ext cx="9368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Least-inclusive policy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reduces redundant translation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storage</a:t>
            </a:r>
          </a:p>
          <a:p>
            <a:pPr marL="342900" indent="-342900">
              <a:buAutoNum type="alphaUcPeriod"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Spilling scheme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mitigate contention at IOMMU TLB</a:t>
            </a:r>
          </a:p>
          <a:p>
            <a:pPr marL="342900" indent="-342900">
              <a:buAutoNum type="alphaUcPeriod"/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Local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TLB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Tracker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with</a:t>
            </a:r>
            <a:r>
              <a:rPr kumimoji="1"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minimal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hardware</a:t>
            </a:r>
            <a:r>
              <a:rPr kumimoji="1" lang="zh-CN" altLang="en-US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overhead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B1EC01-166C-1F4F-9138-9F5D0A620F2A}"/>
              </a:ext>
            </a:extLst>
          </p:cNvPr>
          <p:cNvSpPr txBox="1"/>
          <p:nvPr/>
        </p:nvSpPr>
        <p:spPr>
          <a:xfrm>
            <a:off x="1316414" y="5242217"/>
            <a:ext cx="96716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Improves </a:t>
            </a:r>
            <a:r>
              <a:rPr kumimoji="1" lang="en-US" altLang="zh-CN" sz="26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performance </a:t>
            </a:r>
            <a:r>
              <a:rPr kumimoji="1"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</a:rPr>
              <a:t>by </a:t>
            </a:r>
            <a:r>
              <a:rPr kumimoji="1" lang="en-US" altLang="zh-CN" sz="2600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23.5%</a:t>
            </a:r>
            <a:r>
              <a:rPr kumimoji="1" lang="en-US" altLang="zh-CN" sz="26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</a:rPr>
              <a:t>and </a:t>
            </a:r>
            <a:r>
              <a:rPr kumimoji="1" lang="zh-CN" altLang="en-US" sz="2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600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16.3% </a:t>
            </a:r>
            <a:r>
              <a:rPr kumimoji="1"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</a:t>
            </a:r>
            <a:r>
              <a:rPr kumimoji="1" lang="en-US" altLang="zh-CN" sz="26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6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single-application execution and multi-application execution.</a:t>
            </a:r>
            <a:endParaRPr kumimoji="1" lang="zh-CN" altLang="en-US" sz="2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369177-6121-8A4E-B9A3-D8FE9D93D0C1}"/>
              </a:ext>
            </a:extLst>
          </p:cNvPr>
          <p:cNvSpPr txBox="1"/>
          <p:nvPr/>
        </p:nvSpPr>
        <p:spPr>
          <a:xfrm>
            <a:off x="2660596" y="1966683"/>
            <a:ext cx="6035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i="1" dirty="0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rPr>
              <a:t>Redundant translations in TLB hierarchy </a:t>
            </a:r>
            <a:endParaRPr kumimoji="1" lang="zh-CN" altLang="en-US" sz="2400" i="1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89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8809" y="5113369"/>
            <a:ext cx="1537023" cy="47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1926331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Improving Address Translation in Multi-GPUs via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Sharing and Spilling aware TLB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6512"/>
            <a:ext cx="9144000" cy="625412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</a:t>
            </a:r>
            <a:r>
              <a:rPr lang="en-US" sz="18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sz="18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Jieming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Yin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Youtao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Xulong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Tang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</a:t>
            </a:r>
            <a:r>
              <a:rPr lang="en-US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 </a:t>
            </a:r>
            <a:r>
              <a:rPr lang="en-US" altLang="zh-CN" sz="16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Lehigh University</a:t>
            </a:r>
            <a:endParaRPr lang="en-US" sz="16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070047-CEC8-F24B-814E-AB5D3F957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928" y="5048378"/>
            <a:ext cx="1685434" cy="6254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2530246-BF16-4E4C-BB29-8C3EB4FC12AE}"/>
              </a:ext>
            </a:extLst>
          </p:cNvPr>
          <p:cNvSpPr txBox="1"/>
          <p:nvPr/>
        </p:nvSpPr>
        <p:spPr>
          <a:xfrm>
            <a:off x="4523532" y="1231433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Thanks! </a:t>
            </a:r>
            <a:endParaRPr kumimoji="1" lang="zh-CN" altLang="en-US" sz="4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E72BC6-5712-0B4D-B3EF-E9C7089FB8E2}"/>
              </a:ext>
            </a:extLst>
          </p:cNvPr>
          <p:cNvSpPr/>
          <p:nvPr/>
        </p:nvSpPr>
        <p:spPr>
          <a:xfrm>
            <a:off x="386366" y="6380244"/>
            <a:ext cx="11805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Helvetica" pitchFamily="2" charset="0"/>
              </a:rPr>
              <a:t>This presentation and recording belong to the authors. No distribution is allowed without the authors' permission.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563A9B-1483-7F40-9759-B3681397B4A7}"/>
              </a:ext>
            </a:extLst>
          </p:cNvPr>
          <p:cNvSpPr txBox="1"/>
          <p:nvPr/>
        </p:nvSpPr>
        <p:spPr>
          <a:xfrm>
            <a:off x="4874351" y="4467232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Email: bil35@pitt.edu</a:t>
            </a:r>
            <a:endParaRPr kumimoji="1" lang="zh-CN" altLang="en-US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8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10658687" cy="169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Ever-growing application complexity and input dataset sizes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Expensive Address Translation in Multi-GPU systems</a:t>
            </a:r>
            <a:endParaRPr kumimoji="1" lang="en-US" altLang="zh-CN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Background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20DDA-735C-3E46-815B-15A514A645D7}"/>
              </a:ext>
            </a:extLst>
          </p:cNvPr>
          <p:cNvSpPr txBox="1"/>
          <p:nvPr/>
        </p:nvSpPr>
        <p:spPr>
          <a:xfrm>
            <a:off x="1685466" y="3219491"/>
            <a:ext cx="8988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Involve</a:t>
            </a:r>
            <a:r>
              <a:rPr kumimoji="1"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hierarchical</a:t>
            </a:r>
            <a:r>
              <a:rPr kumimoji="1"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TLB lookups and expensive page table walks</a:t>
            </a:r>
          </a:p>
          <a:p>
            <a:endParaRPr kumimoji="1"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Suffer severe TLB thrashing</a:t>
            </a:r>
          </a:p>
          <a:p>
            <a:endParaRPr kumimoji="1"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-</a:t>
            </a:r>
            <a:r>
              <a:rPr kumimoji="1"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Multiple applications contend for</a:t>
            </a:r>
            <a:r>
              <a:rPr kumimoji="1" lang="zh-CN" altLang="en-US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shared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IOMMU</a:t>
            </a:r>
            <a:r>
              <a:rPr kumimoji="1" lang="en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TLB</a:t>
            </a:r>
          </a:p>
        </p:txBody>
      </p:sp>
    </p:spTree>
    <p:extLst>
      <p:ext uri="{BB962C8B-B14F-4D97-AF65-F5344CB8AC3E}">
        <p14:creationId xmlns:p14="http://schemas.microsoft.com/office/powerpoint/2010/main" val="297832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4358886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Mostly-inclusive policy</a:t>
            </a:r>
            <a:endParaRPr kumimoji="1" lang="en-US" altLang="zh-CN" sz="1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61AA0A04-A7C7-1247-AFAA-AB12ED9D1415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2299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Background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20DDA-735C-3E46-815B-15A514A645D7}"/>
              </a:ext>
            </a:extLst>
          </p:cNvPr>
          <p:cNvSpPr txBox="1"/>
          <p:nvPr/>
        </p:nvSpPr>
        <p:spPr>
          <a:xfrm>
            <a:off x="1242783" y="2280702"/>
            <a:ext cx="97445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When the L1 and L2 TLBs miss and a page table walk occurs, the   </a:t>
            </a:r>
          </a:p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  desired translation entry is filled into both L1 and L2 TLBs</a:t>
            </a:r>
          </a:p>
          <a:p>
            <a:endParaRPr kumimoji="1" lang="en-US" altLang="zh-CN" sz="2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</a:rPr>
              <a:t>- Translation eviction from each TLB occurs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407741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4693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Single-Application-Multi-GPU</a:t>
            </a:r>
          </a:p>
          <a:p>
            <a:endParaRPr kumimoji="1"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387887" y="1933005"/>
            <a:ext cx="8233192" cy="1072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itchFamily="2" charset="2"/>
              <a:buChar char="Ø"/>
            </a:pP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Great potential to improve performance by </a:t>
            </a:r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increasing the IOMMU TLB hit rate</a:t>
            </a:r>
            <a:endParaRPr kumimoji="1" lang="zh-CN" altLang="en-US" sz="2200" b="1" dirty="0">
              <a:solidFill>
                <a:srgbClr val="C00000"/>
              </a:solidFill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Observation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1B29565-EF56-4A4B-A2E7-90B8A6A4519E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0D1F65FC-6A32-9141-B65B-A59940760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803643"/>
              </p:ext>
            </p:extLst>
          </p:nvPr>
        </p:nvGraphicFramePr>
        <p:xfrm>
          <a:off x="2093843" y="2671669"/>
          <a:ext cx="8004313" cy="358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10A9F7FC-53D0-444A-8BBE-7AFB46E36C62}"/>
              </a:ext>
            </a:extLst>
          </p:cNvPr>
          <p:cNvSpPr/>
          <p:nvPr/>
        </p:nvSpPr>
        <p:spPr>
          <a:xfrm>
            <a:off x="4850296" y="3429000"/>
            <a:ext cx="490330" cy="2295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爆炸形 2 23">
            <a:extLst>
              <a:ext uri="{FF2B5EF4-FFF2-40B4-BE49-F238E27FC236}">
                <a16:creationId xmlns:a16="http://schemas.microsoft.com/office/drawing/2014/main" id="{6764B30E-B5AA-4642-B343-7DEB4D1A7197}"/>
              </a:ext>
            </a:extLst>
          </p:cNvPr>
          <p:cNvSpPr/>
          <p:nvPr/>
        </p:nvSpPr>
        <p:spPr>
          <a:xfrm rot="930341">
            <a:off x="9630384" y="2843453"/>
            <a:ext cx="1427696" cy="1046921"/>
          </a:xfrm>
          <a:prstGeom prst="irregularSeal2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823709-B6AA-FE43-B05A-74F3D3C3460D}"/>
              </a:ext>
            </a:extLst>
          </p:cNvPr>
          <p:cNvSpPr txBox="1"/>
          <p:nvPr/>
        </p:nvSpPr>
        <p:spPr>
          <a:xfrm>
            <a:off x="9779814" y="3172472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42.3%</a:t>
            </a:r>
            <a:endParaRPr kumimoji="1" lang="zh-CN" altLang="en-US" sz="2400" b="1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80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4693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Single-Application-Multi-GPU</a:t>
            </a:r>
          </a:p>
          <a:p>
            <a:endParaRPr kumimoji="1"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387886" y="1933005"/>
            <a:ext cx="9889246" cy="559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itchFamily="2" charset="2"/>
              <a:buChar char="Ø"/>
            </a:pP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Different GPUs access the </a:t>
            </a:r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same address translations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during execution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Observation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1B29565-EF56-4A4B-A2E7-90B8A6A4519E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B73D941F-E164-6D4A-AF3A-257A94AFA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881868"/>
              </p:ext>
            </p:extLst>
          </p:nvPr>
        </p:nvGraphicFramePr>
        <p:xfrm>
          <a:off x="558248" y="2144158"/>
          <a:ext cx="10829925" cy="389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9CE74E4A-E8E6-1D4E-867E-C48B5A4C7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093814"/>
              </p:ext>
            </p:extLst>
          </p:nvPr>
        </p:nvGraphicFramePr>
        <p:xfrm>
          <a:off x="5973210" y="2164478"/>
          <a:ext cx="5032602" cy="389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5F8582D8-2D4D-CC46-9C56-F936C877A044}"/>
              </a:ext>
            </a:extLst>
          </p:cNvPr>
          <p:cNvSpPr txBox="1"/>
          <p:nvPr/>
        </p:nvSpPr>
        <p:spPr>
          <a:xfrm>
            <a:off x="3695173" y="5632013"/>
            <a:ext cx="65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F6EDA1-85D2-774E-B3E9-34D7AEF62CB9}"/>
              </a:ext>
            </a:extLst>
          </p:cNvPr>
          <p:cNvSpPr txBox="1"/>
          <p:nvPr/>
        </p:nvSpPr>
        <p:spPr>
          <a:xfrm>
            <a:off x="8368428" y="5628597"/>
            <a:ext cx="65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endParaRPr kumimoji="1"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9138E5-4575-1246-8348-59D80C5DE2FB}"/>
              </a:ext>
            </a:extLst>
          </p:cNvPr>
          <p:cNvSpPr/>
          <p:nvPr/>
        </p:nvSpPr>
        <p:spPr>
          <a:xfrm>
            <a:off x="1042988" y="3314597"/>
            <a:ext cx="10234144" cy="10511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28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4693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Single-Application-Multi-GPU</a:t>
            </a:r>
          </a:p>
          <a:p>
            <a:endParaRPr kumimoji="1" lang="en-US" altLang="zh-CN" b="1" dirty="0"/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DF8ABB6F-0B9D-6447-9E60-78BD5DC55F71}"/>
              </a:ext>
            </a:extLst>
          </p:cNvPr>
          <p:cNvGraphicFramePr>
            <a:graphicFrameLocks noGrp="1"/>
          </p:cNvGraphicFramePr>
          <p:nvPr/>
        </p:nvGraphicFramePr>
        <p:xfrm>
          <a:off x="3146574" y="3678600"/>
          <a:ext cx="109451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4510">
                  <a:extLst>
                    <a:ext uri="{9D8B030D-6E8A-4147-A177-3AD203B41FA5}">
                      <a16:colId xmlns:a16="http://schemas.microsoft.com/office/drawing/2014/main" val="4175394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GPU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0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0x2a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0x26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3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0x37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0xb8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0xca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1115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771000E-8566-584E-9C4A-600493DE6A2A}"/>
              </a:ext>
            </a:extLst>
          </p:cNvPr>
          <p:cNvGraphicFramePr>
            <a:graphicFrameLocks noGrp="1"/>
          </p:cNvGraphicFramePr>
          <p:nvPr/>
        </p:nvGraphicFramePr>
        <p:xfrm>
          <a:off x="4241084" y="3678600"/>
          <a:ext cx="109451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4510">
                  <a:extLst>
                    <a:ext uri="{9D8B030D-6E8A-4147-A177-3AD203B41FA5}">
                      <a16:colId xmlns:a16="http://schemas.microsoft.com/office/drawing/2014/main" val="4175394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GPU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0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0x11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06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0x2a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3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0x37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0xa1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3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0xb8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11159"/>
                  </a:ext>
                </a:extLst>
              </a:tr>
            </a:tbl>
          </a:graphicData>
        </a:graphic>
      </p:graphicFrame>
      <p:graphicFrame>
        <p:nvGraphicFramePr>
          <p:cNvPr id="13" name="表格 11">
            <a:extLst>
              <a:ext uri="{FF2B5EF4-FFF2-40B4-BE49-F238E27FC236}">
                <a16:creationId xmlns:a16="http://schemas.microsoft.com/office/drawing/2014/main" id="{6F79D34D-8CCB-1647-9710-73666286F5B1}"/>
              </a:ext>
            </a:extLst>
          </p:cNvPr>
          <p:cNvGraphicFramePr>
            <a:graphicFrameLocks noGrp="1"/>
          </p:cNvGraphicFramePr>
          <p:nvPr/>
        </p:nvGraphicFramePr>
        <p:xfrm>
          <a:off x="5335594" y="3678600"/>
          <a:ext cx="109451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4510">
                  <a:extLst>
                    <a:ext uri="{9D8B030D-6E8A-4147-A177-3AD203B41FA5}">
                      <a16:colId xmlns:a16="http://schemas.microsoft.com/office/drawing/2014/main" val="4175394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GPU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0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0x31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7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0x37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3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0x2a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0xa2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3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0xa3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11159"/>
                  </a:ext>
                </a:extLst>
              </a:tr>
            </a:tbl>
          </a:graphicData>
        </a:graphic>
      </p:graphicFrame>
      <p:graphicFrame>
        <p:nvGraphicFramePr>
          <p:cNvPr id="14" name="表格 11">
            <a:extLst>
              <a:ext uri="{FF2B5EF4-FFF2-40B4-BE49-F238E27FC236}">
                <a16:creationId xmlns:a16="http://schemas.microsoft.com/office/drawing/2014/main" id="{0AAB99B7-FBD6-C24A-82DD-7A0708210A1D}"/>
              </a:ext>
            </a:extLst>
          </p:cNvPr>
          <p:cNvGraphicFramePr>
            <a:graphicFrameLocks noGrp="1"/>
          </p:cNvGraphicFramePr>
          <p:nvPr/>
        </p:nvGraphicFramePr>
        <p:xfrm>
          <a:off x="6430104" y="3680209"/>
          <a:ext cx="1094510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4510">
                  <a:extLst>
                    <a:ext uri="{9D8B030D-6E8A-4147-A177-3AD203B41FA5}">
                      <a16:colId xmlns:a16="http://schemas.microsoft.com/office/drawing/2014/main" val="4175394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GPU</a:t>
                      </a:r>
                      <a:r>
                        <a:rPr lang="en-US" altLang="zh-CN" sz="1600" b="1" baseline="-25000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0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0x16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06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0x2a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0x32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3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0xb6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0x37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8099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387886" y="1933005"/>
            <a:ext cx="10612201" cy="1072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4000"/>
              </a:lnSpc>
              <a:buFont typeface="Wingdings" pitchFamily="2" charset="2"/>
              <a:buChar char="Ø"/>
            </a:pP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Different GPUs access the </a:t>
            </a:r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same address translations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during execution</a:t>
            </a:r>
          </a:p>
          <a:p>
            <a:pPr marL="285750" indent="-285750">
              <a:lnSpc>
                <a:spcPts val="4000"/>
              </a:lnSpc>
              <a:buFont typeface="Wingdings" pitchFamily="2" charset="2"/>
              <a:buChar char="Ø"/>
            </a:pP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Translations </a:t>
            </a:r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redundantly stored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in the TLB hierarchy due to mostly-inclusive</a:t>
            </a:r>
            <a:endParaRPr kumimoji="1" lang="zh-CN" altLang="en-US" sz="2200" dirty="0">
              <a:latin typeface="PingFang SC" panose="020B0400000000000000" pitchFamily="34" charset="-122"/>
              <a:ea typeface="PingFang SC" panose="020B0400000000000000" pitchFamily="34" charset="-122"/>
              <a:cs typeface="Ayuthaya" pitchFamily="2" charset="-34"/>
            </a:endParaRPr>
          </a:p>
        </p:txBody>
      </p:sp>
      <p:graphicFrame>
        <p:nvGraphicFramePr>
          <p:cNvPr id="17" name="表格 11">
            <a:extLst>
              <a:ext uri="{FF2B5EF4-FFF2-40B4-BE49-F238E27FC236}">
                <a16:creationId xmlns:a16="http://schemas.microsoft.com/office/drawing/2014/main" id="{DC230A9C-612C-D74B-90DB-3E238DEB0D21}"/>
              </a:ext>
            </a:extLst>
          </p:cNvPr>
          <p:cNvGraphicFramePr>
            <a:graphicFrameLocks noGrp="1"/>
          </p:cNvGraphicFramePr>
          <p:nvPr/>
        </p:nvGraphicFramePr>
        <p:xfrm>
          <a:off x="7787504" y="3307760"/>
          <a:ext cx="1288476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88476">
                  <a:extLst>
                    <a:ext uri="{9D8B030D-6E8A-4147-A177-3AD203B41FA5}">
                      <a16:colId xmlns:a16="http://schemas.microsoft.com/office/drawing/2014/main" val="417539433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IOMMU</a:t>
                      </a:r>
                    </a:p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TLB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7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0x45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06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0x2a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0x57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3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0xb6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7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  <a:cs typeface="Arial" panose="020B0604020202020204" pitchFamily="34" charset="0"/>
                        </a:rPr>
                        <a:t>0xb8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8099"/>
                  </a:ext>
                </a:extLst>
              </a:tr>
            </a:tbl>
          </a:graphicData>
        </a:graphic>
      </p:graphicFrame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43715C28-28C5-D74D-9A92-B36AF9B41999}"/>
              </a:ext>
            </a:extLst>
          </p:cNvPr>
          <p:cNvGraphicFramePr>
            <a:graphicFrameLocks noGrp="1"/>
          </p:cNvGraphicFramePr>
          <p:nvPr/>
        </p:nvGraphicFramePr>
        <p:xfrm>
          <a:off x="3146574" y="3306151"/>
          <a:ext cx="4378040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378040">
                  <a:extLst>
                    <a:ext uri="{9D8B030D-6E8A-4147-A177-3AD203B41FA5}">
                      <a16:colId xmlns:a16="http://schemas.microsoft.com/office/drawing/2014/main" val="291795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L2 TLB</a:t>
                      </a:r>
                      <a:endParaRPr lang="zh-CN" altLang="en-US" sz="16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2267173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0B5B2F5-4D55-F54B-ACE6-C8A4AB40889C}"/>
              </a:ext>
            </a:extLst>
          </p:cNvPr>
          <p:cNvSpPr txBox="1"/>
          <p:nvPr/>
        </p:nvSpPr>
        <p:spPr>
          <a:xfrm>
            <a:off x="463826" y="242060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Observation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1B29565-EF56-4A4B-A2E7-90B8A6A4519E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5397C00-B7B0-624B-90E7-96E7AFA8F406}"/>
              </a:ext>
            </a:extLst>
          </p:cNvPr>
          <p:cNvSpPr/>
          <p:nvPr/>
        </p:nvSpPr>
        <p:spPr>
          <a:xfrm>
            <a:off x="3146574" y="3977921"/>
            <a:ext cx="1094510" cy="501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299DED-FEE7-2D40-9E96-4F1277577A6D}"/>
              </a:ext>
            </a:extLst>
          </p:cNvPr>
          <p:cNvSpPr/>
          <p:nvPr/>
        </p:nvSpPr>
        <p:spPr>
          <a:xfrm>
            <a:off x="4241084" y="4355043"/>
            <a:ext cx="1094510" cy="501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0DB1D1-5216-D246-BB36-40E68852C859}"/>
              </a:ext>
            </a:extLst>
          </p:cNvPr>
          <p:cNvSpPr/>
          <p:nvPr/>
        </p:nvSpPr>
        <p:spPr>
          <a:xfrm>
            <a:off x="5335594" y="4712856"/>
            <a:ext cx="1094510" cy="501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78237B-B388-2940-8FF3-C48E160E12E3}"/>
              </a:ext>
            </a:extLst>
          </p:cNvPr>
          <p:cNvSpPr/>
          <p:nvPr/>
        </p:nvSpPr>
        <p:spPr>
          <a:xfrm>
            <a:off x="6430104" y="4348986"/>
            <a:ext cx="1094510" cy="501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74D273-9193-4C4D-A257-C3D402FA9161}"/>
              </a:ext>
            </a:extLst>
          </p:cNvPr>
          <p:cNvSpPr/>
          <p:nvPr/>
        </p:nvSpPr>
        <p:spPr>
          <a:xfrm>
            <a:off x="7787504" y="4336872"/>
            <a:ext cx="1288476" cy="501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05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54524-C5FB-9F4B-89B7-E3177C7EB9AE}"/>
              </a:ext>
            </a:extLst>
          </p:cNvPr>
          <p:cNvSpPr txBox="1"/>
          <p:nvPr/>
        </p:nvSpPr>
        <p:spPr>
          <a:xfrm>
            <a:off x="850323" y="1197055"/>
            <a:ext cx="45223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Multi-Application-Multi-GPU</a:t>
            </a:r>
          </a:p>
          <a:p>
            <a:endParaRPr kumimoji="1"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F71AF1-EAA9-7149-9B21-1BD172884DB7}"/>
              </a:ext>
            </a:extLst>
          </p:cNvPr>
          <p:cNvSpPr txBox="1"/>
          <p:nvPr/>
        </p:nvSpPr>
        <p:spPr>
          <a:xfrm>
            <a:off x="1387886" y="2025769"/>
            <a:ext cx="9326592" cy="463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Wingdings" pitchFamily="2" charset="2"/>
              <a:buChar char="Ø"/>
            </a:pPr>
            <a:r>
              <a:rPr kumimoji="1" lang="en-US" altLang="zh-CN" sz="22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Multiple application interference </a:t>
            </a:r>
            <a:r>
              <a:rPr kumimoji="1" lang="en-US" altLang="zh-CN" sz="2200" dirty="0">
                <a:latin typeface="PingFang SC" panose="020B0400000000000000" pitchFamily="34" charset="-122"/>
                <a:ea typeface="PingFang SC" panose="020B0400000000000000" pitchFamily="34" charset="-122"/>
                <a:cs typeface="Ayuthaya" pitchFamily="2" charset="-34"/>
              </a:rPr>
              <a:t>occurs in the shared IOMMU TLB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85A9DC6-6B87-3347-A1F4-746081391418}"/>
              </a:ext>
            </a:extLst>
          </p:cNvPr>
          <p:cNvGraphicFramePr/>
          <p:nvPr/>
        </p:nvGraphicFramePr>
        <p:xfrm>
          <a:off x="964474" y="3110418"/>
          <a:ext cx="4777419" cy="275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DAC3AA4-9AE1-524B-A0EF-D7D55CC81183}"/>
              </a:ext>
            </a:extLst>
          </p:cNvPr>
          <p:cNvCxnSpPr>
            <a:cxnSpLocks/>
          </p:cNvCxnSpPr>
          <p:nvPr/>
        </p:nvCxnSpPr>
        <p:spPr>
          <a:xfrm>
            <a:off x="4073570" y="3627776"/>
            <a:ext cx="0" cy="132167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A056106-D90C-6C4F-B9DC-A3CF5CBE9C6B}"/>
              </a:ext>
            </a:extLst>
          </p:cNvPr>
          <p:cNvSpPr txBox="1"/>
          <p:nvPr/>
        </p:nvSpPr>
        <p:spPr>
          <a:xfrm>
            <a:off x="469224" y="238694"/>
            <a:ext cx="23054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339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Observation </a:t>
            </a:r>
            <a:endParaRPr kumimoji="1" lang="zh-CN" altLang="en-US" sz="2800" dirty="0">
              <a:solidFill>
                <a:srgbClr val="003393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7AB3E964-FB46-D54D-94DF-D764E2FC2990}"/>
              </a:ext>
            </a:extLst>
          </p:cNvPr>
          <p:cNvCxnSpPr>
            <a:cxnSpLocks/>
          </p:cNvCxnSpPr>
          <p:nvPr/>
        </p:nvCxnSpPr>
        <p:spPr>
          <a:xfrm>
            <a:off x="571500" y="795132"/>
            <a:ext cx="11087100" cy="0"/>
          </a:xfrm>
          <a:prstGeom prst="line">
            <a:avLst/>
          </a:prstGeom>
          <a:ln w="19050">
            <a:solidFill>
              <a:srgbClr val="003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EE76B5E-5E8A-B646-8866-D45C1DC4DAD3}"/>
              </a:ext>
            </a:extLst>
          </p:cNvPr>
          <p:cNvSpPr txBox="1"/>
          <p:nvPr/>
        </p:nvSpPr>
        <p:spPr>
          <a:xfrm>
            <a:off x="3399988" y="366354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76%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52BBC-D8A8-A847-AD6B-E4AB420A6AD4}"/>
              </a:ext>
            </a:extLst>
          </p:cNvPr>
          <p:cNvSpPr txBox="1"/>
          <p:nvPr/>
        </p:nvSpPr>
        <p:spPr>
          <a:xfrm>
            <a:off x="4073570" y="43040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40%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768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7158</TotalTime>
  <Words>1131</Words>
  <Application>Microsoft Macintosh PowerPoint</Application>
  <PresentationFormat>宽屏</PresentationFormat>
  <Paragraphs>359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PingFang SC</vt:lpstr>
      <vt:lpstr>Arial</vt:lpstr>
      <vt:lpstr>Helvetica</vt:lpstr>
      <vt:lpstr>Wingdings</vt:lpstr>
      <vt:lpstr>Office 主题​​</vt:lpstr>
      <vt:lpstr>Improving Address Translation in Multi-GPUs via Sharing and Spilling aware TLB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Improving Address Translation in Multi-GPUs via  Sharing and Spilling aware TLB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1</dc:title>
  <dc:creator>Li, Bingyao</dc:creator>
  <cp:lastModifiedBy>Li, Bingyao</cp:lastModifiedBy>
  <cp:revision>250</cp:revision>
  <dcterms:created xsi:type="dcterms:W3CDTF">2021-09-16T17:20:08Z</dcterms:created>
  <dcterms:modified xsi:type="dcterms:W3CDTF">2021-11-17T08:06:27Z</dcterms:modified>
</cp:coreProperties>
</file>