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6" r:id="rId8"/>
    <p:sldId id="281" r:id="rId9"/>
    <p:sldId id="262" r:id="rId10"/>
    <p:sldId id="263" r:id="rId11"/>
    <p:sldId id="264" r:id="rId12"/>
    <p:sldId id="295" r:id="rId13"/>
    <p:sldId id="296" r:id="rId14"/>
    <p:sldId id="265" r:id="rId15"/>
    <p:sldId id="266" r:id="rId16"/>
    <p:sldId id="267" r:id="rId17"/>
    <p:sldId id="268" r:id="rId18"/>
    <p:sldId id="270" r:id="rId19"/>
    <p:sldId id="271" r:id="rId20"/>
    <p:sldId id="277" r:id="rId21"/>
    <p:sldId id="272" r:id="rId22"/>
    <p:sldId id="273" r:id="rId23"/>
    <p:sldId id="275" r:id="rId24"/>
    <p:sldId id="276" r:id="rId25"/>
    <p:sldId id="279" r:id="rId26"/>
    <p:sldId id="280" r:id="rId27"/>
    <p:sldId id="282" r:id="rId28"/>
    <p:sldId id="283" r:id="rId29"/>
    <p:sldId id="284" r:id="rId30"/>
    <p:sldId id="285" r:id="rId31"/>
    <p:sldId id="287" r:id="rId32"/>
    <p:sldId id="288" r:id="rId33"/>
    <p:sldId id="289" r:id="rId34"/>
    <p:sldId id="290" r:id="rId35"/>
    <p:sldId id="291" r:id="rId36"/>
    <p:sldId id="292" r:id="rId37"/>
    <p:sldId id="29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56" d="100"/>
          <a:sy n="56" d="100"/>
        </p:scale>
        <p:origin x="47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F3EE-D71F-4D2E-BE27-0C1865A4236A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212B-40DB-44A2-9B25-BAB0FDD6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8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F3EE-D71F-4D2E-BE27-0C1865A4236A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212B-40DB-44A2-9B25-BAB0FDD6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F3EE-D71F-4D2E-BE27-0C1865A4236A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212B-40DB-44A2-9B25-BAB0FDD6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F3EE-D71F-4D2E-BE27-0C1865A4236A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212B-40DB-44A2-9B25-BAB0FDD6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0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F3EE-D71F-4D2E-BE27-0C1865A4236A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212B-40DB-44A2-9B25-BAB0FDD6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6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F3EE-D71F-4D2E-BE27-0C1865A4236A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212B-40DB-44A2-9B25-BAB0FDD6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7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F3EE-D71F-4D2E-BE27-0C1865A4236A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212B-40DB-44A2-9B25-BAB0FDD6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9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F3EE-D71F-4D2E-BE27-0C1865A4236A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212B-40DB-44A2-9B25-BAB0FDD6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2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F3EE-D71F-4D2E-BE27-0C1865A4236A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212B-40DB-44A2-9B25-BAB0FDD6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0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F3EE-D71F-4D2E-BE27-0C1865A4236A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212B-40DB-44A2-9B25-BAB0FDD6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5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F3EE-D71F-4D2E-BE27-0C1865A4236A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212B-40DB-44A2-9B25-BAB0FDD6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6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6F3EE-D71F-4D2E-BE27-0C1865A4236A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0212B-40DB-44A2-9B25-BAB0FDD6B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err="1" smtClean="0">
                <a:solidFill>
                  <a:srgbClr val="002060"/>
                </a:solidFill>
              </a:rPr>
              <a:t>fll</a:t>
            </a:r>
            <a:r>
              <a:rPr lang="en-US" b="1" dirty="0" smtClean="0">
                <a:solidFill>
                  <a:srgbClr val="002060"/>
                </a:solidFill>
              </a:rPr>
              <a:t> – Fortran Linked List Library </a:t>
            </a:r>
            <a:r>
              <a:rPr lang="en-US" sz="3600" b="1" dirty="0" smtClean="0">
                <a:solidFill>
                  <a:srgbClr val="002060"/>
                </a:solidFill>
              </a:rPr>
              <a:t>version - 2.1</a:t>
            </a:r>
            <a:r>
              <a:rPr lang="en-US" b="1" dirty="0" smtClean="0">
                <a:solidFill>
                  <a:srgbClr val="002060"/>
                </a:solidFill>
              </a:rPr>
              <a:t/>
            </a:r>
            <a:br>
              <a:rPr lang="en-US" b="1" dirty="0" smtClean="0">
                <a:solidFill>
                  <a:srgbClr val="002060"/>
                </a:solidFill>
              </a:rPr>
            </a:br>
            <a:r>
              <a:rPr lang="en-US" b="1" dirty="0" smtClean="0">
                <a:solidFill>
                  <a:srgbClr val="002060"/>
                </a:solidFill>
              </a:rPr>
              <a:t>User Guide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b="1" i="1" dirty="0" smtClean="0"/>
              <a:t>Adam Jirasek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70528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Function </a:t>
            </a:r>
            <a:r>
              <a:rPr lang="en-US" b="1" dirty="0" err="1" smtClean="0">
                <a:solidFill>
                  <a:srgbClr val="002060"/>
                </a:solidFill>
              </a:rPr>
              <a:t>fll_mv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fll_mv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pwhat</a:t>
            </a:r>
            <a:r>
              <a:rPr lang="en-US" b="1" dirty="0" smtClean="0">
                <a:solidFill>
                  <a:srgbClr val="C00000"/>
                </a:solidFill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</a:rPr>
              <a:t>pwhere</a:t>
            </a:r>
            <a:r>
              <a:rPr lang="en-US" b="1" dirty="0" smtClean="0">
                <a:solidFill>
                  <a:srgbClr val="C00000"/>
                </a:solidFill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</a:rPr>
              <a:t>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Moves </a:t>
            </a:r>
            <a:r>
              <a:rPr lang="en-US" dirty="0" err="1" smtClean="0"/>
              <a:t>pwhat</a:t>
            </a:r>
            <a:r>
              <a:rPr lang="en-US" dirty="0" smtClean="0"/>
              <a:t> node to </a:t>
            </a:r>
            <a:r>
              <a:rPr lang="en-US" dirty="0" err="1" smtClean="0"/>
              <a:t>pwhere</a:t>
            </a:r>
            <a:endParaRPr lang="en-US" dirty="0"/>
          </a:p>
          <a:p>
            <a:pPr lvl="1"/>
            <a:r>
              <a:rPr lang="en-US" dirty="0" smtClean="0"/>
              <a:t>Return value - logical value, return value can be true or false depending on if the move operation was successful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Returns </a:t>
            </a:r>
            <a:r>
              <a:rPr lang="en-US" dirty="0" smtClean="0"/>
              <a:t>TRUE if function was successful or FALSE if function failed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557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Function </a:t>
            </a:r>
            <a:r>
              <a:rPr lang="en-US" b="1" dirty="0" err="1" smtClean="0">
                <a:solidFill>
                  <a:srgbClr val="002060"/>
                </a:solidFill>
              </a:rPr>
              <a:t>fll_mk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fll_mk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name,type,ndim,nsize,fpar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Makes a new node of list</a:t>
            </a:r>
          </a:p>
          <a:p>
            <a:pPr lvl="1"/>
            <a:r>
              <a:rPr lang="en-US" dirty="0" smtClean="0"/>
              <a:t>Input – name of node, type of node, first and second dimensions</a:t>
            </a:r>
            <a:endParaRPr lang="en-US" dirty="0"/>
          </a:p>
          <a:p>
            <a:pPr lvl="2"/>
            <a:r>
              <a:rPr lang="en-US" dirty="0" smtClean="0"/>
              <a:t>If type of node is DIR, </a:t>
            </a:r>
            <a:r>
              <a:rPr lang="en-US" dirty="0" err="1" smtClean="0"/>
              <a:t>ndim</a:t>
            </a:r>
            <a:r>
              <a:rPr lang="en-US" dirty="0" smtClean="0"/>
              <a:t> and </a:t>
            </a:r>
            <a:r>
              <a:rPr lang="en-US" dirty="0" err="1" smtClean="0"/>
              <a:t>nsize</a:t>
            </a:r>
            <a:r>
              <a:rPr lang="en-US" dirty="0" smtClean="0"/>
              <a:t> are automatically set to 0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Return - pointer </a:t>
            </a:r>
            <a:r>
              <a:rPr lang="en-US" dirty="0"/>
              <a:t>to newly created node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17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Function </a:t>
            </a:r>
            <a:r>
              <a:rPr lang="en-US" b="1" dirty="0" err="1">
                <a:solidFill>
                  <a:srgbClr val="002060"/>
                </a:solidFill>
              </a:rPr>
              <a:t>fll_mk</a:t>
            </a:r>
            <a:r>
              <a:rPr lang="en-US" b="1" dirty="0">
                <a:solidFill>
                  <a:srgbClr val="002060"/>
                </a:solidFill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on </a:t>
            </a:r>
            <a:r>
              <a:rPr lang="en-US" dirty="0" err="1" smtClean="0"/>
              <a:t>fll_mk</a:t>
            </a:r>
            <a:endParaRPr lang="en-US" dirty="0" smtClean="0"/>
          </a:p>
          <a:p>
            <a:pPr lvl="1"/>
            <a:r>
              <a:rPr lang="en-US" dirty="0" err="1" smtClean="0"/>
              <a:t>fll_mk</a:t>
            </a:r>
            <a:r>
              <a:rPr lang="en-US" dirty="0" smtClean="0"/>
              <a:t> will decide what to allocate based on </a:t>
            </a:r>
            <a:r>
              <a:rPr lang="en-US" dirty="0" err="1" smtClean="0"/>
              <a:t>ndim</a:t>
            </a:r>
            <a:r>
              <a:rPr lang="en-US" dirty="0" smtClean="0"/>
              <a:t> and </a:t>
            </a:r>
            <a:r>
              <a:rPr lang="en-US" dirty="0" err="1" smtClean="0"/>
              <a:t>nsize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ndim</a:t>
            </a:r>
            <a:r>
              <a:rPr lang="en-US" dirty="0" smtClean="0"/>
              <a:t> = 1 </a:t>
            </a:r>
            <a:r>
              <a:rPr lang="en-US" b="1" dirty="0" smtClean="0"/>
              <a:t>and</a:t>
            </a:r>
            <a:r>
              <a:rPr lang="en-US" dirty="0" smtClean="0"/>
              <a:t> </a:t>
            </a:r>
            <a:r>
              <a:rPr lang="en-US" dirty="0" err="1" smtClean="0"/>
              <a:t>nsize</a:t>
            </a:r>
            <a:r>
              <a:rPr lang="en-US" dirty="0" smtClean="0"/>
              <a:t> = 1   the access variable is static and accessed with index 0</a:t>
            </a:r>
          </a:p>
          <a:p>
            <a:pPr lvl="2"/>
            <a:r>
              <a:rPr lang="en-US" dirty="0" smtClean="0"/>
              <a:t>Example tmp%L0 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ndim</a:t>
            </a:r>
            <a:r>
              <a:rPr lang="en-US" dirty="0"/>
              <a:t> = 1 </a:t>
            </a:r>
            <a:r>
              <a:rPr lang="en-US" b="1" dirty="0" smtClean="0"/>
              <a:t>or</a:t>
            </a:r>
            <a:r>
              <a:rPr lang="en-US" dirty="0" smtClean="0"/>
              <a:t> </a:t>
            </a:r>
            <a:r>
              <a:rPr lang="en-US" dirty="0" err="1" smtClean="0"/>
              <a:t>nsize</a:t>
            </a:r>
            <a:r>
              <a:rPr lang="en-US" dirty="0" smtClean="0"/>
              <a:t> </a:t>
            </a:r>
            <a:r>
              <a:rPr lang="en-US" dirty="0"/>
              <a:t>= 1   the </a:t>
            </a:r>
            <a:r>
              <a:rPr lang="en-US" dirty="0" err="1"/>
              <a:t>acces</a:t>
            </a:r>
            <a:r>
              <a:rPr lang="en-US" dirty="0"/>
              <a:t> variable is </a:t>
            </a:r>
            <a:r>
              <a:rPr lang="en-US" dirty="0" smtClean="0"/>
              <a:t>one dimensional array accessed with index1</a:t>
            </a:r>
            <a:endParaRPr lang="en-US" dirty="0"/>
          </a:p>
          <a:p>
            <a:pPr lvl="2"/>
            <a:r>
              <a:rPr lang="en-US" dirty="0"/>
              <a:t>Example </a:t>
            </a:r>
            <a:r>
              <a:rPr lang="en-US" dirty="0" smtClean="0"/>
              <a:t>tmp%L1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ndim</a:t>
            </a:r>
            <a:r>
              <a:rPr lang="en-US" dirty="0"/>
              <a:t> </a:t>
            </a:r>
            <a:r>
              <a:rPr lang="en-US" dirty="0" smtClean="0"/>
              <a:t>&gt; </a:t>
            </a:r>
            <a:r>
              <a:rPr lang="en-US" dirty="0"/>
              <a:t>1 </a:t>
            </a:r>
            <a:r>
              <a:rPr lang="en-US" b="1" dirty="0" smtClean="0"/>
              <a:t>and </a:t>
            </a:r>
            <a:r>
              <a:rPr lang="en-US" dirty="0" err="1" smtClean="0"/>
              <a:t>nsize</a:t>
            </a:r>
            <a:r>
              <a:rPr lang="en-US" dirty="0" smtClean="0"/>
              <a:t> &gt; </a:t>
            </a:r>
            <a:r>
              <a:rPr lang="en-US" dirty="0"/>
              <a:t>1   the </a:t>
            </a:r>
            <a:r>
              <a:rPr lang="en-US" dirty="0" err="1"/>
              <a:t>acces</a:t>
            </a:r>
            <a:r>
              <a:rPr lang="en-US" dirty="0"/>
              <a:t> variable is </a:t>
            </a:r>
            <a:r>
              <a:rPr lang="en-US" dirty="0" smtClean="0"/>
              <a:t>two dimensional </a:t>
            </a:r>
            <a:r>
              <a:rPr lang="en-US" dirty="0"/>
              <a:t>array accessed with </a:t>
            </a:r>
            <a:r>
              <a:rPr lang="en-US" dirty="0" smtClean="0"/>
              <a:t>index 2</a:t>
            </a:r>
            <a:endParaRPr lang="en-US" dirty="0"/>
          </a:p>
          <a:p>
            <a:pPr lvl="2"/>
            <a:r>
              <a:rPr lang="en-US" dirty="0"/>
              <a:t>Example </a:t>
            </a:r>
            <a:r>
              <a:rPr lang="en-US" dirty="0" smtClean="0"/>
              <a:t>tmp%L2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70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Function </a:t>
            </a:r>
            <a:r>
              <a:rPr lang="en-US" b="1" dirty="0" err="1">
                <a:solidFill>
                  <a:srgbClr val="002060"/>
                </a:solidFill>
              </a:rPr>
              <a:t>fll_mk</a:t>
            </a:r>
            <a:r>
              <a:rPr lang="en-US" b="1" dirty="0">
                <a:solidFill>
                  <a:srgbClr val="002060"/>
                </a:solidFill>
              </a:rPr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user wants to force the shape of array, user must specify the index during </a:t>
            </a:r>
            <a:r>
              <a:rPr lang="en-US" dirty="0" err="1" smtClean="0"/>
              <a:t>fll_mk</a:t>
            </a:r>
            <a:endParaRPr lang="en-US" dirty="0" smtClean="0"/>
          </a:p>
          <a:p>
            <a:pPr lvl="1"/>
            <a:r>
              <a:rPr lang="en-US" dirty="0" smtClean="0"/>
              <a:t>Example </a:t>
            </a:r>
          </a:p>
          <a:p>
            <a:pPr marL="457200" lvl="1" indent="0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Ptmp</a:t>
            </a:r>
            <a:r>
              <a:rPr lang="en-US" b="1" dirty="0" smtClean="0">
                <a:solidFill>
                  <a:srgbClr val="FF0000"/>
                </a:solidFill>
              </a:rPr>
              <a:t> =&gt; </a:t>
            </a:r>
            <a:r>
              <a:rPr lang="en-US" b="1" dirty="0" err="1" smtClean="0">
                <a:solidFill>
                  <a:srgbClr val="FF0000"/>
                </a:solidFill>
              </a:rPr>
              <a:t>fll_mk</a:t>
            </a:r>
            <a:r>
              <a:rPr lang="en-US" b="1" dirty="0" smtClean="0">
                <a:solidFill>
                  <a:srgbClr val="FF0000"/>
                </a:solidFill>
              </a:rPr>
              <a:t>(‘</a:t>
            </a:r>
            <a:r>
              <a:rPr lang="en-US" b="1" dirty="0" err="1" smtClean="0">
                <a:solidFill>
                  <a:srgbClr val="FF0000"/>
                </a:solidFill>
              </a:rPr>
              <a:t>node_name</a:t>
            </a:r>
            <a:r>
              <a:rPr lang="en-US" b="1" dirty="0" smtClean="0">
                <a:solidFill>
                  <a:srgbClr val="FF0000"/>
                </a:solidFill>
              </a:rPr>
              <a:t>’, ‘L2’ , </a:t>
            </a:r>
            <a:r>
              <a:rPr lang="en-US" b="1" dirty="0" err="1" smtClean="0">
                <a:solidFill>
                  <a:srgbClr val="FF0000"/>
                </a:solidFill>
              </a:rPr>
              <a:t>ndim</a:t>
            </a:r>
            <a:r>
              <a:rPr lang="en-US" b="1" dirty="0" smtClean="0">
                <a:solidFill>
                  <a:srgbClr val="FF0000"/>
                </a:solidFill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nsize</a:t>
            </a:r>
            <a:r>
              <a:rPr lang="en-US" b="1" dirty="0" smtClean="0">
                <a:solidFill>
                  <a:srgbClr val="FF0000"/>
                </a:solidFill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fpar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endParaRPr lang="en-US" dirty="0" smtClean="0"/>
          </a:p>
          <a:p>
            <a:pPr lvl="1"/>
            <a:r>
              <a:rPr lang="en-US" dirty="0" smtClean="0"/>
              <a:t>This will allocate two dimensional array accessed by tmp%l2 independent of values of </a:t>
            </a:r>
            <a:r>
              <a:rPr lang="en-US" dirty="0" err="1" smtClean="0"/>
              <a:t>ndim</a:t>
            </a:r>
            <a:r>
              <a:rPr lang="en-US" dirty="0" smtClean="0"/>
              <a:t> and </a:t>
            </a:r>
            <a:r>
              <a:rPr lang="en-US" dirty="0" err="1" smtClean="0"/>
              <a:t>nsize</a:t>
            </a:r>
            <a:endParaRPr lang="en-US" dirty="0"/>
          </a:p>
          <a:p>
            <a:pPr lvl="1"/>
            <a:r>
              <a:rPr lang="en-US" dirty="0" smtClean="0"/>
              <a:t>The arrays are then located by using function </a:t>
            </a:r>
            <a:r>
              <a:rPr lang="en-US" dirty="0" err="1" smtClean="0"/>
              <a:t>fll_getndata</a:t>
            </a:r>
            <a:r>
              <a:rPr lang="en-US" dirty="0" smtClean="0"/>
              <a:t> with specified type and additional parameter </a:t>
            </a:r>
            <a:r>
              <a:rPr lang="en-US" dirty="0" err="1" smtClean="0"/>
              <a:t>force_type</a:t>
            </a:r>
            <a:r>
              <a:rPr lang="en-US" dirty="0" smtClean="0"/>
              <a:t> = ‘y’</a:t>
            </a:r>
          </a:p>
          <a:p>
            <a:pPr lvl="1"/>
            <a:r>
              <a:rPr lang="en-US" dirty="0" smtClean="0"/>
              <a:t>Example: the array above would be accessed</a:t>
            </a:r>
          </a:p>
          <a:p>
            <a:pPr marL="914400" lvl="2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Array </a:t>
            </a:r>
            <a:r>
              <a:rPr lang="en-US" sz="2400" b="1" dirty="0">
                <a:solidFill>
                  <a:srgbClr val="FF0000"/>
                </a:solidFill>
              </a:rPr>
              <a:t>=&gt; fll_getndata_l2(pointer, ‘</a:t>
            </a:r>
            <a:r>
              <a:rPr lang="en-US" sz="2400" b="1" dirty="0" err="1">
                <a:solidFill>
                  <a:srgbClr val="FF0000"/>
                </a:solidFill>
              </a:rPr>
              <a:t>node_name</a:t>
            </a:r>
            <a:r>
              <a:rPr lang="en-US" sz="2400" b="1" dirty="0">
                <a:solidFill>
                  <a:srgbClr val="FF0000"/>
                </a:solidFill>
              </a:rPr>
              <a:t>’, 1_lint, </a:t>
            </a:r>
            <a:r>
              <a:rPr lang="en-US" sz="2400" b="1" dirty="0" err="1">
                <a:solidFill>
                  <a:srgbClr val="FF0000"/>
                </a:solidFill>
              </a:rPr>
              <a:t>fpar</a:t>
            </a:r>
            <a:r>
              <a:rPr lang="en-US" sz="2400" b="1" dirty="0">
                <a:solidFill>
                  <a:srgbClr val="FF0000"/>
                </a:solidFill>
              </a:rPr>
              <a:t>, </a:t>
            </a:r>
            <a:r>
              <a:rPr lang="en-US" sz="2400" b="1" dirty="0" err="1">
                <a:solidFill>
                  <a:srgbClr val="FF0000"/>
                </a:solidFill>
              </a:rPr>
              <a:t>force_type</a:t>
            </a:r>
            <a:r>
              <a:rPr lang="en-US" sz="2400" b="1" dirty="0">
                <a:solidFill>
                  <a:srgbClr val="FF0000"/>
                </a:solidFill>
              </a:rPr>
              <a:t>=‘y’)</a:t>
            </a:r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80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Function </a:t>
            </a:r>
            <a:r>
              <a:rPr lang="en-US" b="1" dirty="0" err="1" smtClean="0">
                <a:solidFill>
                  <a:srgbClr val="002060"/>
                </a:solidFill>
              </a:rPr>
              <a:t>fll_locate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fll_locate</a:t>
            </a:r>
            <a:r>
              <a:rPr lang="en-US" b="1" dirty="0" smtClean="0">
                <a:solidFill>
                  <a:srgbClr val="C00000"/>
                </a:solidFill>
              </a:rPr>
              <a:t> (</a:t>
            </a:r>
            <a:r>
              <a:rPr lang="en-US" b="1" dirty="0" err="1" smtClean="0">
                <a:solidFill>
                  <a:srgbClr val="C00000"/>
                </a:solidFill>
              </a:rPr>
              <a:t>pnode,name</a:t>
            </a:r>
            <a:r>
              <a:rPr lang="en-US" b="1" dirty="0" smtClean="0">
                <a:solidFill>
                  <a:srgbClr val="C00000"/>
                </a:solidFill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</a:rPr>
              <a:t>type,dim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dirty="0" err="1">
                <a:solidFill>
                  <a:srgbClr val="C00000"/>
                </a:solidFill>
              </a:rPr>
              <a:t>number,recursive,fpar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Locates node</a:t>
            </a:r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list where to search</a:t>
            </a:r>
          </a:p>
          <a:p>
            <a:pPr lvl="2"/>
            <a:r>
              <a:rPr lang="en-US" dirty="0" smtClean="0"/>
              <a:t>Name – name of node</a:t>
            </a:r>
          </a:p>
          <a:p>
            <a:pPr lvl="2"/>
            <a:r>
              <a:rPr lang="en-US" dirty="0" smtClean="0"/>
              <a:t>Number – order of the node (1</a:t>
            </a:r>
            <a:r>
              <a:rPr lang="en-US" baseline="30000" dirty="0" smtClean="0"/>
              <a:t>st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…) if more nodes of the same name </a:t>
            </a:r>
          </a:p>
          <a:p>
            <a:pPr lvl="2"/>
            <a:r>
              <a:rPr lang="en-US" dirty="0" smtClean="0"/>
              <a:t>Type – type of node</a:t>
            </a:r>
          </a:p>
          <a:p>
            <a:pPr lvl="2"/>
            <a:r>
              <a:rPr lang="en-US" dirty="0" smtClean="0"/>
              <a:t>Dim – dimensions of arrays in the node, can be 0,1,2, if any other number the dimensions is not considered</a:t>
            </a:r>
          </a:p>
          <a:p>
            <a:pPr lvl="2"/>
            <a:r>
              <a:rPr lang="en-US" dirty="0" smtClean="0"/>
              <a:t>Recursive – search list recursively, if so, number == 1</a:t>
            </a:r>
          </a:p>
          <a:p>
            <a:pPr lvl="2"/>
            <a:r>
              <a:rPr lang="en-US" dirty="0" smtClean="0"/>
              <a:t>Both name and type can be set to *</a:t>
            </a:r>
          </a:p>
          <a:p>
            <a:pPr lvl="1"/>
            <a:r>
              <a:rPr lang="en-US" dirty="0" smtClean="0"/>
              <a:t>Return – pointer to located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8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Function </a:t>
            </a:r>
            <a:r>
              <a:rPr lang="en-US" b="1" dirty="0" err="1" smtClean="0">
                <a:solidFill>
                  <a:srgbClr val="002060"/>
                </a:solidFill>
              </a:rPr>
              <a:t>fll_nnodes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fll_nnodes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pnode,name,type,dim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dirty="0" err="1">
                <a:solidFill>
                  <a:srgbClr val="C00000"/>
                </a:solidFill>
              </a:rPr>
              <a:t>number,recursive,fpar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Return number of nodes </a:t>
            </a:r>
            <a:r>
              <a:rPr lang="en-US" dirty="0" err="1" smtClean="0"/>
              <a:t>pnode</a:t>
            </a:r>
            <a:r>
              <a:rPr lang="en-US" dirty="0" smtClean="0"/>
              <a:t> list</a:t>
            </a:r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list where to search</a:t>
            </a:r>
          </a:p>
          <a:p>
            <a:pPr lvl="2"/>
            <a:r>
              <a:rPr lang="en-US" dirty="0" smtClean="0"/>
              <a:t>Name – name of node</a:t>
            </a:r>
          </a:p>
          <a:p>
            <a:pPr lvl="2"/>
            <a:r>
              <a:rPr lang="en-US" dirty="0" smtClean="0"/>
              <a:t>Number – order of the node (1</a:t>
            </a:r>
            <a:r>
              <a:rPr lang="en-US" baseline="30000" dirty="0" smtClean="0"/>
              <a:t>st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…) if more nodes of the same name </a:t>
            </a:r>
          </a:p>
          <a:p>
            <a:pPr lvl="2"/>
            <a:r>
              <a:rPr lang="en-US" dirty="0" smtClean="0"/>
              <a:t>Type – type of node</a:t>
            </a:r>
          </a:p>
          <a:p>
            <a:pPr lvl="2"/>
            <a:r>
              <a:rPr lang="en-US" dirty="0"/>
              <a:t>Dim – dimensions of arrays in the node, can be 0,1,2, if any other number the dimensions is not </a:t>
            </a:r>
            <a:r>
              <a:rPr lang="en-US" dirty="0" smtClean="0"/>
              <a:t>considered</a:t>
            </a:r>
          </a:p>
          <a:p>
            <a:pPr lvl="2"/>
            <a:r>
              <a:rPr lang="en-US" dirty="0" smtClean="0"/>
              <a:t>Recursive – search list recursively, if so, number == 1</a:t>
            </a:r>
          </a:p>
          <a:p>
            <a:pPr lvl="2"/>
            <a:r>
              <a:rPr lang="en-US" dirty="0" smtClean="0"/>
              <a:t>Both name and type can be set to *</a:t>
            </a:r>
          </a:p>
          <a:p>
            <a:pPr lvl="1"/>
            <a:r>
              <a:rPr lang="en-US" dirty="0" smtClean="0"/>
              <a:t>Return – number of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684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Function </a:t>
            </a:r>
            <a:r>
              <a:rPr lang="en-US" b="1" dirty="0" err="1" smtClean="0">
                <a:solidFill>
                  <a:srgbClr val="002060"/>
                </a:solidFill>
              </a:rPr>
              <a:t>fll_getndata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fll_getndata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pnode,name</a:t>
            </a:r>
            <a:r>
              <a:rPr lang="en-US" b="1" dirty="0" smtClean="0">
                <a:solidFill>
                  <a:srgbClr val="C00000"/>
                </a:solidFill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</a:rPr>
              <a:t>number,recursive,fpar,force_type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  <a:endParaRPr lang="en-US" b="1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Returns data in nodes which are not type of DIR</a:t>
            </a:r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list where to search</a:t>
            </a:r>
          </a:p>
          <a:p>
            <a:pPr lvl="2"/>
            <a:r>
              <a:rPr lang="en-US" dirty="0" smtClean="0"/>
              <a:t>Name – name of node</a:t>
            </a:r>
          </a:p>
          <a:p>
            <a:pPr lvl="2"/>
            <a:r>
              <a:rPr lang="en-US" dirty="0" smtClean="0"/>
              <a:t>Number – order of the node (1</a:t>
            </a:r>
            <a:r>
              <a:rPr lang="en-US" baseline="30000" dirty="0" smtClean="0"/>
              <a:t>st</a:t>
            </a:r>
            <a:r>
              <a:rPr lang="en-US" dirty="0" smtClean="0"/>
              <a:t>, 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…) if more nodes of the same name </a:t>
            </a:r>
          </a:p>
          <a:p>
            <a:pPr lvl="2"/>
            <a:r>
              <a:rPr lang="en-US" dirty="0" smtClean="0"/>
              <a:t>Dim </a:t>
            </a:r>
            <a:r>
              <a:rPr lang="en-US" dirty="0"/>
              <a:t>– dimensions of arrays in the node, can be 0,1,2, if any other number the dimensions is not </a:t>
            </a:r>
            <a:r>
              <a:rPr lang="en-US" dirty="0" smtClean="0"/>
              <a:t>considered</a:t>
            </a:r>
          </a:p>
          <a:p>
            <a:pPr lvl="2"/>
            <a:r>
              <a:rPr lang="en-US" dirty="0" smtClean="0"/>
              <a:t>Recursive – search list recursively, if so, number == 1</a:t>
            </a:r>
          </a:p>
          <a:p>
            <a:pPr lvl="2"/>
            <a:r>
              <a:rPr lang="en-US" dirty="0" smtClean="0"/>
              <a:t>Both name and type can be set to </a:t>
            </a:r>
            <a:r>
              <a:rPr lang="en-US" dirty="0" smtClean="0"/>
              <a:t>*</a:t>
            </a:r>
          </a:p>
          <a:p>
            <a:pPr lvl="2"/>
            <a:r>
              <a:rPr lang="en-US" dirty="0" smtClean="0"/>
              <a:t>If </a:t>
            </a:r>
            <a:r>
              <a:rPr lang="en-US" dirty="0" err="1" smtClean="0"/>
              <a:t>force_type</a:t>
            </a:r>
            <a:r>
              <a:rPr lang="en-US" dirty="0" smtClean="0"/>
              <a:t> specified as ‘y’ array dimensions will be forced by index in name </a:t>
            </a:r>
            <a:r>
              <a:rPr lang="en-US" smtClean="0"/>
              <a:t>of function </a:t>
            </a:r>
            <a:r>
              <a:rPr lang="en-US" dirty="0" smtClean="0"/>
              <a:t>– see </a:t>
            </a:r>
            <a:r>
              <a:rPr lang="en-US" dirty="0" err="1" smtClean="0"/>
              <a:t>fll_mk</a:t>
            </a:r>
            <a:r>
              <a:rPr lang="en-US" dirty="0" smtClean="0"/>
              <a:t>()</a:t>
            </a:r>
            <a:endParaRPr lang="en-US" dirty="0" smtClean="0"/>
          </a:p>
          <a:p>
            <a:pPr lvl="1"/>
            <a:r>
              <a:rPr lang="en-US" dirty="0" smtClean="0"/>
              <a:t>Return – pointer to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79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Function </a:t>
            </a:r>
            <a:r>
              <a:rPr lang="en-US" b="1" dirty="0" err="1">
                <a:solidFill>
                  <a:srgbClr val="002060"/>
                </a:solidFill>
              </a:rPr>
              <a:t>fll_getndata</a:t>
            </a:r>
            <a:r>
              <a:rPr lang="en-US" b="1" dirty="0">
                <a:solidFill>
                  <a:srgbClr val="002060"/>
                </a:solidFill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Functions are </a:t>
            </a:r>
          </a:p>
          <a:p>
            <a:pPr lvl="1"/>
            <a:r>
              <a:rPr lang="en-US" dirty="0" smtClean="0"/>
              <a:t>Real numbers</a:t>
            </a: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fll_getndata_r0</a:t>
            </a:r>
            <a:endParaRPr lang="en-US" b="1" dirty="0">
              <a:solidFill>
                <a:srgbClr val="C00000"/>
              </a:solidFill>
            </a:endParaRP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fll_getndata_r1</a:t>
            </a:r>
            <a:endParaRPr lang="en-US" b="1" dirty="0">
              <a:solidFill>
                <a:srgbClr val="C00000"/>
              </a:solidFill>
            </a:endParaRP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fll_getndata_r2</a:t>
            </a:r>
          </a:p>
          <a:p>
            <a:pPr lvl="1"/>
            <a:r>
              <a:rPr lang="en-US" dirty="0" smtClean="0"/>
              <a:t>Double numbers</a:t>
            </a:r>
            <a:endParaRPr lang="en-US" dirty="0"/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fll_getndata_d0</a:t>
            </a:r>
            <a:endParaRPr lang="en-US" b="1" dirty="0">
              <a:solidFill>
                <a:srgbClr val="C00000"/>
              </a:solidFill>
            </a:endParaRP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fll_getndata_d1</a:t>
            </a:r>
            <a:endParaRPr lang="en-US" b="1" dirty="0">
              <a:solidFill>
                <a:srgbClr val="C00000"/>
              </a:solidFill>
            </a:endParaRP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fll_getndata_d2</a:t>
            </a:r>
          </a:p>
          <a:p>
            <a:pPr lvl="1"/>
            <a:r>
              <a:rPr lang="en-US" dirty="0" smtClean="0"/>
              <a:t>Strings</a:t>
            </a: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fll_getndata_s0</a:t>
            </a:r>
            <a:endParaRPr lang="en-US" b="1" dirty="0">
              <a:solidFill>
                <a:srgbClr val="C00000"/>
              </a:solidFill>
            </a:endParaRP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fll_getndata_s1</a:t>
            </a:r>
            <a:endParaRPr lang="en-US" b="1" dirty="0">
              <a:solidFill>
                <a:srgbClr val="C00000"/>
              </a:solidFill>
            </a:endParaRP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fll_getndata_s2</a:t>
            </a:r>
            <a:endParaRPr lang="en-US" b="1" dirty="0">
              <a:solidFill>
                <a:srgbClr val="C00000"/>
              </a:solidFill>
            </a:endParaRP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160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Subroutine </a:t>
            </a:r>
            <a:r>
              <a:rPr lang="en-US" b="1" dirty="0" err="1" smtClean="0">
                <a:solidFill>
                  <a:srgbClr val="002060"/>
                </a:solidFill>
              </a:rPr>
              <a:t>fll_rm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fll_getndata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pnode,fpar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Removes data</a:t>
            </a:r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list to be removed</a:t>
            </a:r>
          </a:p>
        </p:txBody>
      </p:sp>
    </p:spTree>
    <p:extLst>
      <p:ext uri="{BB962C8B-B14F-4D97-AF65-F5344CB8AC3E}">
        <p14:creationId xmlns:p14="http://schemas.microsoft.com/office/powerpoint/2010/main" val="3917356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Subroutine </a:t>
            </a:r>
            <a:r>
              <a:rPr lang="en-US" b="1" dirty="0" err="1" smtClean="0">
                <a:solidFill>
                  <a:srgbClr val="002060"/>
                </a:solidFill>
              </a:rPr>
              <a:t>fll_cat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fll_cat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pnode,iounit,parent,fpar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Prints data to </a:t>
            </a:r>
            <a:r>
              <a:rPr lang="en-US" dirty="0" err="1" smtClean="0"/>
              <a:t>iounit</a:t>
            </a:r>
            <a:endParaRPr lang="en-US" dirty="0" smtClean="0"/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list to be printed</a:t>
            </a:r>
          </a:p>
          <a:p>
            <a:pPr lvl="2"/>
            <a:r>
              <a:rPr lang="en-US" dirty="0" err="1" smtClean="0"/>
              <a:t>Iounit</a:t>
            </a:r>
            <a:r>
              <a:rPr lang="en-US" dirty="0" smtClean="0"/>
              <a:t> –  </a:t>
            </a:r>
            <a:r>
              <a:rPr lang="en-US" dirty="0"/>
              <a:t>number of file descriptor</a:t>
            </a:r>
            <a:endParaRPr lang="en-US" dirty="0" smtClean="0"/>
          </a:p>
          <a:p>
            <a:pPr lvl="2"/>
            <a:r>
              <a:rPr lang="en-US" dirty="0" smtClean="0"/>
              <a:t>Parent – if TRUE write information about node’s parent</a:t>
            </a:r>
          </a:p>
        </p:txBody>
      </p:sp>
    </p:spTree>
    <p:extLst>
      <p:ext uri="{BB962C8B-B14F-4D97-AF65-F5344CB8AC3E}">
        <p14:creationId xmlns:p14="http://schemas.microsoft.com/office/powerpoint/2010/main" val="2041767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Introduction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/>
              <a:t>Available at gihub.com/libm3l/</a:t>
            </a:r>
            <a:r>
              <a:rPr lang="en-US" sz="2400" dirty="0" err="1"/>
              <a:t>fll</a:t>
            </a:r>
            <a:endParaRPr lang="en-US" sz="2400" dirty="0"/>
          </a:p>
          <a:p>
            <a:r>
              <a:rPr lang="en-US" sz="2400" dirty="0"/>
              <a:t>LGPL OSS license</a:t>
            </a:r>
          </a:p>
          <a:p>
            <a:endParaRPr lang="en-US" sz="2400" dirty="0"/>
          </a:p>
          <a:p>
            <a:r>
              <a:rPr lang="en-US" sz="2400" dirty="0" smtClean="0"/>
              <a:t>Multi level, doubly linked list</a:t>
            </a:r>
          </a:p>
          <a:p>
            <a:r>
              <a:rPr lang="en-US" sz="2400" dirty="0" smtClean="0"/>
              <a:t>Fortran language</a:t>
            </a:r>
          </a:p>
          <a:p>
            <a:r>
              <a:rPr lang="en-US" sz="2400" dirty="0" smtClean="0"/>
              <a:t>Most of functions similar names to Unix/Linux</a:t>
            </a:r>
          </a:p>
          <a:p>
            <a:endParaRPr lang="en-US" sz="2400" dirty="0"/>
          </a:p>
          <a:p>
            <a:r>
              <a:rPr lang="en-US" sz="2400" dirty="0" smtClean="0"/>
              <a:t>MPI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77256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Function </a:t>
            </a:r>
            <a:r>
              <a:rPr lang="en-US" b="1" dirty="0" err="1" smtClean="0">
                <a:solidFill>
                  <a:srgbClr val="002060"/>
                </a:solidFill>
              </a:rPr>
              <a:t>fll_deattach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fll_deattach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pnode,fpar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Detaches PNODE from list</a:t>
            </a:r>
          </a:p>
          <a:p>
            <a:pPr lvl="2"/>
            <a:r>
              <a:rPr lang="en-US" dirty="0" smtClean="0"/>
              <a:t>After being detached from list, the node parent and siblings are NULL </a:t>
            </a:r>
          </a:p>
          <a:p>
            <a:pPr lvl="2"/>
            <a:r>
              <a:rPr lang="en-US" dirty="0" smtClean="0"/>
              <a:t>The node is removed from the original list</a:t>
            </a:r>
          </a:p>
          <a:p>
            <a:pPr lvl="2"/>
            <a:r>
              <a:rPr lang="en-US" dirty="0" smtClean="0"/>
              <a:t>The function is an opposite to </a:t>
            </a:r>
            <a:r>
              <a:rPr lang="en-US" dirty="0" err="1" smtClean="0"/>
              <a:t>fll_mv</a:t>
            </a:r>
            <a:r>
              <a:rPr lang="en-US" dirty="0" smtClean="0"/>
              <a:t>() function</a:t>
            </a:r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list to be printed</a:t>
            </a:r>
          </a:p>
          <a:p>
            <a:pPr lvl="2"/>
            <a:r>
              <a:rPr lang="en-US" dirty="0" smtClean="0"/>
              <a:t>Parent – if TRUE write information about node’s parent</a:t>
            </a:r>
          </a:p>
        </p:txBody>
      </p:sp>
    </p:spTree>
    <p:extLst>
      <p:ext uri="{BB962C8B-B14F-4D97-AF65-F5344CB8AC3E}">
        <p14:creationId xmlns:p14="http://schemas.microsoft.com/office/powerpoint/2010/main" val="1154602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Subroutine </a:t>
            </a:r>
            <a:r>
              <a:rPr lang="en-US" b="1" dirty="0" err="1" smtClean="0">
                <a:solidFill>
                  <a:srgbClr val="002060"/>
                </a:solidFill>
              </a:rPr>
              <a:t>fll_write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fll_write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pnode,file,iounit,fmt,fpar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Write data to FLL native format file </a:t>
            </a:r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list to be printed</a:t>
            </a:r>
          </a:p>
          <a:p>
            <a:pPr lvl="2"/>
            <a:r>
              <a:rPr lang="en-US" dirty="0" smtClean="0"/>
              <a:t>File – name of file</a:t>
            </a:r>
          </a:p>
          <a:p>
            <a:pPr lvl="2"/>
            <a:r>
              <a:rPr lang="en-US" dirty="0" err="1" smtClean="0"/>
              <a:t>Iounit</a:t>
            </a:r>
            <a:r>
              <a:rPr lang="en-US" dirty="0" smtClean="0"/>
              <a:t> - </a:t>
            </a:r>
            <a:r>
              <a:rPr lang="en-US" dirty="0"/>
              <a:t>number of file descriptor</a:t>
            </a:r>
            <a:endParaRPr lang="en-US" dirty="0" smtClean="0"/>
          </a:p>
          <a:p>
            <a:pPr lvl="2"/>
            <a:r>
              <a:rPr lang="en-US" dirty="0" err="1" smtClean="0"/>
              <a:t>Fmt</a:t>
            </a:r>
            <a:r>
              <a:rPr lang="en-US" dirty="0" smtClean="0"/>
              <a:t> – A- asci file, B – binary file</a:t>
            </a:r>
          </a:p>
        </p:txBody>
      </p:sp>
    </p:spTree>
    <p:extLst>
      <p:ext uri="{BB962C8B-B14F-4D97-AF65-F5344CB8AC3E}">
        <p14:creationId xmlns:p14="http://schemas.microsoft.com/office/powerpoint/2010/main" val="726118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Function </a:t>
            </a:r>
            <a:r>
              <a:rPr lang="en-US" b="1" dirty="0" err="1" smtClean="0">
                <a:solidFill>
                  <a:srgbClr val="002060"/>
                </a:solidFill>
              </a:rPr>
              <a:t>fll_read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fll_read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pnode,file,iounit,fmt,fpar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Read data from FLL native format file </a:t>
            </a:r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list to be printed</a:t>
            </a:r>
          </a:p>
          <a:p>
            <a:pPr lvl="2"/>
            <a:r>
              <a:rPr lang="en-US" dirty="0" smtClean="0"/>
              <a:t>File – name of file</a:t>
            </a:r>
          </a:p>
          <a:p>
            <a:pPr lvl="2"/>
            <a:r>
              <a:rPr lang="en-US" dirty="0" err="1" smtClean="0"/>
              <a:t>Iounit</a:t>
            </a:r>
            <a:r>
              <a:rPr lang="en-US" dirty="0" smtClean="0"/>
              <a:t> – number of file descriptor</a:t>
            </a:r>
            <a:endParaRPr lang="en-US" dirty="0"/>
          </a:p>
          <a:p>
            <a:pPr lvl="2"/>
            <a:r>
              <a:rPr lang="en-US" dirty="0" err="1" smtClean="0"/>
              <a:t>Fmt</a:t>
            </a:r>
            <a:r>
              <a:rPr lang="en-US" dirty="0" smtClean="0"/>
              <a:t> – A- asci file, B – binary file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Returns pointer to </a:t>
            </a:r>
            <a:r>
              <a:rPr lang="en-US" dirty="0" smtClean="0"/>
              <a:t>imported </a:t>
            </a:r>
            <a:r>
              <a:rPr lang="en-US" dirty="0" err="1" smtClean="0"/>
              <a:t>fll</a:t>
            </a:r>
            <a:r>
              <a:rPr lang="en-US" dirty="0" smtClean="0"/>
              <a:t> </a:t>
            </a:r>
            <a:r>
              <a:rPr lang="en-US" dirty="0"/>
              <a:t>list 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5879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Subroutine </a:t>
            </a:r>
            <a:r>
              <a:rPr lang="en-US" b="1" dirty="0" err="1" smtClean="0">
                <a:solidFill>
                  <a:srgbClr val="002060"/>
                </a:solidFill>
              </a:rPr>
              <a:t>fll_write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fll_write_ffa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pnode,file,iounit,fmt,fpar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Write data to FFA format file </a:t>
            </a:r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list to be printed</a:t>
            </a:r>
          </a:p>
          <a:p>
            <a:pPr lvl="2"/>
            <a:r>
              <a:rPr lang="en-US" dirty="0" smtClean="0"/>
              <a:t>File – name of file</a:t>
            </a:r>
          </a:p>
          <a:p>
            <a:pPr lvl="2"/>
            <a:r>
              <a:rPr lang="en-US" dirty="0" err="1" smtClean="0"/>
              <a:t>Iounit</a:t>
            </a:r>
            <a:r>
              <a:rPr lang="en-US" dirty="0" smtClean="0"/>
              <a:t> - </a:t>
            </a:r>
            <a:r>
              <a:rPr lang="en-US" dirty="0"/>
              <a:t>number of file descriptor</a:t>
            </a:r>
            <a:endParaRPr lang="en-US" dirty="0" smtClean="0"/>
          </a:p>
          <a:p>
            <a:pPr lvl="2"/>
            <a:r>
              <a:rPr lang="en-US" dirty="0" err="1" smtClean="0"/>
              <a:t>Fmt</a:t>
            </a:r>
            <a:r>
              <a:rPr lang="en-US" dirty="0" smtClean="0"/>
              <a:t> – A- asci file, B – binary file</a:t>
            </a:r>
          </a:p>
        </p:txBody>
      </p:sp>
    </p:spTree>
    <p:extLst>
      <p:ext uri="{BB962C8B-B14F-4D97-AF65-F5344CB8AC3E}">
        <p14:creationId xmlns:p14="http://schemas.microsoft.com/office/powerpoint/2010/main" val="2061982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Function </a:t>
            </a:r>
            <a:r>
              <a:rPr lang="en-US" b="1" dirty="0" err="1" smtClean="0">
                <a:solidFill>
                  <a:srgbClr val="002060"/>
                </a:solidFill>
              </a:rPr>
              <a:t>fll_read_ffa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fll_read_ffa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pnode,file,iounit,fmt,fpar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Read data from FFA format file </a:t>
            </a:r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list to be printed</a:t>
            </a:r>
          </a:p>
          <a:p>
            <a:pPr lvl="2"/>
            <a:r>
              <a:rPr lang="en-US" dirty="0" smtClean="0"/>
              <a:t>File – name of file</a:t>
            </a:r>
          </a:p>
          <a:p>
            <a:pPr lvl="2"/>
            <a:r>
              <a:rPr lang="en-US" dirty="0" err="1" smtClean="0"/>
              <a:t>Iounit</a:t>
            </a:r>
            <a:r>
              <a:rPr lang="en-US" dirty="0" smtClean="0"/>
              <a:t> – number of file descriptor</a:t>
            </a:r>
            <a:endParaRPr lang="en-US" dirty="0"/>
          </a:p>
          <a:p>
            <a:pPr lvl="2"/>
            <a:r>
              <a:rPr lang="en-US" dirty="0" err="1" smtClean="0"/>
              <a:t>Fmt</a:t>
            </a:r>
            <a:r>
              <a:rPr lang="en-US" dirty="0" smtClean="0"/>
              <a:t> – A- asci file, B – binary file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Returns </a:t>
            </a:r>
            <a:r>
              <a:rPr lang="en-US" dirty="0" smtClean="0"/>
              <a:t>pointer to imported </a:t>
            </a:r>
            <a:r>
              <a:rPr lang="en-US" dirty="0" err="1" smtClean="0"/>
              <a:t>fll</a:t>
            </a:r>
            <a:r>
              <a:rPr lang="en-US" dirty="0" smtClean="0"/>
              <a:t> list 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3348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Moving, copying nodes details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280339" y="2277876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1280339" y="2346988"/>
            <a:ext cx="104198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322328" y="2276104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22328" y="2685458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25873" y="3068230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endCxn id="11" idx="2"/>
          </p:cNvCxnSpPr>
          <p:nvPr/>
        </p:nvCxnSpPr>
        <p:spPr>
          <a:xfrm>
            <a:off x="1801333" y="3137341"/>
            <a:ext cx="52454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0" idx="2"/>
          </p:cNvCxnSpPr>
          <p:nvPr/>
        </p:nvCxnSpPr>
        <p:spPr>
          <a:xfrm>
            <a:off x="1801333" y="2754570"/>
            <a:ext cx="5209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801333" y="2346988"/>
            <a:ext cx="0" cy="7903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36798" y="1969531"/>
            <a:ext cx="24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375490" y="2154197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SN1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379035" y="2557498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SN2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381249" y="2926462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SN3</a:t>
            </a:r>
            <a:endParaRPr lang="en-US" b="1" dirty="0"/>
          </a:p>
        </p:txBody>
      </p:sp>
      <p:sp>
        <p:nvSpPr>
          <p:cNvPr id="27" name="Oval 26"/>
          <p:cNvSpPr/>
          <p:nvPr/>
        </p:nvSpPr>
        <p:spPr>
          <a:xfrm>
            <a:off x="4728832" y="2253735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2"/>
          </p:cNvCxnSpPr>
          <p:nvPr/>
        </p:nvCxnSpPr>
        <p:spPr>
          <a:xfrm>
            <a:off x="4728832" y="2322847"/>
            <a:ext cx="104198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770821" y="2251963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770821" y="2661317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774366" y="3044089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endCxn id="31" idx="2"/>
          </p:cNvCxnSpPr>
          <p:nvPr/>
        </p:nvCxnSpPr>
        <p:spPr>
          <a:xfrm>
            <a:off x="5249826" y="3113200"/>
            <a:ext cx="52454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30" idx="2"/>
          </p:cNvCxnSpPr>
          <p:nvPr/>
        </p:nvCxnSpPr>
        <p:spPr>
          <a:xfrm>
            <a:off x="5249826" y="2730429"/>
            <a:ext cx="5209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49826" y="2322847"/>
            <a:ext cx="0" cy="7903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85291" y="1945390"/>
            <a:ext cx="24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823983" y="2130056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SP1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827528" y="2533357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SP2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829742" y="2902321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SP3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052622" y="3330798"/>
            <a:ext cx="9133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   </a:t>
            </a:r>
            <a:r>
              <a:rPr lang="en-US" sz="2400" b="1" dirty="0" err="1" smtClean="0">
                <a:solidFill>
                  <a:srgbClr val="C00000"/>
                </a:solidFill>
              </a:rPr>
              <a:t>fll_mv</a:t>
            </a:r>
            <a:r>
              <a:rPr lang="en-US" sz="2400" b="1" dirty="0" smtClean="0">
                <a:solidFill>
                  <a:srgbClr val="C00000"/>
                </a:solidFill>
              </a:rPr>
              <a:t>(</a:t>
            </a:r>
            <a:r>
              <a:rPr lang="en-US" sz="2400" b="1" dirty="0" err="1" smtClean="0">
                <a:solidFill>
                  <a:srgbClr val="C00000"/>
                </a:solidFill>
              </a:rPr>
              <a:t>P,N,fpar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  <a:r>
              <a:rPr lang="en-US" sz="2400" dirty="0" smtClean="0"/>
              <a:t> will result in node </a:t>
            </a:r>
            <a:r>
              <a:rPr lang="en-US" sz="2400" b="1" dirty="0" smtClean="0"/>
              <a:t>P</a:t>
            </a:r>
            <a:r>
              <a:rPr lang="en-US" sz="2400" dirty="0" smtClean="0"/>
              <a:t> being moved 				into node </a:t>
            </a:r>
            <a:r>
              <a:rPr lang="en-US" sz="2400" b="1" dirty="0" smtClean="0"/>
              <a:t>N</a:t>
            </a:r>
            <a:r>
              <a:rPr lang="en-US" sz="2400" dirty="0" smtClean="0"/>
              <a:t> as a new subset</a:t>
            </a:r>
            <a:endParaRPr lang="en-US" sz="2400" dirty="0"/>
          </a:p>
        </p:txBody>
      </p:sp>
      <p:sp>
        <p:nvSpPr>
          <p:cNvPr id="40" name="Oval 39"/>
          <p:cNvSpPr/>
          <p:nvPr/>
        </p:nvSpPr>
        <p:spPr>
          <a:xfrm>
            <a:off x="1280339" y="4309731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40" idx="2"/>
          </p:cNvCxnSpPr>
          <p:nvPr/>
        </p:nvCxnSpPr>
        <p:spPr>
          <a:xfrm>
            <a:off x="1280339" y="4378843"/>
            <a:ext cx="104198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322328" y="4307959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322328" y="4717313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325873" y="5100085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endCxn id="44" idx="2"/>
          </p:cNvCxnSpPr>
          <p:nvPr/>
        </p:nvCxnSpPr>
        <p:spPr>
          <a:xfrm>
            <a:off x="1801333" y="5169196"/>
            <a:ext cx="52454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3" idx="2"/>
          </p:cNvCxnSpPr>
          <p:nvPr/>
        </p:nvCxnSpPr>
        <p:spPr>
          <a:xfrm>
            <a:off x="1801333" y="4786425"/>
            <a:ext cx="5209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801333" y="4378843"/>
            <a:ext cx="0" cy="13315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36798" y="4001386"/>
            <a:ext cx="24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375490" y="4186052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SN1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379035" y="4589353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SN2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381249" y="4958317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SN3</a:t>
            </a:r>
            <a:endParaRPr lang="en-US" b="1" dirty="0"/>
          </a:p>
        </p:txBody>
      </p:sp>
      <p:sp>
        <p:nvSpPr>
          <p:cNvPr id="52" name="Oval 51"/>
          <p:cNvSpPr/>
          <p:nvPr/>
        </p:nvSpPr>
        <p:spPr>
          <a:xfrm>
            <a:off x="2322328" y="5633116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52" idx="2"/>
          </p:cNvCxnSpPr>
          <p:nvPr/>
        </p:nvCxnSpPr>
        <p:spPr>
          <a:xfrm>
            <a:off x="2322328" y="5702228"/>
            <a:ext cx="104198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364317" y="5631344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364317" y="6040698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367862" y="6423470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endCxn id="56" idx="2"/>
          </p:cNvCxnSpPr>
          <p:nvPr/>
        </p:nvCxnSpPr>
        <p:spPr>
          <a:xfrm>
            <a:off x="2843322" y="6492581"/>
            <a:ext cx="52454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5" idx="2"/>
          </p:cNvCxnSpPr>
          <p:nvPr/>
        </p:nvCxnSpPr>
        <p:spPr>
          <a:xfrm>
            <a:off x="2843322" y="6109810"/>
            <a:ext cx="5209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843322" y="5702228"/>
            <a:ext cx="0" cy="7903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178787" y="5324771"/>
            <a:ext cx="24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417479" y="5509437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SP1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421024" y="5912738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SP2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423238" y="6281702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SP3</a:t>
            </a:r>
            <a:endParaRPr lang="en-US" b="1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1830572" y="5702965"/>
            <a:ext cx="52454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89467" y="1512581"/>
            <a:ext cx="9133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N</a:t>
            </a:r>
            <a:r>
              <a:rPr lang="en-US" sz="2400" dirty="0" smtClean="0"/>
              <a:t> node is a DIR type of node, </a:t>
            </a:r>
            <a:r>
              <a:rPr lang="en-US" sz="2400" b="1" dirty="0" smtClean="0"/>
              <a:t>SN1, SN2, SN3 </a:t>
            </a:r>
            <a:r>
              <a:rPr lang="en-US" sz="2400" dirty="0" smtClean="0"/>
              <a:t>are data type of nodes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9407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Moving, copying nodes details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286541" y="2062717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1286541" y="2131829"/>
            <a:ext cx="104198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328530" y="2060945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28530" y="2470299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32075" y="2853071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endCxn id="11" idx="2"/>
          </p:cNvCxnSpPr>
          <p:nvPr/>
        </p:nvCxnSpPr>
        <p:spPr>
          <a:xfrm>
            <a:off x="1807535" y="2922182"/>
            <a:ext cx="52454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0" idx="2"/>
          </p:cNvCxnSpPr>
          <p:nvPr/>
        </p:nvCxnSpPr>
        <p:spPr>
          <a:xfrm>
            <a:off x="1807535" y="2539411"/>
            <a:ext cx="5209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807535" y="2131829"/>
            <a:ext cx="0" cy="7903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43000" y="1754372"/>
            <a:ext cx="24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381692" y="1939038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SN1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385237" y="2342339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SN2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387451" y="2711303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SN3</a:t>
            </a:r>
            <a:endParaRPr lang="en-US" b="1" dirty="0"/>
          </a:p>
        </p:txBody>
      </p:sp>
      <p:sp>
        <p:nvSpPr>
          <p:cNvPr id="27" name="Oval 26"/>
          <p:cNvSpPr/>
          <p:nvPr/>
        </p:nvSpPr>
        <p:spPr>
          <a:xfrm>
            <a:off x="4735034" y="2038576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2"/>
          </p:cNvCxnSpPr>
          <p:nvPr/>
        </p:nvCxnSpPr>
        <p:spPr>
          <a:xfrm>
            <a:off x="4735034" y="2107688"/>
            <a:ext cx="104198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777023" y="2036804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777023" y="2446158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780568" y="2828930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endCxn id="31" idx="2"/>
          </p:cNvCxnSpPr>
          <p:nvPr/>
        </p:nvCxnSpPr>
        <p:spPr>
          <a:xfrm>
            <a:off x="5256028" y="2898041"/>
            <a:ext cx="52454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30" idx="2"/>
          </p:cNvCxnSpPr>
          <p:nvPr/>
        </p:nvCxnSpPr>
        <p:spPr>
          <a:xfrm>
            <a:off x="5256028" y="2515270"/>
            <a:ext cx="5209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56028" y="2107688"/>
            <a:ext cx="0" cy="7903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91493" y="1730231"/>
            <a:ext cx="24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830185" y="1914897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SP1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833730" y="2318198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SP2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835944" y="2687162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SP3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052622" y="3330798"/>
            <a:ext cx="9133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   </a:t>
            </a:r>
            <a:r>
              <a:rPr lang="en-US" sz="2400" b="1" dirty="0" err="1" smtClean="0">
                <a:solidFill>
                  <a:srgbClr val="C00000"/>
                </a:solidFill>
              </a:rPr>
              <a:t>fll_mv</a:t>
            </a:r>
            <a:r>
              <a:rPr lang="en-US" sz="2400" b="1" dirty="0" smtClean="0">
                <a:solidFill>
                  <a:srgbClr val="C00000"/>
                </a:solidFill>
              </a:rPr>
              <a:t>(P,SN2,fpar)</a:t>
            </a:r>
            <a:r>
              <a:rPr lang="en-US" sz="2400" dirty="0" smtClean="0"/>
              <a:t> will result in node </a:t>
            </a:r>
            <a:r>
              <a:rPr lang="en-US" sz="2400" b="1" dirty="0" smtClean="0"/>
              <a:t>SN2</a:t>
            </a:r>
            <a:r>
              <a:rPr lang="en-US" sz="2400" dirty="0" smtClean="0"/>
              <a:t> being overwritten				by node </a:t>
            </a:r>
            <a:r>
              <a:rPr lang="en-US" sz="2400" b="1" dirty="0" smtClean="0"/>
              <a:t>P</a:t>
            </a:r>
            <a:r>
              <a:rPr lang="en-US" sz="2400" dirty="0" smtClean="0"/>
              <a:t>, original node </a:t>
            </a:r>
            <a:r>
              <a:rPr lang="en-US" sz="2400" b="1" dirty="0" smtClean="0"/>
              <a:t>SN2</a:t>
            </a:r>
            <a:r>
              <a:rPr lang="en-US" sz="2400" dirty="0" smtClean="0"/>
              <a:t> and its data will be 			removed</a:t>
            </a:r>
            <a:endParaRPr lang="en-US" sz="2400" dirty="0"/>
          </a:p>
        </p:txBody>
      </p:sp>
      <p:sp>
        <p:nvSpPr>
          <p:cNvPr id="40" name="Oval 39"/>
          <p:cNvSpPr/>
          <p:nvPr/>
        </p:nvSpPr>
        <p:spPr>
          <a:xfrm>
            <a:off x="1343249" y="4879242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40" idx="2"/>
          </p:cNvCxnSpPr>
          <p:nvPr/>
        </p:nvCxnSpPr>
        <p:spPr>
          <a:xfrm>
            <a:off x="1343249" y="4948354"/>
            <a:ext cx="104198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2385238" y="4877470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385238" y="5286824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381693" y="6172503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1857153" y="6279863"/>
            <a:ext cx="52454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43" idx="2"/>
          </p:cNvCxnSpPr>
          <p:nvPr/>
        </p:nvCxnSpPr>
        <p:spPr>
          <a:xfrm>
            <a:off x="1864243" y="5355936"/>
            <a:ext cx="5209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864243" y="4948354"/>
            <a:ext cx="0" cy="13315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99708" y="4570897"/>
            <a:ext cx="24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438400" y="4755563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SN1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437069" y="6030735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SN3</a:t>
            </a:r>
            <a:endParaRPr lang="en-US" b="1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2501310" y="5355936"/>
            <a:ext cx="110046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601779" y="5285052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601779" y="5694406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605324" y="6077178"/>
            <a:ext cx="106325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endCxn id="56" idx="2"/>
          </p:cNvCxnSpPr>
          <p:nvPr/>
        </p:nvCxnSpPr>
        <p:spPr>
          <a:xfrm>
            <a:off x="3080784" y="6146289"/>
            <a:ext cx="52454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5" idx="2"/>
          </p:cNvCxnSpPr>
          <p:nvPr/>
        </p:nvCxnSpPr>
        <p:spPr>
          <a:xfrm>
            <a:off x="3080784" y="5763518"/>
            <a:ext cx="5209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080784" y="5355936"/>
            <a:ext cx="0" cy="79035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491563" y="5055715"/>
            <a:ext cx="24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654941" y="5163145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SP1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3658486" y="5566446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SP2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660700" y="5935410"/>
            <a:ext cx="64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72385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Subroutine </a:t>
            </a:r>
            <a:r>
              <a:rPr lang="en-US" b="1" dirty="0" err="1" smtClean="0">
                <a:solidFill>
                  <a:srgbClr val="002060"/>
                </a:solidFill>
              </a:rPr>
              <a:t>fll_mpi_cp_all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fll_mpi_cp_all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pnode,communicator,sendpart,fpar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Copies (broadcasts) </a:t>
            </a:r>
            <a:r>
              <a:rPr lang="en-US" dirty="0" err="1" smtClean="0"/>
              <a:t>fll</a:t>
            </a:r>
            <a:r>
              <a:rPr lang="en-US" dirty="0" smtClean="0"/>
              <a:t> list from </a:t>
            </a:r>
            <a:r>
              <a:rPr lang="en-US" dirty="0" err="1" smtClean="0"/>
              <a:t>sendpart</a:t>
            </a:r>
            <a:r>
              <a:rPr lang="en-US" dirty="0" smtClean="0"/>
              <a:t> to all other partitions in communicator</a:t>
            </a:r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list to be printed</a:t>
            </a:r>
          </a:p>
          <a:p>
            <a:pPr lvl="2"/>
            <a:r>
              <a:rPr lang="en-US" dirty="0" smtClean="0"/>
              <a:t>Communicator – MPI communicator</a:t>
            </a:r>
          </a:p>
          <a:p>
            <a:pPr lvl="2"/>
            <a:r>
              <a:rPr lang="en-US" dirty="0" err="1" smtClean="0"/>
              <a:t>Sendpart</a:t>
            </a:r>
            <a:r>
              <a:rPr lang="en-US" dirty="0" smtClean="0"/>
              <a:t> – rank of sending partition</a:t>
            </a:r>
            <a:endParaRPr lang="en-US" dirty="0"/>
          </a:p>
          <a:p>
            <a:pPr lvl="2"/>
            <a:r>
              <a:rPr lang="en-US" dirty="0" err="1" smtClean="0"/>
              <a:t>Fpar</a:t>
            </a:r>
            <a:r>
              <a:rPr lang="en-US" dirty="0" smtClean="0"/>
              <a:t> – </a:t>
            </a:r>
            <a:r>
              <a:rPr lang="en-US" dirty="0" err="1" smtClean="0"/>
              <a:t>fuction</a:t>
            </a:r>
            <a:r>
              <a:rPr lang="en-US" dirty="0" smtClean="0"/>
              <a:t> specific structure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Returns pointer </a:t>
            </a:r>
            <a:r>
              <a:rPr lang="en-US" dirty="0" smtClean="0"/>
              <a:t>to </a:t>
            </a:r>
            <a:r>
              <a:rPr lang="en-US" dirty="0" err="1" smtClean="0"/>
              <a:t>pnode</a:t>
            </a:r>
            <a:r>
              <a:rPr lang="en-US" dirty="0" smtClean="0"/>
              <a:t>  </a:t>
            </a:r>
            <a:r>
              <a:rPr lang="en-US" dirty="0" err="1" smtClean="0"/>
              <a:t>fll</a:t>
            </a:r>
            <a:r>
              <a:rPr lang="en-US" dirty="0" smtClean="0"/>
              <a:t> list on </a:t>
            </a:r>
            <a:r>
              <a:rPr lang="en-US" dirty="0" err="1"/>
              <a:t>sendpart</a:t>
            </a:r>
            <a:r>
              <a:rPr lang="en-US" dirty="0"/>
              <a:t> </a:t>
            </a:r>
            <a:r>
              <a:rPr lang="en-US" dirty="0" smtClean="0"/>
              <a:t>process and </a:t>
            </a:r>
            <a:r>
              <a:rPr lang="en-US" dirty="0"/>
              <a:t>pointer to new copy on </a:t>
            </a:r>
            <a:r>
              <a:rPr lang="en-US" dirty="0" smtClean="0"/>
              <a:t>all other processes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9366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Subroutine </a:t>
            </a:r>
            <a:r>
              <a:rPr lang="en-US" b="1" dirty="0" err="1" smtClean="0">
                <a:solidFill>
                  <a:srgbClr val="002060"/>
                </a:solidFill>
              </a:rPr>
              <a:t>fll_mpi_cp</a:t>
            </a:r>
            <a:r>
              <a:rPr lang="en-US" b="1" dirty="0" smtClean="0">
                <a:solidFill>
                  <a:srgbClr val="002060"/>
                </a:solidFill>
              </a:rPr>
              <a:t> 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fll_mpi_cp_all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pnode,communicator,sendpart,recpart,fpar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Copies </a:t>
            </a:r>
            <a:r>
              <a:rPr lang="en-US" dirty="0" err="1" smtClean="0"/>
              <a:t>fll</a:t>
            </a:r>
            <a:r>
              <a:rPr lang="en-US" dirty="0" smtClean="0"/>
              <a:t> list from </a:t>
            </a:r>
            <a:r>
              <a:rPr lang="en-US" dirty="0" err="1" smtClean="0"/>
              <a:t>sendpart</a:t>
            </a:r>
            <a:r>
              <a:rPr lang="en-US" dirty="0" smtClean="0"/>
              <a:t> to </a:t>
            </a:r>
            <a:r>
              <a:rPr lang="en-US" dirty="0" err="1" smtClean="0"/>
              <a:t>recpart</a:t>
            </a:r>
            <a:endParaRPr lang="en-US" dirty="0" smtClean="0"/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list to be printed</a:t>
            </a:r>
          </a:p>
          <a:p>
            <a:pPr lvl="2"/>
            <a:r>
              <a:rPr lang="en-US" dirty="0" smtClean="0"/>
              <a:t>Communicator – MPI communicator</a:t>
            </a:r>
          </a:p>
          <a:p>
            <a:pPr lvl="2"/>
            <a:r>
              <a:rPr lang="en-US" dirty="0" err="1" smtClean="0"/>
              <a:t>Sendpart</a:t>
            </a:r>
            <a:r>
              <a:rPr lang="en-US" dirty="0" smtClean="0"/>
              <a:t> – rank of sending partition</a:t>
            </a:r>
          </a:p>
          <a:p>
            <a:pPr lvl="2"/>
            <a:r>
              <a:rPr lang="en-US" dirty="0" err="1" smtClean="0"/>
              <a:t>Recpart</a:t>
            </a:r>
            <a:r>
              <a:rPr lang="en-US" dirty="0" smtClean="0"/>
              <a:t> </a:t>
            </a:r>
            <a:r>
              <a:rPr lang="en-US" dirty="0"/>
              <a:t>– rank of sending </a:t>
            </a:r>
            <a:r>
              <a:rPr lang="en-US" dirty="0" smtClean="0"/>
              <a:t>partition</a:t>
            </a:r>
            <a:endParaRPr lang="en-US" dirty="0"/>
          </a:p>
          <a:p>
            <a:pPr lvl="2"/>
            <a:r>
              <a:rPr lang="en-US" dirty="0" err="1" smtClean="0"/>
              <a:t>Fpar</a:t>
            </a:r>
            <a:r>
              <a:rPr lang="en-US" dirty="0" smtClean="0"/>
              <a:t> – </a:t>
            </a:r>
            <a:r>
              <a:rPr lang="en-US" dirty="0" err="1" smtClean="0"/>
              <a:t>fuction</a:t>
            </a:r>
            <a:r>
              <a:rPr lang="en-US" dirty="0" smtClean="0"/>
              <a:t> specific structure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Returns pointer to </a:t>
            </a:r>
            <a:r>
              <a:rPr lang="en-US" dirty="0" err="1" smtClean="0"/>
              <a:t>pnode</a:t>
            </a:r>
            <a:r>
              <a:rPr lang="en-US" dirty="0" smtClean="0"/>
              <a:t>  </a:t>
            </a:r>
            <a:r>
              <a:rPr lang="en-US" dirty="0" err="1" smtClean="0"/>
              <a:t>fll</a:t>
            </a:r>
            <a:r>
              <a:rPr lang="en-US" dirty="0" smtClean="0"/>
              <a:t> list on </a:t>
            </a:r>
            <a:r>
              <a:rPr lang="en-US" dirty="0" err="1" smtClean="0"/>
              <a:t>sendpart</a:t>
            </a:r>
            <a:r>
              <a:rPr lang="en-US" dirty="0" smtClean="0"/>
              <a:t> process and pointer to new copy on </a:t>
            </a:r>
            <a:r>
              <a:rPr lang="en-US" dirty="0" err="1" smtClean="0"/>
              <a:t>recpart</a:t>
            </a:r>
            <a:r>
              <a:rPr lang="en-US" dirty="0" smtClean="0"/>
              <a:t>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462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Subroutine </a:t>
            </a:r>
            <a:r>
              <a:rPr lang="en-US" b="1" dirty="0" err="1" smtClean="0">
                <a:solidFill>
                  <a:srgbClr val="002060"/>
                </a:solidFill>
              </a:rPr>
              <a:t>fll_mpi_mv</a:t>
            </a:r>
            <a:r>
              <a:rPr lang="en-US" b="1" dirty="0" smtClean="0">
                <a:solidFill>
                  <a:srgbClr val="002060"/>
                </a:solidFill>
              </a:rPr>
              <a:t> 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fll_mpi_cp_all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pnode,communicator,sendpart,recpart,fpar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Moves </a:t>
            </a:r>
            <a:r>
              <a:rPr lang="en-US" dirty="0" err="1" smtClean="0"/>
              <a:t>fll</a:t>
            </a:r>
            <a:r>
              <a:rPr lang="en-US" dirty="0" smtClean="0"/>
              <a:t> list from </a:t>
            </a:r>
            <a:r>
              <a:rPr lang="en-US" dirty="0" err="1" smtClean="0"/>
              <a:t>sendpart</a:t>
            </a:r>
            <a:r>
              <a:rPr lang="en-US" dirty="0" smtClean="0"/>
              <a:t> to </a:t>
            </a:r>
            <a:r>
              <a:rPr lang="en-US" dirty="0" err="1" smtClean="0"/>
              <a:t>recpart</a:t>
            </a:r>
            <a:endParaRPr lang="en-US" dirty="0" smtClean="0"/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list to be printed</a:t>
            </a:r>
          </a:p>
          <a:p>
            <a:pPr lvl="2"/>
            <a:r>
              <a:rPr lang="en-US" dirty="0" smtClean="0"/>
              <a:t>Communicator – MPI communicator</a:t>
            </a:r>
          </a:p>
          <a:p>
            <a:pPr lvl="2"/>
            <a:r>
              <a:rPr lang="en-US" dirty="0" err="1" smtClean="0"/>
              <a:t>Sendpart</a:t>
            </a:r>
            <a:r>
              <a:rPr lang="en-US" dirty="0" smtClean="0"/>
              <a:t> – rank of sending partition</a:t>
            </a:r>
          </a:p>
          <a:p>
            <a:pPr lvl="2"/>
            <a:r>
              <a:rPr lang="en-US" dirty="0" err="1" smtClean="0"/>
              <a:t>Recpart</a:t>
            </a:r>
            <a:r>
              <a:rPr lang="en-US" dirty="0" smtClean="0"/>
              <a:t> </a:t>
            </a:r>
            <a:r>
              <a:rPr lang="en-US" dirty="0"/>
              <a:t>– rank of sending </a:t>
            </a:r>
            <a:r>
              <a:rPr lang="en-US" dirty="0" smtClean="0"/>
              <a:t>partition</a:t>
            </a:r>
            <a:endParaRPr lang="en-US" dirty="0"/>
          </a:p>
          <a:p>
            <a:pPr lvl="2"/>
            <a:r>
              <a:rPr lang="en-US" dirty="0" err="1" smtClean="0"/>
              <a:t>Fpar</a:t>
            </a:r>
            <a:r>
              <a:rPr lang="en-US" dirty="0" smtClean="0"/>
              <a:t> – </a:t>
            </a:r>
            <a:r>
              <a:rPr lang="en-US" dirty="0" err="1" smtClean="0"/>
              <a:t>fuction</a:t>
            </a:r>
            <a:r>
              <a:rPr lang="en-US" dirty="0" smtClean="0"/>
              <a:t> specific structure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Returns </a:t>
            </a:r>
            <a:r>
              <a:rPr lang="en-US" dirty="0" smtClean="0"/>
              <a:t>NULL on </a:t>
            </a:r>
            <a:r>
              <a:rPr lang="en-US" dirty="0" err="1" smtClean="0"/>
              <a:t>sendpart</a:t>
            </a:r>
            <a:r>
              <a:rPr lang="en-US" dirty="0" smtClean="0"/>
              <a:t> process and </a:t>
            </a:r>
            <a:r>
              <a:rPr lang="en-US" dirty="0"/>
              <a:t>pointer to new copy on </a:t>
            </a:r>
            <a:r>
              <a:rPr lang="en-US" dirty="0" err="1" smtClean="0"/>
              <a:t>recpart</a:t>
            </a:r>
            <a:r>
              <a:rPr lang="en-US" dirty="0" smtClean="0"/>
              <a:t>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658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Introduction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consists of nodes </a:t>
            </a:r>
          </a:p>
          <a:p>
            <a:pPr lvl="1"/>
            <a:r>
              <a:rPr lang="en-US" dirty="0" smtClean="0"/>
              <a:t>type of </a:t>
            </a:r>
            <a:r>
              <a:rPr lang="en-US" dirty="0" smtClean="0">
                <a:solidFill>
                  <a:srgbClr val="FF0000"/>
                </a:solidFill>
              </a:rPr>
              <a:t>directory</a:t>
            </a:r>
            <a:r>
              <a:rPr lang="en-US" dirty="0" smtClean="0"/>
              <a:t> “DIR” or “N”</a:t>
            </a:r>
          </a:p>
          <a:p>
            <a:pPr lvl="2"/>
            <a:r>
              <a:rPr lang="en-US" dirty="0" smtClean="0"/>
              <a:t>Contains other nodes type of directory or file</a:t>
            </a:r>
          </a:p>
          <a:p>
            <a:pPr lvl="1"/>
            <a:r>
              <a:rPr lang="en-US" dirty="0" smtClean="0"/>
              <a:t>Type of </a:t>
            </a:r>
            <a:r>
              <a:rPr lang="en-US" dirty="0" smtClean="0">
                <a:solidFill>
                  <a:srgbClr val="FF0000"/>
                </a:solidFill>
              </a:rPr>
              <a:t>file</a:t>
            </a:r>
            <a:r>
              <a:rPr lang="en-US" dirty="0" smtClean="0"/>
              <a:t> (R,D,I,L,S  </a:t>
            </a:r>
            <a:r>
              <a:rPr lang="en-US" dirty="0" err="1" smtClean="0"/>
              <a:t>etc</a:t>
            </a:r>
            <a:r>
              <a:rPr lang="en-US" dirty="0" smtClean="0"/>
              <a:t>….)</a:t>
            </a:r>
          </a:p>
          <a:p>
            <a:pPr lvl="2"/>
            <a:r>
              <a:rPr lang="en-US" dirty="0" smtClean="0"/>
              <a:t>R – real number</a:t>
            </a:r>
          </a:p>
          <a:p>
            <a:pPr lvl="2"/>
            <a:r>
              <a:rPr lang="en-US" dirty="0" smtClean="0"/>
              <a:t>D - double real number</a:t>
            </a:r>
          </a:p>
          <a:p>
            <a:pPr lvl="2"/>
            <a:r>
              <a:rPr lang="en-US" dirty="0" smtClean="0"/>
              <a:t>I – integer</a:t>
            </a:r>
          </a:p>
          <a:p>
            <a:pPr lvl="2"/>
            <a:r>
              <a:rPr lang="en-US" dirty="0" smtClean="0"/>
              <a:t>L – long integer</a:t>
            </a:r>
          </a:p>
          <a:p>
            <a:pPr lvl="2"/>
            <a:r>
              <a:rPr lang="en-US" dirty="0" smtClean="0"/>
              <a:t>S – fixed length string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05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Function </a:t>
            </a:r>
            <a:r>
              <a:rPr lang="en-US" b="1" dirty="0" err="1" smtClean="0">
                <a:solidFill>
                  <a:srgbClr val="002060"/>
                </a:solidFill>
              </a:rPr>
              <a:t>fll_getnbytes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fll_getnbytes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pnode,fpar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Returns size of </a:t>
            </a:r>
            <a:r>
              <a:rPr lang="en-US" dirty="0" err="1" smtClean="0"/>
              <a:t>pnode</a:t>
            </a:r>
            <a:r>
              <a:rPr lang="en-US" dirty="0" smtClean="0"/>
              <a:t> data set in bytes</a:t>
            </a:r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pointer to data set</a:t>
            </a:r>
          </a:p>
        </p:txBody>
      </p:sp>
    </p:spTree>
    <p:extLst>
      <p:ext uri="{BB962C8B-B14F-4D97-AF65-F5344CB8AC3E}">
        <p14:creationId xmlns:p14="http://schemas.microsoft.com/office/powerpoint/2010/main" val="3967074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Function </a:t>
            </a:r>
            <a:r>
              <a:rPr lang="en-US" b="1" dirty="0" err="1" smtClean="0">
                <a:solidFill>
                  <a:srgbClr val="002060"/>
                </a:solidFill>
              </a:rPr>
              <a:t>fll_scan_file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fll_scan_file</a:t>
            </a:r>
            <a:r>
              <a:rPr lang="en-US" b="1" dirty="0" smtClean="0">
                <a:solidFill>
                  <a:srgbClr val="C00000"/>
                </a:solidFill>
              </a:rPr>
              <a:t>(filename, </a:t>
            </a:r>
            <a:r>
              <a:rPr lang="en-US" b="1" dirty="0" err="1" smtClean="0">
                <a:solidFill>
                  <a:srgbClr val="C00000"/>
                </a:solidFill>
              </a:rPr>
              <a:t>iounit</a:t>
            </a:r>
            <a:r>
              <a:rPr lang="en-US" b="1" dirty="0" smtClean="0">
                <a:solidFill>
                  <a:srgbClr val="C00000"/>
                </a:solidFill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</a:rPr>
              <a:t>fmt,fpar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Returns </a:t>
            </a:r>
            <a:r>
              <a:rPr lang="en-US" dirty="0" err="1" smtClean="0"/>
              <a:t>fll</a:t>
            </a:r>
            <a:r>
              <a:rPr lang="en-US" dirty="0" smtClean="0"/>
              <a:t> list of with data sets contained in file</a:t>
            </a:r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smtClean="0"/>
              <a:t>Filename – name of file</a:t>
            </a:r>
          </a:p>
          <a:p>
            <a:pPr lvl="2"/>
            <a:r>
              <a:rPr lang="en-US" dirty="0" err="1" smtClean="0"/>
              <a:t>Iounit</a:t>
            </a:r>
            <a:r>
              <a:rPr lang="en-US" dirty="0" smtClean="0"/>
              <a:t> – number of IO file </a:t>
            </a:r>
            <a:r>
              <a:rPr lang="en-US" dirty="0" err="1" smtClean="0"/>
              <a:t>descriptior</a:t>
            </a:r>
            <a:endParaRPr lang="en-US" dirty="0" smtClean="0"/>
          </a:p>
          <a:p>
            <a:pPr lvl="2"/>
            <a:r>
              <a:rPr lang="en-US" dirty="0" err="1" smtClean="0"/>
              <a:t>Fmt</a:t>
            </a:r>
            <a:r>
              <a:rPr lang="en-US" dirty="0" smtClean="0"/>
              <a:t>	- file format ‘A’ or ‘B’</a:t>
            </a:r>
          </a:p>
          <a:p>
            <a:pPr lvl="2"/>
            <a:r>
              <a:rPr lang="en-US" dirty="0" err="1" smtClean="0"/>
              <a:t>Fpar</a:t>
            </a:r>
            <a:r>
              <a:rPr lang="en-US" dirty="0" smtClean="0"/>
              <a:t> – function parameter pointer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Function used in connection with </a:t>
            </a:r>
            <a:r>
              <a:rPr lang="en-US" dirty="0" err="1" smtClean="0"/>
              <a:t>fll_read_record</a:t>
            </a:r>
            <a:r>
              <a:rPr lang="en-US" dirty="0" smtClean="0"/>
              <a:t>()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42099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Function </a:t>
            </a:r>
            <a:r>
              <a:rPr lang="en-US" b="1" dirty="0" err="1" smtClean="0">
                <a:solidFill>
                  <a:srgbClr val="002060"/>
                </a:solidFill>
              </a:rPr>
              <a:t>fll_read_record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fll_read_record</a:t>
            </a:r>
            <a:r>
              <a:rPr lang="en-US" b="1" dirty="0" smtClean="0">
                <a:solidFill>
                  <a:srgbClr val="C00000"/>
                </a:solidFill>
              </a:rPr>
              <a:t>(filename, </a:t>
            </a:r>
            <a:r>
              <a:rPr lang="en-US" b="1" dirty="0" err="1" smtClean="0">
                <a:solidFill>
                  <a:srgbClr val="C00000"/>
                </a:solidFill>
              </a:rPr>
              <a:t>iounit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dirty="0" err="1">
                <a:solidFill>
                  <a:srgbClr val="C00000"/>
                </a:solidFill>
              </a:rPr>
              <a:t>pnode,name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dirty="0" err="1">
                <a:solidFill>
                  <a:srgbClr val="C00000"/>
                </a:solidFill>
              </a:rPr>
              <a:t>type,dim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</a:rPr>
              <a:t>number,recursive,fpar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Returns data set from file</a:t>
            </a:r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smtClean="0"/>
              <a:t>Filename – name of file</a:t>
            </a:r>
          </a:p>
          <a:p>
            <a:pPr lvl="2"/>
            <a:r>
              <a:rPr lang="en-US" dirty="0" err="1" smtClean="0"/>
              <a:t>Iounit</a:t>
            </a:r>
            <a:r>
              <a:rPr lang="en-US" dirty="0" smtClean="0"/>
              <a:t> – number of IO file </a:t>
            </a:r>
            <a:r>
              <a:rPr lang="en-US" dirty="0" err="1" smtClean="0"/>
              <a:t>descriptior</a:t>
            </a:r>
            <a:endParaRPr lang="en-US" dirty="0" smtClean="0"/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data structure of the file, obtained from </a:t>
            </a:r>
            <a:r>
              <a:rPr lang="en-US" dirty="0" err="1" smtClean="0"/>
              <a:t>fll_scan_file</a:t>
            </a:r>
            <a:r>
              <a:rPr lang="en-US" dirty="0" smtClean="0"/>
              <a:t>()</a:t>
            </a:r>
          </a:p>
          <a:p>
            <a:pPr lvl="4"/>
            <a:r>
              <a:rPr lang="en-US" dirty="0" smtClean="0"/>
              <a:t>If NULL, function reads the file and crates this list itself</a:t>
            </a:r>
          </a:p>
          <a:p>
            <a:pPr lvl="4"/>
            <a:r>
              <a:rPr lang="en-US" dirty="0" smtClean="0"/>
              <a:t>If not NULL, function uses this list instead of scanning file </a:t>
            </a:r>
          </a:p>
          <a:p>
            <a:pPr lvl="2"/>
            <a:r>
              <a:rPr lang="en-US" dirty="0"/>
              <a:t>Name – name of node</a:t>
            </a:r>
          </a:p>
          <a:p>
            <a:pPr lvl="2"/>
            <a:r>
              <a:rPr lang="en-US" dirty="0"/>
              <a:t>Number – order of the node (1</a:t>
            </a:r>
            <a:r>
              <a:rPr lang="en-US" baseline="30000" dirty="0"/>
              <a:t>st</a:t>
            </a:r>
            <a:r>
              <a:rPr lang="en-US" dirty="0"/>
              <a:t>, 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…) if more nodes of the same name </a:t>
            </a:r>
          </a:p>
          <a:p>
            <a:pPr lvl="2"/>
            <a:r>
              <a:rPr lang="en-US" dirty="0"/>
              <a:t>Type – type of node</a:t>
            </a:r>
          </a:p>
          <a:p>
            <a:pPr lvl="2"/>
            <a:r>
              <a:rPr lang="en-US" dirty="0"/>
              <a:t>Dim – dimensions of arrays in the node, can be 0,1,2, if any other number the dimensions is not considered</a:t>
            </a:r>
          </a:p>
          <a:p>
            <a:pPr lvl="2"/>
            <a:r>
              <a:rPr lang="en-US" dirty="0"/>
              <a:t>Recursive – search list recursively, if so, number == 1</a:t>
            </a:r>
          </a:p>
          <a:p>
            <a:pPr lvl="2"/>
            <a:r>
              <a:rPr lang="en-US" dirty="0"/>
              <a:t>Both name and type can be set to </a:t>
            </a:r>
            <a:r>
              <a:rPr lang="en-US" dirty="0" smtClean="0"/>
              <a:t>*</a:t>
            </a:r>
          </a:p>
          <a:p>
            <a:pPr lvl="2"/>
            <a:r>
              <a:rPr lang="en-US" dirty="0" err="1" smtClean="0"/>
              <a:t>Fpar</a:t>
            </a:r>
            <a:r>
              <a:rPr lang="en-US" dirty="0" smtClean="0"/>
              <a:t> – function parameter pointer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066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MPI I/O functions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400" dirty="0" smtClean="0"/>
          </a:p>
          <a:p>
            <a:r>
              <a:rPr lang="en-US" dirty="0"/>
              <a:t>Available functions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fll_mpi_cp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   </a:t>
            </a:r>
            <a:r>
              <a:rPr lang="en-US" dirty="0"/>
              <a:t>- </a:t>
            </a:r>
            <a:r>
              <a:rPr lang="en-US" dirty="0" smtClean="0"/>
              <a:t>copy data set from one process to another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fll_mpi_cp_all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   </a:t>
            </a:r>
            <a:r>
              <a:rPr lang="en-US" dirty="0"/>
              <a:t>- </a:t>
            </a:r>
            <a:r>
              <a:rPr lang="en-US" dirty="0" smtClean="0"/>
              <a:t>copy data set from one partition to all partitions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fll_mpi_mv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   </a:t>
            </a:r>
            <a:r>
              <a:rPr lang="en-US" dirty="0"/>
              <a:t>- move </a:t>
            </a:r>
            <a:r>
              <a:rPr lang="en-US" dirty="0" smtClean="0"/>
              <a:t>data set from one process to another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fll_mpi_read</a:t>
            </a:r>
            <a:r>
              <a:rPr lang="en-US" dirty="0" smtClean="0"/>
              <a:t>   </a:t>
            </a:r>
            <a:r>
              <a:rPr lang="en-US" dirty="0"/>
              <a:t>- </a:t>
            </a:r>
            <a:r>
              <a:rPr lang="en-US" dirty="0" smtClean="0"/>
              <a:t>read file in MPI mode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fll_mpi_write</a:t>
            </a:r>
            <a:r>
              <a:rPr lang="en-US" dirty="0" smtClean="0"/>
              <a:t>   </a:t>
            </a:r>
            <a:r>
              <a:rPr lang="en-US" dirty="0"/>
              <a:t>- </a:t>
            </a:r>
            <a:r>
              <a:rPr lang="en-US" dirty="0" smtClean="0"/>
              <a:t>write file in MPI node (N-1) model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fll_mpi_write_nm</a:t>
            </a:r>
            <a:r>
              <a:rPr lang="en-US" dirty="0" smtClean="0"/>
              <a:t> </a:t>
            </a:r>
            <a:r>
              <a:rPr lang="en-US" dirty="0"/>
              <a:t>- write file in MPI node (</a:t>
            </a:r>
            <a:r>
              <a:rPr lang="en-US" dirty="0" smtClean="0"/>
              <a:t>N-M) </a:t>
            </a:r>
            <a:r>
              <a:rPr lang="en-US" dirty="0"/>
              <a:t>model </a:t>
            </a:r>
            <a:endParaRPr lang="en-US" dirty="0" smtClean="0"/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fll_mpi_write_snm</a:t>
            </a:r>
            <a:r>
              <a:rPr lang="en-US" dirty="0" smtClean="0"/>
              <a:t>  </a:t>
            </a:r>
            <a:r>
              <a:rPr lang="en-US" dirty="0"/>
              <a:t>- </a:t>
            </a:r>
            <a:r>
              <a:rPr lang="en-US" dirty="0" smtClean="0"/>
              <a:t>write </a:t>
            </a:r>
            <a:r>
              <a:rPr lang="en-US" dirty="0"/>
              <a:t>file in MPI node </a:t>
            </a:r>
            <a:r>
              <a:rPr lang="en-US" dirty="0" smtClean="0"/>
              <a:t>(S-N-M) </a:t>
            </a:r>
            <a:r>
              <a:rPr lang="en-US" dirty="0"/>
              <a:t>model </a:t>
            </a:r>
            <a:endParaRPr lang="en-US" dirty="0" smtClean="0"/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fll_mpi_proc_struct</a:t>
            </a:r>
            <a:r>
              <a:rPr lang="en-US" dirty="0" smtClean="0"/>
              <a:t>   - creates structures needed for MPI IO 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fll_nmio_struct</a:t>
            </a:r>
            <a:r>
              <a:rPr lang="en-US" dirty="0" smtClean="0"/>
              <a:t>   </a:t>
            </a:r>
            <a:r>
              <a:rPr lang="en-US" dirty="0"/>
              <a:t>- creates structures needed for MPI IO 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fll_snmio_struct</a:t>
            </a:r>
            <a:r>
              <a:rPr lang="en-US" dirty="0" smtClean="0"/>
              <a:t>   </a:t>
            </a:r>
            <a:r>
              <a:rPr lang="en-US" dirty="0"/>
              <a:t>- creates structures needed for MPI IO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041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Function </a:t>
            </a:r>
            <a:r>
              <a:rPr lang="en-US" b="1" dirty="0" err="1" smtClean="0">
                <a:solidFill>
                  <a:srgbClr val="002060"/>
                </a:solidFill>
              </a:rPr>
              <a:t>fll_mpi_cp</a:t>
            </a:r>
            <a:r>
              <a:rPr lang="en-US" b="1" dirty="0" smtClean="0">
                <a:solidFill>
                  <a:srgbClr val="002060"/>
                </a:solidFill>
              </a:rPr>
              <a:t> 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fll_mpi_cp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pnode,communicator</a:t>
            </a:r>
            <a:r>
              <a:rPr lang="en-US" b="1" dirty="0" smtClean="0">
                <a:solidFill>
                  <a:srgbClr val="C00000"/>
                </a:solidFill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</a:rPr>
              <a:t>sendpart,recpart,fpar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Copy data set from </a:t>
            </a:r>
            <a:r>
              <a:rPr lang="en-US" dirty="0" err="1" smtClean="0"/>
              <a:t>sendpart</a:t>
            </a:r>
            <a:r>
              <a:rPr lang="en-US" dirty="0" smtClean="0"/>
              <a:t> to </a:t>
            </a:r>
            <a:r>
              <a:rPr lang="en-US" dirty="0" err="1" smtClean="0"/>
              <a:t>recpart</a:t>
            </a:r>
            <a:endParaRPr lang="en-US" dirty="0" smtClean="0"/>
          </a:p>
          <a:p>
            <a:pPr lvl="1"/>
            <a:r>
              <a:rPr lang="en-US" dirty="0" smtClean="0"/>
              <a:t>Returns pointer to copied data set on </a:t>
            </a:r>
            <a:r>
              <a:rPr lang="en-US" dirty="0" err="1" smtClean="0"/>
              <a:t>recpart</a:t>
            </a:r>
            <a:r>
              <a:rPr lang="en-US" dirty="0" smtClean="0"/>
              <a:t> processor</a:t>
            </a:r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pointer to data set</a:t>
            </a:r>
          </a:p>
          <a:p>
            <a:pPr lvl="2"/>
            <a:r>
              <a:rPr lang="en-US" dirty="0" smtClean="0"/>
              <a:t>Communicator – MPI communicator</a:t>
            </a:r>
          </a:p>
          <a:p>
            <a:pPr lvl="2"/>
            <a:r>
              <a:rPr lang="en-US" dirty="0" err="1" smtClean="0"/>
              <a:t>Sendpart</a:t>
            </a:r>
            <a:r>
              <a:rPr lang="en-US" dirty="0" smtClean="0"/>
              <a:t> – world number of sending process</a:t>
            </a:r>
          </a:p>
          <a:p>
            <a:pPr lvl="2"/>
            <a:r>
              <a:rPr lang="en-US" dirty="0" err="1" smtClean="0"/>
              <a:t>Recpart</a:t>
            </a:r>
            <a:r>
              <a:rPr lang="en-US" dirty="0" smtClean="0"/>
              <a:t> – world number of receiving process</a:t>
            </a:r>
          </a:p>
        </p:txBody>
      </p:sp>
    </p:spTree>
    <p:extLst>
      <p:ext uri="{BB962C8B-B14F-4D97-AF65-F5344CB8AC3E}">
        <p14:creationId xmlns:p14="http://schemas.microsoft.com/office/powerpoint/2010/main" val="5940260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Function </a:t>
            </a:r>
            <a:r>
              <a:rPr lang="en-US" b="1" dirty="0" err="1" smtClean="0">
                <a:solidFill>
                  <a:srgbClr val="002060"/>
                </a:solidFill>
              </a:rPr>
              <a:t>fll_mpi_cp_all</a:t>
            </a:r>
            <a:r>
              <a:rPr lang="en-US" b="1" dirty="0" smtClean="0">
                <a:solidFill>
                  <a:srgbClr val="002060"/>
                </a:solidFill>
              </a:rPr>
              <a:t> 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fll_mpi_cp_all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pnode,communicator</a:t>
            </a:r>
            <a:r>
              <a:rPr lang="en-US" b="1" dirty="0" smtClean="0">
                <a:solidFill>
                  <a:srgbClr val="C00000"/>
                </a:solidFill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</a:rPr>
              <a:t>sendpart,fpar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Copy data set from </a:t>
            </a:r>
            <a:r>
              <a:rPr lang="en-US" dirty="0" err="1" smtClean="0"/>
              <a:t>sendpart</a:t>
            </a:r>
            <a:r>
              <a:rPr lang="en-US" dirty="0" smtClean="0"/>
              <a:t> process to all other processes</a:t>
            </a:r>
          </a:p>
          <a:p>
            <a:pPr lvl="1"/>
            <a:r>
              <a:rPr lang="en-US" dirty="0" smtClean="0"/>
              <a:t>Returns pointer to copied data set in receiving processes</a:t>
            </a:r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pointer to data set</a:t>
            </a:r>
          </a:p>
          <a:p>
            <a:pPr lvl="2"/>
            <a:r>
              <a:rPr lang="en-US" dirty="0" smtClean="0"/>
              <a:t>Communicator – MPI communicator</a:t>
            </a:r>
          </a:p>
          <a:p>
            <a:pPr lvl="2"/>
            <a:r>
              <a:rPr lang="en-US" dirty="0" err="1" smtClean="0"/>
              <a:t>Sendpart</a:t>
            </a:r>
            <a:r>
              <a:rPr lang="en-US" dirty="0" smtClean="0"/>
              <a:t> – world number of sending process</a:t>
            </a:r>
          </a:p>
        </p:txBody>
      </p:sp>
    </p:spTree>
    <p:extLst>
      <p:ext uri="{BB962C8B-B14F-4D97-AF65-F5344CB8AC3E}">
        <p14:creationId xmlns:p14="http://schemas.microsoft.com/office/powerpoint/2010/main" val="10623225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Function </a:t>
            </a:r>
            <a:r>
              <a:rPr lang="en-US" b="1" dirty="0" err="1" smtClean="0">
                <a:solidFill>
                  <a:srgbClr val="002060"/>
                </a:solidFill>
              </a:rPr>
              <a:t>fll_mpi_mv</a:t>
            </a:r>
            <a:r>
              <a:rPr lang="en-US" b="1" dirty="0" smtClean="0">
                <a:solidFill>
                  <a:srgbClr val="002060"/>
                </a:solidFill>
              </a:rPr>
              <a:t> 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fll_mpi_mv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pnode,communicator</a:t>
            </a:r>
            <a:r>
              <a:rPr lang="en-US" b="1" dirty="0" smtClean="0">
                <a:solidFill>
                  <a:srgbClr val="C00000"/>
                </a:solidFill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</a:rPr>
              <a:t>sendpart,recpart,fpar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Moves data set from </a:t>
            </a:r>
            <a:r>
              <a:rPr lang="en-US" dirty="0" err="1" smtClean="0"/>
              <a:t>sendpart</a:t>
            </a:r>
            <a:r>
              <a:rPr lang="en-US" dirty="0" smtClean="0"/>
              <a:t> to </a:t>
            </a:r>
            <a:r>
              <a:rPr lang="en-US" dirty="0" err="1" smtClean="0"/>
              <a:t>recpart</a:t>
            </a:r>
            <a:endParaRPr lang="en-US" dirty="0" smtClean="0"/>
          </a:p>
          <a:p>
            <a:pPr lvl="1"/>
            <a:r>
              <a:rPr lang="en-US" dirty="0" smtClean="0"/>
              <a:t>Returns pointer to copied data set on </a:t>
            </a:r>
            <a:r>
              <a:rPr lang="en-US" dirty="0" err="1" smtClean="0"/>
              <a:t>recpart</a:t>
            </a:r>
            <a:r>
              <a:rPr lang="en-US" dirty="0" smtClean="0"/>
              <a:t> processor</a:t>
            </a:r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err="1" smtClean="0"/>
              <a:t>Pnode</a:t>
            </a:r>
            <a:r>
              <a:rPr lang="en-US" dirty="0" smtClean="0"/>
              <a:t> – pointer to data set</a:t>
            </a:r>
          </a:p>
          <a:p>
            <a:pPr lvl="2"/>
            <a:r>
              <a:rPr lang="en-US" dirty="0" smtClean="0"/>
              <a:t>Communicator – MPI communicator</a:t>
            </a:r>
          </a:p>
          <a:p>
            <a:pPr lvl="2"/>
            <a:r>
              <a:rPr lang="en-US" dirty="0" err="1" smtClean="0"/>
              <a:t>Sendpart</a:t>
            </a:r>
            <a:r>
              <a:rPr lang="en-US" dirty="0" smtClean="0"/>
              <a:t> – world number of sending process</a:t>
            </a:r>
          </a:p>
          <a:p>
            <a:pPr lvl="2"/>
            <a:r>
              <a:rPr lang="en-US" dirty="0" err="1" smtClean="0"/>
              <a:t>Recpart</a:t>
            </a:r>
            <a:r>
              <a:rPr lang="en-US" dirty="0" smtClean="0"/>
              <a:t> – world number of receiving process</a:t>
            </a:r>
          </a:p>
        </p:txBody>
      </p:sp>
    </p:spTree>
    <p:extLst>
      <p:ext uri="{BB962C8B-B14F-4D97-AF65-F5344CB8AC3E}">
        <p14:creationId xmlns:p14="http://schemas.microsoft.com/office/powerpoint/2010/main" val="1992604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Function </a:t>
            </a:r>
            <a:r>
              <a:rPr lang="en-US" b="1" dirty="0" err="1" smtClean="0">
                <a:solidFill>
                  <a:srgbClr val="002060"/>
                </a:solidFill>
              </a:rPr>
              <a:t>fll_mpi_sum</a:t>
            </a:r>
            <a:r>
              <a:rPr lang="en-US" b="1" dirty="0" smtClean="0">
                <a:solidFill>
                  <a:srgbClr val="002060"/>
                </a:solidFill>
              </a:rPr>
              <a:t> 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fll_mpi_sum</a:t>
            </a:r>
            <a:r>
              <a:rPr lang="en-US" b="1" dirty="0" smtClean="0">
                <a:solidFill>
                  <a:srgbClr val="C00000"/>
                </a:solidFill>
              </a:rPr>
              <a:t>(communicator, </a:t>
            </a:r>
            <a:r>
              <a:rPr lang="en-US" b="1" dirty="0" err="1" smtClean="0">
                <a:solidFill>
                  <a:srgbClr val="C00000"/>
                </a:solidFill>
              </a:rPr>
              <a:t>ndim</a:t>
            </a:r>
            <a:r>
              <a:rPr lang="en-US" b="1" dirty="0" smtClean="0">
                <a:solidFill>
                  <a:srgbClr val="C00000"/>
                </a:solidFill>
              </a:rPr>
              <a:t>, Array, </a:t>
            </a:r>
            <a:r>
              <a:rPr lang="en-US" b="1" dirty="0" err="1" smtClean="0">
                <a:solidFill>
                  <a:srgbClr val="C00000"/>
                </a:solidFill>
              </a:rPr>
              <a:t>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err="1" smtClean="0"/>
              <a:t>Mpi_sum</a:t>
            </a:r>
            <a:r>
              <a:rPr lang="en-US" dirty="0" smtClean="0"/>
              <a:t> function</a:t>
            </a:r>
          </a:p>
          <a:p>
            <a:pPr lvl="1"/>
            <a:r>
              <a:rPr lang="en-US" dirty="0" smtClean="0"/>
              <a:t>Input parameters</a:t>
            </a:r>
          </a:p>
          <a:p>
            <a:pPr lvl="2"/>
            <a:r>
              <a:rPr lang="en-US" dirty="0" smtClean="0"/>
              <a:t>Communicator – MPI communicator</a:t>
            </a:r>
          </a:p>
          <a:p>
            <a:pPr lvl="2"/>
            <a:r>
              <a:rPr lang="en-US" dirty="0" smtClean="0"/>
              <a:t>Dimension of Array, if 1 Array is scalar</a:t>
            </a:r>
          </a:p>
          <a:p>
            <a:pPr lvl="2"/>
            <a:r>
              <a:rPr lang="en-US" dirty="0" smtClean="0"/>
              <a:t>Array is array where to </a:t>
            </a:r>
            <a:r>
              <a:rPr lang="en-US" dirty="0" err="1" smtClean="0"/>
              <a:t>mpi_sum</a:t>
            </a:r>
            <a:r>
              <a:rPr lang="en-US" dirty="0" smtClean="0"/>
              <a:t> data</a:t>
            </a:r>
          </a:p>
          <a:p>
            <a:pPr lvl="3"/>
            <a:r>
              <a:rPr lang="en-US" dirty="0" smtClean="0"/>
              <a:t>It is an optional parameter </a:t>
            </a:r>
          </a:p>
          <a:p>
            <a:pPr lvl="3"/>
            <a:r>
              <a:rPr lang="en-US" dirty="0" smtClean="0"/>
              <a:t>Call as:</a:t>
            </a:r>
          </a:p>
          <a:p>
            <a:pPr lvl="4"/>
            <a:r>
              <a:rPr lang="en-US" dirty="0" smtClean="0"/>
              <a:t>L1 = Array 	- long integer 1D array</a:t>
            </a:r>
          </a:p>
          <a:p>
            <a:pPr lvl="4"/>
            <a:r>
              <a:rPr lang="en-US" dirty="0" smtClean="0"/>
              <a:t>I1 = Array	</a:t>
            </a:r>
            <a:r>
              <a:rPr lang="en-US" dirty="0"/>
              <a:t>- integer 1D </a:t>
            </a:r>
            <a:r>
              <a:rPr lang="en-US" dirty="0" smtClean="0"/>
              <a:t>array</a:t>
            </a:r>
          </a:p>
          <a:p>
            <a:pPr lvl="4"/>
            <a:r>
              <a:rPr lang="en-US" dirty="0"/>
              <a:t>D</a:t>
            </a:r>
            <a:r>
              <a:rPr lang="en-US" dirty="0" smtClean="0"/>
              <a:t>1 </a:t>
            </a:r>
            <a:r>
              <a:rPr lang="en-US" dirty="0"/>
              <a:t>= Array 	</a:t>
            </a:r>
            <a:r>
              <a:rPr lang="en-US"/>
              <a:t>- </a:t>
            </a:r>
            <a:r>
              <a:rPr lang="en-US" dirty="0"/>
              <a:t>d</a:t>
            </a:r>
            <a:r>
              <a:rPr lang="en-US" smtClean="0"/>
              <a:t>ouble </a:t>
            </a:r>
            <a:r>
              <a:rPr lang="en-US" dirty="0" smtClean="0"/>
              <a:t>1D array</a:t>
            </a:r>
            <a:endParaRPr lang="en-US" dirty="0"/>
          </a:p>
          <a:p>
            <a:pPr lvl="4"/>
            <a:r>
              <a:rPr lang="en-US" dirty="0" smtClean="0"/>
              <a:t>R1 </a:t>
            </a:r>
            <a:r>
              <a:rPr lang="en-US" dirty="0"/>
              <a:t>= Array	- </a:t>
            </a:r>
            <a:r>
              <a:rPr lang="en-US" dirty="0" smtClean="0"/>
              <a:t>real 1D array</a:t>
            </a:r>
          </a:p>
          <a:p>
            <a:pPr lvl="4"/>
            <a:r>
              <a:rPr lang="en-US" dirty="0" smtClean="0"/>
              <a:t>L </a:t>
            </a:r>
            <a:r>
              <a:rPr lang="en-US" dirty="0"/>
              <a:t>= Array 	- long </a:t>
            </a:r>
            <a:r>
              <a:rPr lang="en-US" dirty="0" smtClean="0"/>
              <a:t>integer scalar</a:t>
            </a:r>
            <a:endParaRPr lang="en-US" dirty="0"/>
          </a:p>
          <a:p>
            <a:pPr lvl="4"/>
            <a:r>
              <a:rPr lang="en-US" dirty="0" smtClean="0"/>
              <a:t>I </a:t>
            </a:r>
            <a:r>
              <a:rPr lang="en-US" dirty="0"/>
              <a:t>= Array	- </a:t>
            </a:r>
            <a:r>
              <a:rPr lang="en-US" dirty="0" smtClean="0"/>
              <a:t>integer scalar</a:t>
            </a:r>
            <a:endParaRPr lang="en-US" dirty="0"/>
          </a:p>
          <a:p>
            <a:pPr lvl="4"/>
            <a:r>
              <a:rPr lang="en-US" dirty="0" smtClean="0"/>
              <a:t>D </a:t>
            </a:r>
            <a:r>
              <a:rPr lang="en-US" dirty="0"/>
              <a:t>= Array 	- d</a:t>
            </a:r>
            <a:r>
              <a:rPr lang="en-US" dirty="0" smtClean="0"/>
              <a:t>ouble scalar</a:t>
            </a:r>
            <a:endParaRPr lang="en-US" dirty="0"/>
          </a:p>
          <a:p>
            <a:pPr lvl="4"/>
            <a:r>
              <a:rPr lang="en-US" dirty="0" smtClean="0"/>
              <a:t>R </a:t>
            </a:r>
            <a:r>
              <a:rPr lang="en-US" dirty="0"/>
              <a:t>= Array	- </a:t>
            </a:r>
            <a:r>
              <a:rPr lang="en-US" dirty="0" smtClean="0"/>
              <a:t>real scalar</a:t>
            </a:r>
            <a:endParaRPr lang="en-US" dirty="0"/>
          </a:p>
          <a:p>
            <a:pPr lvl="4"/>
            <a:endParaRPr lang="en-US" dirty="0"/>
          </a:p>
          <a:p>
            <a:pPr marL="1828800" lvl="4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4660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Introduction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2060"/>
                </a:solidFill>
              </a:rPr>
              <a:t>Example </a:t>
            </a:r>
          </a:p>
          <a:p>
            <a:pPr marL="0" indent="0">
              <a:buNone/>
            </a:pPr>
            <a:r>
              <a:rPr lang="en-US" sz="1500" b="1" dirty="0" err="1" smtClean="0"/>
              <a:t>Main_List</a:t>
            </a:r>
            <a:r>
              <a:rPr lang="en-US" sz="1500" dirty="0" smtClean="0"/>
              <a:t> DIR 3</a:t>
            </a:r>
          </a:p>
          <a:p>
            <a:pPr marL="0" indent="0">
              <a:buNone/>
            </a:pPr>
            <a:r>
              <a:rPr lang="en-US" sz="1500" b="1" dirty="0"/>
              <a:t> </a:t>
            </a:r>
            <a:r>
              <a:rPr lang="en-US" sz="1500" b="1" dirty="0" smtClean="0"/>
              <a:t>   Subdir </a:t>
            </a:r>
            <a:r>
              <a:rPr lang="en-US" sz="1500" dirty="0" smtClean="0"/>
              <a:t>DIR 2</a:t>
            </a:r>
          </a:p>
          <a:p>
            <a:pPr marL="0" indent="0">
              <a:buNone/>
            </a:pPr>
            <a:r>
              <a:rPr lang="en-US" sz="1500" b="1" dirty="0"/>
              <a:t> </a:t>
            </a:r>
            <a:r>
              <a:rPr lang="en-US" sz="1500" b="1" dirty="0" smtClean="0"/>
              <a:t>       pressure </a:t>
            </a:r>
            <a:r>
              <a:rPr lang="en-US" sz="1500" dirty="0" smtClean="0"/>
              <a:t>D 5  1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        1 2 3 4 5 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    </a:t>
            </a:r>
            <a:r>
              <a:rPr lang="en-US" sz="1500" b="1" dirty="0" smtClean="0"/>
              <a:t>density</a:t>
            </a:r>
            <a:r>
              <a:rPr lang="en-US" sz="1500" dirty="0" smtClean="0"/>
              <a:t> D 1 5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         3 4 5 6 7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 </a:t>
            </a:r>
            <a:r>
              <a:rPr lang="en-US" sz="1500" b="1" dirty="0" smtClean="0"/>
              <a:t>Subdir</a:t>
            </a:r>
            <a:r>
              <a:rPr lang="en-US" sz="1500" dirty="0" smtClean="0"/>
              <a:t>   DIR 1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      </a:t>
            </a:r>
            <a:r>
              <a:rPr lang="en-US" sz="1500" b="1" dirty="0" smtClean="0"/>
              <a:t>volumes</a:t>
            </a:r>
            <a:r>
              <a:rPr lang="en-US" sz="1500" dirty="0" smtClean="0"/>
              <a:t> D 5 1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        1.5 2.5 3.5 4.5 5.5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 </a:t>
            </a:r>
            <a:r>
              <a:rPr lang="en-US" sz="1500" b="1" dirty="0" smtClean="0"/>
              <a:t>Index</a:t>
            </a:r>
            <a:r>
              <a:rPr lang="en-US" sz="1500" dirty="0" smtClean="0"/>
              <a:t>   L 5 2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     3 5 7 9 10 4 5 6 7 8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5516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Introduction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Above list starts with </a:t>
            </a:r>
            <a:r>
              <a:rPr lang="en-US" dirty="0" err="1" smtClean="0"/>
              <a:t>MainDir</a:t>
            </a:r>
            <a:r>
              <a:rPr lang="en-US" dirty="0" smtClean="0"/>
              <a:t> which contains three data sets </a:t>
            </a:r>
          </a:p>
          <a:p>
            <a:pPr lvl="1"/>
            <a:r>
              <a:rPr lang="en-US" dirty="0" smtClean="0"/>
              <a:t>Two subdirectories </a:t>
            </a:r>
          </a:p>
          <a:p>
            <a:pPr lvl="1"/>
            <a:r>
              <a:rPr lang="en-US" dirty="0" smtClean="0"/>
              <a:t>And one data set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first subdirectory contains two data sets </a:t>
            </a:r>
          </a:p>
          <a:p>
            <a:pPr lvl="2"/>
            <a:r>
              <a:rPr lang="en-US" b="1" dirty="0" smtClean="0"/>
              <a:t>Pressure</a:t>
            </a:r>
            <a:r>
              <a:rPr lang="en-US" dirty="0" smtClean="0"/>
              <a:t>, type double, array is 1D and, length is five and contains values 1 2 3 4 5</a:t>
            </a:r>
          </a:p>
          <a:p>
            <a:pPr lvl="2"/>
            <a:r>
              <a:rPr lang="en-US" b="1" dirty="0" smtClean="0"/>
              <a:t>Density</a:t>
            </a:r>
            <a:r>
              <a:rPr lang="en-US" dirty="0" smtClean="0"/>
              <a:t>, type double, 1D array, length 5, contains 3 4 5 6 7</a:t>
            </a:r>
          </a:p>
          <a:p>
            <a:pPr lvl="2"/>
            <a:r>
              <a:rPr lang="en-US" dirty="0" smtClean="0"/>
              <a:t>NOTE: both arrays are 1D and will be stored in 1D array even though the index of the second suggest the array has 5 columns</a:t>
            </a:r>
          </a:p>
          <a:p>
            <a:pPr lvl="1"/>
            <a:r>
              <a:rPr lang="en-US" dirty="0" smtClean="0"/>
              <a:t>The second subdirectory contains one data set </a:t>
            </a:r>
          </a:p>
          <a:p>
            <a:pPr lvl="2"/>
            <a:r>
              <a:rPr lang="en-US" b="1" dirty="0" smtClean="0"/>
              <a:t>Volumes</a:t>
            </a:r>
            <a:r>
              <a:rPr lang="en-US" dirty="0" smtClean="0"/>
              <a:t>, 1D array, type long integer, length 5, contains values  1.5 2.5 3.5 4.5 5.5</a:t>
            </a:r>
          </a:p>
          <a:p>
            <a:pPr lvl="1"/>
            <a:r>
              <a:rPr lang="en-US" dirty="0" smtClean="0"/>
              <a:t>The third data se it a 2D array of long integers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32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Available functions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fll_mv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   - move node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fll_cp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    - copy node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fll_mklist</a:t>
            </a:r>
            <a:r>
              <a:rPr lang="en-US" dirty="0" smtClean="0"/>
              <a:t>   - make node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fll_locate</a:t>
            </a:r>
            <a:r>
              <a:rPr lang="en-US" dirty="0" smtClean="0"/>
              <a:t>   - locate node</a:t>
            </a:r>
            <a:endParaRPr lang="en-US" dirty="0"/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fll_nnodes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– get number of nodes 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fll_getndata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– get data of node</a:t>
            </a:r>
          </a:p>
          <a:p>
            <a:pPr lvl="1"/>
            <a:r>
              <a:rPr lang="en-US" b="1" dirty="0" err="1">
                <a:solidFill>
                  <a:srgbClr val="C00000"/>
                </a:solidFill>
              </a:rPr>
              <a:t>fll_getnbytes</a:t>
            </a:r>
            <a:r>
              <a:rPr lang="en-US" dirty="0" smtClean="0"/>
              <a:t> – get size of dataset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fll_rm</a:t>
            </a:r>
            <a:r>
              <a:rPr lang="en-US" dirty="0" smtClean="0"/>
              <a:t>       - remove node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fll_cat</a:t>
            </a:r>
            <a:r>
              <a:rPr lang="en-US" dirty="0" smtClean="0"/>
              <a:t>       - print node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fll_read</a:t>
            </a:r>
            <a:r>
              <a:rPr lang="en-US" dirty="0" smtClean="0"/>
              <a:t>    - read list from a file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fll_write</a:t>
            </a:r>
            <a:r>
              <a:rPr lang="en-US" dirty="0" smtClean="0"/>
              <a:t>   - write list to a file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fll_read_ffa</a:t>
            </a:r>
            <a:r>
              <a:rPr lang="en-US" dirty="0" smtClean="0"/>
              <a:t>    </a:t>
            </a:r>
            <a:r>
              <a:rPr lang="en-US" dirty="0"/>
              <a:t>- read list from </a:t>
            </a:r>
            <a:r>
              <a:rPr lang="en-US" dirty="0" smtClean="0"/>
              <a:t>FFA format file</a:t>
            </a:r>
            <a:endParaRPr lang="en-US" dirty="0"/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fll_write_ffa</a:t>
            </a:r>
            <a:r>
              <a:rPr lang="en-US" dirty="0" smtClean="0"/>
              <a:t>   </a:t>
            </a:r>
            <a:r>
              <a:rPr lang="en-US" dirty="0"/>
              <a:t>- write list to </a:t>
            </a:r>
            <a:r>
              <a:rPr lang="en-US" dirty="0" smtClean="0"/>
              <a:t>FFA format file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fll_deattach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– detaches node from list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Introduction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40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functions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fll_read</a:t>
            </a:r>
            <a:r>
              <a:rPr lang="en-US" b="1" dirty="0" err="1">
                <a:solidFill>
                  <a:srgbClr val="C00000"/>
                </a:solidFill>
              </a:rPr>
              <a:t>_record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 smtClean="0"/>
              <a:t>  - reads record from </a:t>
            </a:r>
            <a:r>
              <a:rPr lang="en-US" dirty="0" err="1" smtClean="0"/>
              <a:t>fll</a:t>
            </a:r>
            <a:r>
              <a:rPr lang="en-US" dirty="0" smtClean="0"/>
              <a:t> file instead of reading entire file</a:t>
            </a:r>
          </a:p>
          <a:p>
            <a:pPr lvl="1"/>
            <a:r>
              <a:rPr lang="en-US" b="1" dirty="0" err="1" smtClean="0">
                <a:solidFill>
                  <a:srgbClr val="C00000"/>
                </a:solidFill>
              </a:rPr>
              <a:t>fll_scan_file</a:t>
            </a:r>
            <a:r>
              <a:rPr lang="en-US" dirty="0" smtClean="0"/>
              <a:t>   - reads </a:t>
            </a:r>
            <a:r>
              <a:rPr lang="en-US" dirty="0" err="1" smtClean="0"/>
              <a:t>fll</a:t>
            </a:r>
            <a:r>
              <a:rPr lang="en-US" dirty="0" smtClean="0"/>
              <a:t> file in fast mode – scans for data sets names and types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Each function or subroutine has </a:t>
            </a:r>
            <a:r>
              <a:rPr lang="en-US" dirty="0" err="1" smtClean="0"/>
              <a:t>fpar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Introduction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60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Introduction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Available MPI functions</a:t>
            </a:r>
          </a:p>
          <a:p>
            <a:pPr lvl="1"/>
            <a:r>
              <a:rPr lang="en-US" sz="1700" b="1" dirty="0" err="1" smtClean="0">
                <a:solidFill>
                  <a:srgbClr val="C00000"/>
                </a:solidFill>
              </a:rPr>
              <a:t>fll_mpi_cp_all</a:t>
            </a:r>
            <a:r>
              <a:rPr lang="en-US" sz="1700" b="1" dirty="0" smtClean="0">
                <a:solidFill>
                  <a:srgbClr val="C00000"/>
                </a:solidFill>
              </a:rPr>
              <a:t> </a:t>
            </a:r>
            <a:r>
              <a:rPr lang="en-US" sz="1700" dirty="0" smtClean="0"/>
              <a:t>    - copies </a:t>
            </a:r>
            <a:r>
              <a:rPr lang="en-US" sz="1700" dirty="0" err="1" smtClean="0"/>
              <a:t>fll</a:t>
            </a:r>
            <a:r>
              <a:rPr lang="en-US" sz="1700" dirty="0" smtClean="0"/>
              <a:t> list from one process to all processes</a:t>
            </a:r>
          </a:p>
          <a:p>
            <a:pPr lvl="1"/>
            <a:r>
              <a:rPr lang="en-US" sz="1700" b="1" dirty="0" err="1" smtClean="0">
                <a:solidFill>
                  <a:srgbClr val="C00000"/>
                </a:solidFill>
              </a:rPr>
              <a:t>fll_mpi_cp</a:t>
            </a:r>
            <a:r>
              <a:rPr lang="en-US" sz="1700" dirty="0" smtClean="0"/>
              <a:t>   - copies </a:t>
            </a:r>
            <a:r>
              <a:rPr lang="en-US" sz="1700" dirty="0" err="1" smtClean="0"/>
              <a:t>fll</a:t>
            </a:r>
            <a:r>
              <a:rPr lang="en-US" sz="1700" dirty="0" smtClean="0"/>
              <a:t> list from one process to another</a:t>
            </a:r>
          </a:p>
          <a:p>
            <a:pPr lvl="1"/>
            <a:r>
              <a:rPr lang="en-US" sz="1700" b="1" dirty="0" err="1" smtClean="0">
                <a:solidFill>
                  <a:srgbClr val="C00000"/>
                </a:solidFill>
              </a:rPr>
              <a:t>fll_mpi_mv</a:t>
            </a:r>
            <a:r>
              <a:rPr lang="en-US" sz="1700" dirty="0" smtClean="0"/>
              <a:t>   - moves </a:t>
            </a:r>
            <a:r>
              <a:rPr lang="en-US" sz="1700" dirty="0" err="1" smtClean="0"/>
              <a:t>fll</a:t>
            </a:r>
            <a:r>
              <a:rPr lang="en-US" sz="1700" dirty="0" smtClean="0"/>
              <a:t> </a:t>
            </a:r>
            <a:r>
              <a:rPr lang="en-US" sz="1700" dirty="0"/>
              <a:t>list from one process to </a:t>
            </a:r>
            <a:r>
              <a:rPr lang="en-US" sz="1700" dirty="0" smtClean="0"/>
              <a:t>another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211732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Function </a:t>
            </a:r>
            <a:r>
              <a:rPr lang="en-US" b="1" dirty="0" err="1" smtClean="0">
                <a:solidFill>
                  <a:srgbClr val="002060"/>
                </a:solidFill>
              </a:rPr>
              <a:t>fll_cp</a:t>
            </a:r>
            <a:r>
              <a:rPr lang="en-US" b="1" dirty="0" smtClean="0">
                <a:solidFill>
                  <a:srgbClr val="002060"/>
                </a:solidFill>
              </a:rPr>
              <a:t>()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C00000"/>
                </a:solidFill>
              </a:rPr>
              <a:t>fll_cp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pwhat</a:t>
            </a:r>
            <a:r>
              <a:rPr lang="en-US" b="1" dirty="0" smtClean="0">
                <a:solidFill>
                  <a:srgbClr val="C00000"/>
                </a:solidFill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</a:rPr>
              <a:t>pwhere</a:t>
            </a:r>
            <a:r>
              <a:rPr lang="en-US" b="1" dirty="0" smtClean="0">
                <a:solidFill>
                  <a:srgbClr val="C00000"/>
                </a:solidFill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</a:rPr>
              <a:t>fpar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 smtClean="0"/>
              <a:t>Copies </a:t>
            </a:r>
            <a:r>
              <a:rPr lang="en-US" dirty="0" err="1" smtClean="0"/>
              <a:t>pwhat</a:t>
            </a:r>
            <a:r>
              <a:rPr lang="en-US" dirty="0" smtClean="0"/>
              <a:t> node to </a:t>
            </a:r>
            <a:r>
              <a:rPr lang="en-US" dirty="0" err="1" smtClean="0"/>
              <a:t>pwhere</a:t>
            </a:r>
            <a:endParaRPr lang="en-US" dirty="0" smtClean="0"/>
          </a:p>
          <a:p>
            <a:pPr lvl="2"/>
            <a:r>
              <a:rPr lang="en-US" dirty="0" smtClean="0"/>
              <a:t>If </a:t>
            </a:r>
            <a:r>
              <a:rPr lang="en-US" dirty="0" err="1" smtClean="0"/>
              <a:t>pwhere</a:t>
            </a:r>
            <a:r>
              <a:rPr lang="en-US" dirty="0" smtClean="0"/>
              <a:t> = NULL(), the function duplicates </a:t>
            </a:r>
            <a:r>
              <a:rPr lang="en-US" dirty="0" err="1" smtClean="0"/>
              <a:t>pwhat</a:t>
            </a:r>
            <a:r>
              <a:rPr lang="en-US" dirty="0" smtClean="0"/>
              <a:t> node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Return value – pointer to a new copy, if failed, returns 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1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2087</Words>
  <Application>Microsoft Office PowerPoint</Application>
  <PresentationFormat>Widescreen</PresentationFormat>
  <Paragraphs>380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fll – Fortran Linked List Library version - 2.1 User Guide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Function fll_cp()</vt:lpstr>
      <vt:lpstr>Function fll_mv()</vt:lpstr>
      <vt:lpstr>Function fll_mk()</vt:lpstr>
      <vt:lpstr>Function fll_mk()</vt:lpstr>
      <vt:lpstr>Function fll_mk()</vt:lpstr>
      <vt:lpstr>Function fll_locate()</vt:lpstr>
      <vt:lpstr>Function fll_nnodes()</vt:lpstr>
      <vt:lpstr>Function fll_getndata()</vt:lpstr>
      <vt:lpstr>Function fll_getndata()</vt:lpstr>
      <vt:lpstr>Subroutine fll_rm()</vt:lpstr>
      <vt:lpstr>Subroutine fll_cat()</vt:lpstr>
      <vt:lpstr>Function fll_deattach()</vt:lpstr>
      <vt:lpstr>Subroutine fll_write()</vt:lpstr>
      <vt:lpstr>Function fll_read()</vt:lpstr>
      <vt:lpstr>Subroutine fll_write()</vt:lpstr>
      <vt:lpstr>Function fll_read_ffa()</vt:lpstr>
      <vt:lpstr>Moving, copying nodes details</vt:lpstr>
      <vt:lpstr>Moving, copying nodes details</vt:lpstr>
      <vt:lpstr>Subroutine fll_mpi_cp_all()</vt:lpstr>
      <vt:lpstr>Subroutine fll_mpi_cp ()</vt:lpstr>
      <vt:lpstr>Subroutine fll_mpi_mv ()</vt:lpstr>
      <vt:lpstr>Function fll_getnbytes()</vt:lpstr>
      <vt:lpstr>Function fll_scan_file()</vt:lpstr>
      <vt:lpstr>Function fll_read_record()</vt:lpstr>
      <vt:lpstr>MPI I/O functions</vt:lpstr>
      <vt:lpstr>Function fll_mpi_cp ()</vt:lpstr>
      <vt:lpstr>Function fll_mpi_cp_all ()</vt:lpstr>
      <vt:lpstr>Function fll_mpi_mv ()</vt:lpstr>
      <vt:lpstr>Function fll_mpi_sum ()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fll – Fortran Linked List Library Introduction</dc:title>
  <dc:creator>Adam Jirasek</dc:creator>
  <cp:lastModifiedBy>Jirasek, Adam Nmi CTR CZ USAF USAFA USAFA/DFAN</cp:lastModifiedBy>
  <cp:revision>181</cp:revision>
  <dcterms:created xsi:type="dcterms:W3CDTF">2016-10-30T15:54:30Z</dcterms:created>
  <dcterms:modified xsi:type="dcterms:W3CDTF">2019-01-18T17:27:46Z</dcterms:modified>
</cp:coreProperties>
</file>