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420" r:id="rId3"/>
    <p:sldId id="438" r:id="rId5"/>
    <p:sldId id="437" r:id="rId6"/>
    <p:sldId id="472" r:id="rId7"/>
    <p:sldId id="455" r:id="rId8"/>
    <p:sldId id="473" r:id="rId9"/>
    <p:sldId id="451" r:id="rId10"/>
    <p:sldId id="442" r:id="rId11"/>
    <p:sldId id="445" r:id="rId12"/>
    <p:sldId id="474" r:id="rId13"/>
    <p:sldId id="475" r:id="rId14"/>
    <p:sldId id="446" r:id="rId15"/>
    <p:sldId id="447" r:id="rId16"/>
    <p:sldId id="449" r:id="rId17"/>
    <p:sldId id="450" r:id="rId18"/>
    <p:sldId id="448" r:id="rId19"/>
    <p:sldId id="477" r:id="rId20"/>
    <p:sldId id="478" r:id="rId21"/>
    <p:sldId id="44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5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44" autoAdjust="0"/>
    <p:restoredTop sz="89769" autoAdjust="0"/>
  </p:normalViewPr>
  <p:slideViewPr>
    <p:cSldViewPr snapToGrid="0" snapToObjects="1">
      <p:cViewPr varScale="1">
        <p:scale>
          <a:sx n="143" d="100"/>
          <a:sy n="143" d="100"/>
        </p:scale>
        <p:origin x="74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7FB0D3-8B15-C84A-AEE3-FA952469AA91}"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FA68D5-2511-6A4B-A7D5-BAF3612CAC4D}"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DFA68D5-2511-6A4B-A7D5-BAF3612CAC4D}"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solidFill>
                  <a:srgbClr val="005093"/>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8ED1853-EC6A-F244-8D3B-C13A21A74960}"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F13FC-2F6C-8440-9463-AC8A8614170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Date Placeholder 3"/>
          <p:cNvSpPr>
            <a:spLocks noGrp="1"/>
          </p:cNvSpPr>
          <p:nvPr>
            <p:ph type="dt" sz="half" idx="10"/>
          </p:nvPr>
        </p:nvSpPr>
        <p:spPr/>
        <p:txBody>
          <a:bodyPr/>
          <a:lstStyle/>
          <a:p>
            <a:fld id="{18ED1853-EC6A-F244-8D3B-C13A21A74960}"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F13FC-2F6C-8440-9463-AC8A8614170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Date Placeholder 3"/>
          <p:cNvSpPr>
            <a:spLocks noGrp="1"/>
          </p:cNvSpPr>
          <p:nvPr>
            <p:ph type="dt" sz="half" idx="10"/>
          </p:nvPr>
        </p:nvSpPr>
        <p:spPr/>
        <p:txBody>
          <a:bodyPr/>
          <a:lstStyle/>
          <a:p>
            <a:fld id="{18ED1853-EC6A-F244-8D3B-C13A21A74960}"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F13FC-2F6C-8440-9463-AC8A8614170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88235" y="245857"/>
            <a:ext cx="11608904" cy="738105"/>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838199" y="1441174"/>
            <a:ext cx="11058939" cy="4735789"/>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4" name="Date Placeholder 3"/>
          <p:cNvSpPr>
            <a:spLocks noGrp="1"/>
          </p:cNvSpPr>
          <p:nvPr>
            <p:ph type="dt" sz="half" idx="10"/>
          </p:nvPr>
        </p:nvSpPr>
        <p:spPr/>
        <p:txBody>
          <a:bodyPr/>
          <a:lstStyle/>
          <a:p>
            <a:fld id="{18ED1853-EC6A-F244-8D3B-C13A21A74960}"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F13FC-2F6C-8440-9463-AC8A86141700}" type="slidenum">
              <a:rPr lang="en-US" smtClean="0"/>
            </a:fld>
            <a:endParaRPr lang="en-US"/>
          </a:p>
        </p:txBody>
      </p:sp>
      <p:cxnSp>
        <p:nvCxnSpPr>
          <p:cNvPr id="8" name="直线连接符 7"/>
          <p:cNvCxnSpPr/>
          <p:nvPr userDrawn="1"/>
        </p:nvCxnSpPr>
        <p:spPr>
          <a:xfrm>
            <a:off x="0" y="1053548"/>
            <a:ext cx="12192000" cy="0"/>
          </a:xfrm>
          <a:prstGeom prst="line">
            <a:avLst/>
          </a:prstGeom>
          <a:ln w="38100">
            <a:solidFill>
              <a:srgbClr val="00509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18ED1853-EC6A-F244-8D3B-C13A21A74960}"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F13FC-2F6C-8440-9463-AC8A8614170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5" name="Date Placeholder 4"/>
          <p:cNvSpPr>
            <a:spLocks noGrp="1"/>
          </p:cNvSpPr>
          <p:nvPr>
            <p:ph type="dt" sz="half" idx="10"/>
          </p:nvPr>
        </p:nvSpPr>
        <p:spPr/>
        <p:txBody>
          <a:bodyPr/>
          <a:lstStyle/>
          <a:p>
            <a:fld id="{18ED1853-EC6A-F244-8D3B-C13A21A74960}"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4F13FC-2F6C-8440-9463-AC8A8614170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7" name="Date Placeholder 6"/>
          <p:cNvSpPr>
            <a:spLocks noGrp="1"/>
          </p:cNvSpPr>
          <p:nvPr>
            <p:ph type="dt" sz="half" idx="10"/>
          </p:nvPr>
        </p:nvSpPr>
        <p:spPr/>
        <p:txBody>
          <a:bodyPr/>
          <a:lstStyle/>
          <a:p>
            <a:fld id="{18ED1853-EC6A-F244-8D3B-C13A21A74960}"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4F13FC-2F6C-8440-9463-AC8A8614170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18ED1853-EC6A-F244-8D3B-C13A21A74960}"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4F13FC-2F6C-8440-9463-AC8A8614170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ED1853-EC6A-F244-8D3B-C13A21A74960}"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4F13FC-2F6C-8440-9463-AC8A8614170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18ED1853-EC6A-F244-8D3B-C13A21A74960}"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4F13FC-2F6C-8440-9463-AC8A8614170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18ED1853-EC6A-F244-8D3B-C13A21A74960}"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4F13FC-2F6C-8440-9463-AC8A8614170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ED1853-EC6A-F244-8D3B-C13A21A74960}"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4F13FC-2F6C-8440-9463-AC8A8614170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tx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a:buChar char="•"/>
        <a:defRPr sz="2800" b="1" kern="1200">
          <a:solidFill>
            <a:srgbClr val="00509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79525" y="1173480"/>
            <a:ext cx="9632950" cy="2387600"/>
          </a:xfrm>
        </p:spPr>
        <p:txBody>
          <a:bodyPr>
            <a:normAutofit/>
          </a:bodyPr>
          <a:lstStyle/>
          <a:p>
            <a:r>
              <a:rPr lang="en-GB" altLang="zh-CN" sz="3600" dirty="0"/>
              <a:t>SFS: Smart OS Scheduling for Serverless Functions</a:t>
            </a:r>
            <a:br>
              <a:rPr lang="en-GB" altLang="zh-CN" sz="3600" dirty="0"/>
            </a:br>
            <a:endParaRPr kumimoji="1" lang="zh-CN" altLang="en-US" sz="3600" dirty="0"/>
          </a:p>
        </p:txBody>
      </p:sp>
      <p:sp>
        <p:nvSpPr>
          <p:cNvPr id="3" name="副标题 2"/>
          <p:cNvSpPr>
            <a:spLocks noGrp="1"/>
          </p:cNvSpPr>
          <p:nvPr>
            <p:ph type="subTitle" idx="1"/>
          </p:nvPr>
        </p:nvSpPr>
        <p:spPr>
          <a:xfrm>
            <a:off x="1524000" y="4080641"/>
            <a:ext cx="9144000" cy="2052529"/>
          </a:xfrm>
        </p:spPr>
        <p:txBody>
          <a:bodyPr>
            <a:normAutofit/>
          </a:bodyPr>
          <a:lstStyle/>
          <a:p>
            <a:r>
              <a:rPr sz="2800" dirty="0"/>
              <a:t>Supercomputing Conference</a:t>
            </a:r>
            <a:r>
              <a:rPr lang="en-US" sz="2800" dirty="0"/>
              <a:t> </a:t>
            </a:r>
            <a:r>
              <a:rPr sz="2800" dirty="0"/>
              <a:t>22</a:t>
            </a:r>
            <a:endParaRPr sz="2800" dirty="0"/>
          </a:p>
          <a:p>
            <a:r>
              <a:rPr lang="en-US" altLang="zh-CN" sz="2800" dirty="0"/>
              <a:t>Authors:</a:t>
            </a:r>
            <a:r>
              <a:rPr lang="zh-CN" altLang="en-US" sz="2800" dirty="0"/>
              <a:t> </a:t>
            </a:r>
            <a:r>
              <a:rPr lang="en-GB" altLang="zh-CN" sz="2800" dirty="0"/>
              <a:t>Yuqi Fu</a:t>
            </a:r>
            <a:r>
              <a:rPr lang="en-US" altLang="zh-CN" sz="2800" dirty="0"/>
              <a:t>,</a:t>
            </a:r>
            <a:r>
              <a:rPr lang="zh-CN" altLang="en-US" sz="2800" dirty="0"/>
              <a:t> </a:t>
            </a:r>
            <a:r>
              <a:rPr lang="en-GB" altLang="zh-CN" sz="2800"/>
              <a:t>Li Liu</a:t>
            </a:r>
            <a:r>
              <a:rPr lang="en-US" altLang="zh-CN" sz="2800" dirty="0"/>
              <a:t>,</a:t>
            </a:r>
            <a:r>
              <a:rPr lang="zh-CN" altLang="en-US" sz="2800" dirty="0"/>
              <a:t> </a:t>
            </a:r>
            <a:r>
              <a:rPr lang="en-GB" altLang="zh-CN" sz="2800"/>
              <a:t>Haoliang Wang</a:t>
            </a:r>
            <a:r>
              <a:rPr lang="en-US" altLang="zh-CN" sz="2800" dirty="0"/>
              <a:t>,</a:t>
            </a:r>
            <a:r>
              <a:rPr lang="zh-CN" altLang="en-US" sz="2800" dirty="0"/>
              <a:t> </a:t>
            </a:r>
            <a:r>
              <a:rPr lang="en-US" altLang="zh-CN" sz="2800" dirty="0"/>
              <a:t>et</a:t>
            </a:r>
            <a:r>
              <a:rPr lang="zh-CN" altLang="en-US" sz="2800" dirty="0"/>
              <a:t> </a:t>
            </a:r>
            <a:r>
              <a:rPr lang="en-US" altLang="zh-CN" sz="2800" dirty="0"/>
              <a:t>al.</a:t>
            </a:r>
            <a:endParaRPr lang="en-US" altLang="zh-CN" sz="2800" dirty="0"/>
          </a:p>
          <a:p>
            <a:r>
              <a:rPr lang="zh-CN" altLang="en-US" sz="2800" dirty="0"/>
              <a:t> </a:t>
            </a:r>
            <a:r>
              <a:rPr lang="en-US" altLang="zh-CN" sz="2800" dirty="0"/>
              <a:t>UV</a:t>
            </a:r>
            <a:r>
              <a:rPr lang="en-US" altLang="zh-CN" sz="2800" dirty="0"/>
              <a:t>a, GMU, Adobe</a:t>
            </a:r>
            <a:endParaRPr lang="en-US" altLang="zh-CN" sz="2800" dirty="0"/>
          </a:p>
          <a:p>
            <a:r>
              <a:rPr lang="en-US" altLang="zh-CN" sz="2800" dirty="0"/>
              <a:t>Presented</a:t>
            </a:r>
            <a:r>
              <a:rPr lang="zh-CN" altLang="en-US" sz="2800" dirty="0"/>
              <a:t> </a:t>
            </a:r>
            <a:r>
              <a:rPr lang="en-US" altLang="zh-CN" sz="2800" dirty="0"/>
              <a:t>by</a:t>
            </a:r>
            <a:r>
              <a:rPr lang="zh-CN" altLang="en-US" sz="2800" dirty="0"/>
              <a:t> </a:t>
            </a:r>
            <a:r>
              <a:rPr lang="en-US" altLang="zh-CN" sz="2800" dirty="0"/>
              <a:t>C</a:t>
            </a:r>
            <a:r>
              <a:rPr lang="en-US" altLang="zh-CN" sz="2800" dirty="0"/>
              <a:t>hengqing Zhao</a:t>
            </a:r>
            <a:endParaRPr lang="en-US" altLang="zh-CN" sz="2800" dirty="0"/>
          </a:p>
        </p:txBody>
      </p:sp>
      <p:pic>
        <p:nvPicPr>
          <p:cNvPr id="6" name="图片 5"/>
          <p:cNvPicPr>
            <a:picLocks noChangeAspect="1"/>
          </p:cNvPicPr>
          <p:nvPr/>
        </p:nvPicPr>
        <p:blipFill>
          <a:blip r:embed="rId1"/>
          <a:stretch>
            <a:fillRect/>
          </a:stretch>
        </p:blipFill>
        <p:spPr>
          <a:xfrm>
            <a:off x="201930" y="315595"/>
            <a:ext cx="2664460" cy="8578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8200" y="4942840"/>
            <a:ext cx="10594975" cy="804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p:txBody>
          <a:bodyPr>
            <a:normAutofit fontScale="90000"/>
          </a:bodyPr>
          <a:lstStyle/>
          <a:p>
            <a:r>
              <a:rPr kumimoji="1" lang="en-US" altLang="zh-CN" dirty="0"/>
              <a:t>Function</a:t>
            </a:r>
            <a:r>
              <a:rPr kumimoji="1" lang="zh-CN" altLang="en-US" dirty="0"/>
              <a:t> </a:t>
            </a:r>
            <a:r>
              <a:rPr kumimoji="1" lang="en-US" altLang="zh-CN" dirty="0"/>
              <a:t>abstractions</a:t>
            </a:r>
            <a:r>
              <a:rPr kumimoji="1" lang="zh-CN" altLang="en-US" dirty="0"/>
              <a:t>： Handling I/Os</a:t>
            </a:r>
            <a:endParaRPr kumimoji="1" lang="zh-CN" altLang="en-US" dirty="0"/>
          </a:p>
        </p:txBody>
      </p:sp>
      <p:sp>
        <p:nvSpPr>
          <p:cNvPr id="3" name="内容占位符 2"/>
          <p:cNvSpPr>
            <a:spLocks noGrp="1"/>
          </p:cNvSpPr>
          <p:nvPr>
            <p:ph idx="1"/>
          </p:nvPr>
        </p:nvSpPr>
        <p:spPr>
          <a:xfrm>
            <a:off x="838200" y="1441450"/>
            <a:ext cx="11078845" cy="4735830"/>
          </a:xfrm>
        </p:spPr>
        <p:txBody>
          <a:bodyPr>
            <a:normAutofit fontScale="80000"/>
          </a:bodyPr>
          <a:lstStyle/>
          <a:p>
            <a:r>
              <a:rPr kumimoji="1" dirty="0"/>
              <a:t>SFS工作人员通过定期向操作系统发出轮询请求来跟踪该函数的内核级进程状态</a:t>
            </a:r>
            <a:endParaRPr kumimoji="1" dirty="0"/>
          </a:p>
          <a:p>
            <a:pPr lvl="1"/>
            <a:r>
              <a:rPr kumimoji="1" dirty="0"/>
              <a:t>When a function is in its CPU burst, its kernel-level</a:t>
            </a:r>
            <a:r>
              <a:rPr kumimoji="1" lang="en-US" dirty="0"/>
              <a:t> </a:t>
            </a:r>
            <a:r>
              <a:rPr kumimoji="1" dirty="0"/>
              <a:t>status is in running mode</a:t>
            </a:r>
            <a:endParaRPr kumimoji="1" dirty="0"/>
          </a:p>
          <a:p>
            <a:r>
              <a:rPr kumimoji="1" dirty="0"/>
              <a:t>the SFS worker</a:t>
            </a:r>
            <a:r>
              <a:rPr kumimoji="1" lang="en-US" dirty="0"/>
              <a:t> </a:t>
            </a:r>
            <a:r>
              <a:rPr kumimoji="1" dirty="0"/>
              <a:t>detects this transition, stops its timekeeping and records the</a:t>
            </a:r>
            <a:r>
              <a:rPr kumimoji="1" lang="en-US" dirty="0"/>
              <a:t> </a:t>
            </a:r>
            <a:r>
              <a:rPr kumimoji="1" dirty="0"/>
              <a:t>unused time slice</a:t>
            </a:r>
            <a:endParaRPr kumimoji="1" dirty="0"/>
          </a:p>
          <a:p>
            <a:pPr lvl="1"/>
            <a:r>
              <a:rPr kumimoji="1" dirty="0"/>
              <a:t>reduces its priority, and schedules the next</a:t>
            </a:r>
            <a:r>
              <a:rPr kumimoji="1" lang="en-US" dirty="0"/>
              <a:t> </a:t>
            </a:r>
            <a:r>
              <a:rPr kumimoji="1" dirty="0"/>
              <a:t>available function from the global queue</a:t>
            </a:r>
            <a:endParaRPr kumimoji="1" dirty="0"/>
          </a:p>
          <a:p>
            <a:pPr marL="228600" lvl="1" algn="l">
              <a:spcBef>
                <a:spcPts val="1000"/>
              </a:spcBef>
              <a:buClrTx/>
              <a:buSzTx/>
            </a:pPr>
            <a:r>
              <a:rPr kumimoji="1" sz="2800" b="1" dirty="0">
                <a:solidFill>
                  <a:srgbClr val="005093"/>
                </a:solidFill>
              </a:rPr>
              <a:t>When the status of a waiting function changes to runnable, SFS </a:t>
            </a:r>
            <a:r>
              <a:rPr kumimoji="1" sz="2800" b="1" dirty="0">
                <a:solidFill>
                  <a:srgbClr val="FF0000"/>
                </a:solidFill>
              </a:rPr>
              <a:t>adds it back</a:t>
            </a:r>
            <a:r>
              <a:rPr kumimoji="1" sz="2800" b="1" dirty="0">
                <a:solidFill>
                  <a:srgbClr val="005093"/>
                </a:solidFill>
              </a:rPr>
              <a:t> to global queue. When this function gets rescheduled in the FILTER pool, it will execute until it completes or it uses up.the rest of the time slice. We use </a:t>
            </a:r>
            <a:r>
              <a:rPr kumimoji="1" sz="2800" b="1" dirty="0">
                <a:solidFill>
                  <a:srgbClr val="FF0000"/>
                </a:solidFill>
              </a:rPr>
              <a:t>4 ms </a:t>
            </a:r>
            <a:r>
              <a:rPr kumimoji="1" sz="2800" b="1" dirty="0">
                <a:solidFill>
                  <a:srgbClr val="005093"/>
                </a:solidFill>
              </a:rPr>
              <a:t>as the polling interval</a:t>
            </a:r>
            <a:endParaRPr kumimoji="1" sz="2800" b="1" dirty="0">
              <a:solidFill>
                <a:srgbClr val="005093"/>
              </a:solidFill>
            </a:endParaRPr>
          </a:p>
          <a:p>
            <a:pPr lvl="1"/>
            <a:endParaRPr kumimoji="1" sz="2800" b="1" dirty="0">
              <a:solidFill>
                <a:srgbClr val="FF0000"/>
              </a:solidFill>
            </a:endParaRPr>
          </a:p>
          <a:p>
            <a:pPr marL="228600" lvl="1" algn="l">
              <a:spcBef>
                <a:spcPts val="1000"/>
              </a:spcBef>
              <a:buClrTx/>
              <a:buSzTx/>
            </a:pPr>
            <a:r>
              <a:rPr kumimoji="1" sz="2800" b="1" dirty="0">
                <a:solidFill>
                  <a:srgbClr val="FF0000"/>
                </a:solidFill>
              </a:rPr>
              <a:t> </a:t>
            </a:r>
            <a:r>
              <a:rPr kumimoji="1" sz="2800" b="1" dirty="0">
                <a:solidFill>
                  <a:schemeClr val="tx1"/>
                </a:solidFill>
              </a:rPr>
              <a:t>Note that, when a high-priority function blocks by I/O,</a:t>
            </a:r>
            <a:r>
              <a:rPr kumimoji="1" sz="2800" b="1" dirty="0">
                <a:solidFill>
                  <a:srgbClr val="FF0000"/>
                </a:solidFill>
              </a:rPr>
              <a:t> </a:t>
            </a:r>
            <a:r>
              <a:rPr kumimoji="1" sz="2800" b="1" dirty="0">
                <a:solidFill>
                  <a:srgbClr val="FFFF00"/>
                </a:solidFill>
              </a:rPr>
              <a:t>CFS automatically </a:t>
            </a:r>
            <a:r>
              <a:rPr kumimoji="1" sz="2800" b="1" dirty="0">
                <a:solidFill>
                  <a:schemeClr val="tx1"/>
                </a:solidFill>
              </a:rPr>
              <a:t>sneaks in and executes other functions that have been filtered by SFS</a:t>
            </a:r>
            <a:endParaRPr kumimoji="1" sz="2800" b="1"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a:t>Function</a:t>
            </a:r>
            <a:r>
              <a:rPr kumimoji="1" lang="zh-CN" altLang="en-US" dirty="0"/>
              <a:t> </a:t>
            </a:r>
            <a:r>
              <a:rPr kumimoji="1" lang="en-US" altLang="zh-CN" dirty="0"/>
              <a:t>abstractions: </a:t>
            </a:r>
            <a:r>
              <a:rPr kumimoji="1" lang="zh-CN" altLang="en-US" dirty="0"/>
              <a:t>Handling Overload</a:t>
            </a:r>
            <a:endParaRPr kumimoji="1" lang="zh-CN" altLang="en-US" dirty="0"/>
          </a:p>
        </p:txBody>
      </p:sp>
      <p:sp>
        <p:nvSpPr>
          <p:cNvPr id="3" name="内容占位符 2"/>
          <p:cNvSpPr>
            <a:spLocks noGrp="1"/>
          </p:cNvSpPr>
          <p:nvPr>
            <p:ph idx="1"/>
          </p:nvPr>
        </p:nvSpPr>
        <p:spPr>
          <a:xfrm>
            <a:off x="838200" y="1441450"/>
            <a:ext cx="11078845" cy="4735830"/>
          </a:xfrm>
        </p:spPr>
        <p:txBody>
          <a:bodyPr>
            <a:normAutofit/>
          </a:bodyPr>
          <a:lstStyle/>
          <a:p>
            <a:pPr marL="228600" lvl="1" algn="l">
              <a:spcBef>
                <a:spcPts val="1000"/>
              </a:spcBef>
              <a:buClrTx/>
              <a:buSzTx/>
            </a:pPr>
            <a:r>
              <a:rPr kumimoji="1" sz="2800" b="1" dirty="0">
                <a:solidFill>
                  <a:srgbClr val="005093"/>
                </a:solidFill>
              </a:rPr>
              <a:t>SFS temporarily switches to CFS</a:t>
            </a:r>
            <a:r>
              <a:rPr kumimoji="1" lang="en-US" sz="2800" b="1" dirty="0">
                <a:solidFill>
                  <a:srgbClr val="005093"/>
                </a:solidFill>
              </a:rPr>
              <a:t> </a:t>
            </a:r>
            <a:r>
              <a:rPr kumimoji="1" sz="2800" b="1" dirty="0">
                <a:solidFill>
                  <a:srgbClr val="005093"/>
                </a:solidFill>
              </a:rPr>
              <a:t>When a function is in its CPU burst, its kernel-level status is in running mode</a:t>
            </a:r>
            <a:endParaRPr kumimoji="1" sz="2800" b="1" dirty="0">
              <a:solidFill>
                <a:srgbClr val="005093"/>
              </a:solidFill>
            </a:endParaRPr>
          </a:p>
          <a:p>
            <a:pPr marL="228600" lvl="1" algn="l">
              <a:spcBef>
                <a:spcPts val="1000"/>
              </a:spcBef>
              <a:buClrTx/>
              <a:buSzTx/>
            </a:pPr>
            <a:endParaRPr kumimoji="1" sz="2800" b="1" dirty="0">
              <a:solidFill>
                <a:srgbClr val="005093"/>
              </a:solidFill>
            </a:endParaRPr>
          </a:p>
          <a:p>
            <a:pPr marL="228600" lvl="1" algn="l">
              <a:spcBef>
                <a:spcPts val="1000"/>
              </a:spcBef>
              <a:buClrTx/>
              <a:buSzTx/>
            </a:pPr>
            <a:endParaRPr kumimoji="1" sz="2800" b="1" dirty="0">
              <a:solidFill>
                <a:srgbClr val="005093"/>
              </a:solidFill>
            </a:endParaRPr>
          </a:p>
          <a:p>
            <a:pPr marL="457200" lvl="1" indent="0">
              <a:buNone/>
            </a:pPr>
            <a:endParaRPr kumimoji="1" dirty="0"/>
          </a:p>
          <a:p>
            <a:pPr marL="0" lvl="1" indent="0" algn="l">
              <a:spcBef>
                <a:spcPts val="1000"/>
              </a:spcBef>
              <a:buClrTx/>
              <a:buSzTx/>
              <a:buNone/>
            </a:pPr>
            <a:endParaRPr kumimoji="1" sz="2800" b="1" dirty="0">
              <a:solidFill>
                <a:srgbClr val="00509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8290" y="245745"/>
            <a:ext cx="12430125" cy="737870"/>
          </a:xfrm>
        </p:spPr>
        <p:txBody>
          <a:bodyPr>
            <a:normAutofit fontScale="90000"/>
          </a:bodyPr>
          <a:lstStyle/>
          <a:p>
            <a:r>
              <a:rPr kumimoji="1" lang="en-US" altLang="zh-CN" dirty="0"/>
              <a:t>Implementation</a:t>
            </a:r>
            <a:r>
              <a:rPr kumimoji="1" lang="zh-CN" altLang="en-US" dirty="0"/>
              <a:t> </a:t>
            </a:r>
            <a:r>
              <a:rPr kumimoji="1" lang="en-US" altLang="zh-CN" dirty="0"/>
              <a:t>and</a:t>
            </a:r>
            <a:r>
              <a:rPr kumimoji="1" lang="zh-CN" altLang="en-US" dirty="0"/>
              <a:t> </a:t>
            </a:r>
            <a:r>
              <a:rPr kumimoji="1" lang="en-US" altLang="zh-CN" dirty="0"/>
              <a:t>Optimization</a:t>
            </a:r>
            <a:endParaRPr kumimoji="1" lang="zh-CN" altLang="en-US" dirty="0"/>
          </a:p>
        </p:txBody>
      </p:sp>
      <p:sp>
        <p:nvSpPr>
          <p:cNvPr id="3" name="内容占位符 2"/>
          <p:cNvSpPr>
            <a:spLocks noGrp="1"/>
          </p:cNvSpPr>
          <p:nvPr>
            <p:ph idx="1"/>
          </p:nvPr>
        </p:nvSpPr>
        <p:spPr>
          <a:xfrm>
            <a:off x="817245" y="1202055"/>
            <a:ext cx="10558145" cy="5055870"/>
          </a:xfrm>
        </p:spPr>
        <p:txBody>
          <a:bodyPr>
            <a:normAutofit fontScale="90000" lnSpcReduction="10000"/>
          </a:bodyPr>
          <a:lstStyle/>
          <a:p>
            <a:pPr marL="0" indent="0">
              <a:buNone/>
            </a:pPr>
            <a:r>
              <a:rPr kumimoji="1" lang="zh-CN" dirty="0"/>
              <a:t>侦测</a:t>
            </a:r>
            <a:r>
              <a:rPr kumimoji="1" lang="en-US" altLang="zh-CN" dirty="0"/>
              <a:t>I/O</a:t>
            </a:r>
            <a:r>
              <a:rPr kumimoji="1" lang="zh-CN" altLang="en-US" dirty="0"/>
              <a:t>事件：</a:t>
            </a:r>
            <a:endParaRPr kumimoji="1" dirty="0"/>
          </a:p>
          <a:p>
            <a:pPr marL="0" indent="0">
              <a:buNone/>
            </a:pPr>
            <a:r>
              <a:rPr kumimoji="1" lang="en-US" dirty="0"/>
              <a:t>	</a:t>
            </a:r>
            <a:r>
              <a:rPr kumimoji="1" dirty="0"/>
              <a:t>SFS workers detect blocking events by</a:t>
            </a:r>
            <a:r>
              <a:rPr kumimoji="1" lang="en-US" dirty="0"/>
              <a:t> </a:t>
            </a:r>
            <a:r>
              <a:rPr kumimoji="1" dirty="0"/>
              <a:t>periodically (4 ms) polling the function process’ OS status</a:t>
            </a:r>
            <a:r>
              <a:rPr kumimoji="1" lang="en-US" dirty="0"/>
              <a:t> </a:t>
            </a:r>
            <a:r>
              <a:rPr kumimoji="1" dirty="0"/>
              <a:t>using a go process utilities library </a:t>
            </a:r>
            <a:r>
              <a:rPr kumimoji="1" dirty="0">
                <a:solidFill>
                  <a:srgbClr val="FF0000"/>
                </a:solidFill>
              </a:rPr>
              <a:t>gopsutil</a:t>
            </a:r>
            <a:endParaRPr kumimoji="1" lang="zh-CN" dirty="0"/>
          </a:p>
          <a:p>
            <a:pPr marL="0" algn="l">
              <a:buClrTx/>
              <a:buSzTx/>
              <a:buNone/>
            </a:pPr>
            <a:r>
              <a:rPr kumimoji="1" lang="zh-CN" dirty="0"/>
              <a:t>调度器转换：</a:t>
            </a:r>
            <a:endParaRPr kumimoji="1" lang="zh-CN" dirty="0"/>
          </a:p>
          <a:p>
            <a:pPr marL="0" algn="l">
              <a:buClrTx/>
              <a:buSzTx/>
              <a:buNone/>
            </a:pPr>
            <a:r>
              <a:rPr kumimoji="1" lang="en-US" altLang="zh-CN" dirty="0"/>
              <a:t>	</a:t>
            </a:r>
            <a:r>
              <a:rPr kumimoji="1" lang="zh-CN" dirty="0"/>
              <a:t>SFS workers use </a:t>
            </a:r>
            <a:r>
              <a:rPr kumimoji="1" lang="zh-CN" dirty="0">
                <a:solidFill>
                  <a:srgbClr val="FF0000"/>
                </a:solidFill>
              </a:rPr>
              <a:t>schedtool</a:t>
            </a:r>
            <a:r>
              <a:rPr kumimoji="1" lang="zh-CN" dirty="0"/>
              <a:t> to change a running function</a:t>
            </a:r>
            <a:r>
              <a:rPr kumimoji="1" lang="en-US" altLang="zh-CN" dirty="0"/>
              <a:t> </a:t>
            </a:r>
            <a:r>
              <a:rPr kumimoji="1" lang="zh-CN" dirty="0"/>
              <a:t>process’ OS scheduling policy</a:t>
            </a:r>
            <a:endParaRPr kumimoji="1" lang="zh-CN" dirty="0"/>
          </a:p>
          <a:p>
            <a:pPr marL="0" algn="l">
              <a:buClrTx/>
              <a:buSzTx/>
              <a:buNone/>
            </a:pPr>
            <a:r>
              <a:rPr kumimoji="1" lang="zh-CN" dirty="0"/>
              <a:t>全局队列的</a:t>
            </a:r>
            <a:r>
              <a:rPr kumimoji="1" lang="zh-CN" dirty="0"/>
              <a:t>实现：</a:t>
            </a:r>
            <a:endParaRPr kumimoji="1" lang="zh-CN" dirty="0"/>
          </a:p>
          <a:p>
            <a:pPr marL="0" algn="l">
              <a:buClrTx/>
              <a:buSzTx/>
              <a:buNone/>
            </a:pPr>
            <a:r>
              <a:rPr kumimoji="1" lang="en-US" altLang="zh-CN" dirty="0"/>
              <a:t>	the SFS global queue</a:t>
            </a:r>
            <a:r>
              <a:rPr kumimoji="1" lang="zh-CN" altLang="en-US" dirty="0"/>
              <a:t>：</a:t>
            </a:r>
            <a:r>
              <a:rPr kumimoji="1" lang="zh-CN" dirty="0"/>
              <a:t>structure using </a:t>
            </a:r>
            <a:r>
              <a:rPr kumimoji="1" lang="zh-CN" dirty="0">
                <a:solidFill>
                  <a:srgbClr val="FF0000"/>
                </a:solidFill>
              </a:rPr>
              <a:t>Go’s built-in</a:t>
            </a:r>
            <a:endParaRPr kumimoji="1" lang="zh-CN" dirty="0">
              <a:solidFill>
                <a:srgbClr val="FF0000"/>
              </a:solidFill>
            </a:endParaRPr>
          </a:p>
          <a:p>
            <a:pPr marL="0" algn="l">
              <a:buClrTx/>
              <a:buSzTx/>
              <a:buNone/>
            </a:pPr>
            <a:r>
              <a:rPr kumimoji="1" lang="zh-CN" dirty="0"/>
              <a:t>SFS workers</a:t>
            </a:r>
            <a:r>
              <a:rPr kumimoji="1" lang="en-US" altLang="zh-CN" dirty="0"/>
              <a:t>:</a:t>
            </a:r>
            <a:r>
              <a:rPr kumimoji="1" lang="zh-CN" dirty="0"/>
              <a:t> </a:t>
            </a:r>
            <a:r>
              <a:rPr kumimoji="1" lang="zh-CN" dirty="0">
                <a:solidFill>
                  <a:srgbClr val="FF0000"/>
                </a:solidFill>
              </a:rPr>
              <a:t>goroutines</a:t>
            </a:r>
            <a:r>
              <a:rPr kumimoji="1" lang="zh-CN" dirty="0"/>
              <a:t> (a lightweight user-level thread of execution</a:t>
            </a:r>
            <a:r>
              <a:rPr kumimoji="1" lang="en-US" altLang="zh-CN" dirty="0"/>
              <a:t> </a:t>
            </a:r>
            <a:r>
              <a:rPr kumimoji="1" lang="zh-CN" dirty="0"/>
              <a:t>managed by the Go runtime)</a:t>
            </a:r>
            <a:endParaRPr kumimoji="1" lang="zh-CN" dirty="0"/>
          </a:p>
          <a:p>
            <a:pPr marL="0" algn="l">
              <a:buClrTx/>
              <a:buSzTx/>
              <a:buNone/>
            </a:pPr>
            <a:r>
              <a:rPr kumimoji="1" lang="zh-CN" dirty="0">
                <a:solidFill>
                  <a:srgbClr val="FF0000"/>
                </a:solidFill>
              </a:rPr>
              <a:t>FaaSBench</a:t>
            </a:r>
            <a:r>
              <a:rPr kumimoji="1" lang="en-US" altLang="zh-CN" dirty="0"/>
              <a:t>:Generating FaaS Workloads</a:t>
            </a:r>
            <a:endParaRPr kumimoji="1" lang="en-US" altLang="zh-CN" dirty="0"/>
          </a:p>
          <a:p>
            <a:pPr marL="0" algn="l">
              <a:buClrTx/>
              <a:buSzTx/>
              <a:buNone/>
            </a:pPr>
            <a:endParaRPr kumimoji="1" lang="zh-CN" dirty="0"/>
          </a:p>
          <a:p>
            <a:pPr marL="0" algn="l">
              <a:buClrTx/>
              <a:buSzTx/>
              <a:buNone/>
            </a:pPr>
            <a:endParaRPr kumimoji="1" lang="zh-CN" dirty="0"/>
          </a:p>
          <a:p>
            <a:pPr marL="0" algn="l">
              <a:buClrTx/>
              <a:buSzTx/>
              <a:buNone/>
            </a:pPr>
            <a:endParaRPr kumimoji="1" lang="zh-CN" dirty="0"/>
          </a:p>
          <a:p>
            <a:pPr marL="0" indent="0">
              <a:buNone/>
            </a:pPr>
            <a:endParaRPr kumimoji="1" lang="zh-CN" altLang="en-US" dirty="0">
              <a:solidFill>
                <a:srgbClr val="FF0000"/>
              </a:solidFill>
            </a:endParaRPr>
          </a:p>
        </p:txBody>
      </p:sp>
      <p:pic>
        <p:nvPicPr>
          <p:cNvPr id="5" name="图片 4"/>
          <p:cNvPicPr>
            <a:picLocks noChangeAspect="1"/>
          </p:cNvPicPr>
          <p:nvPr/>
        </p:nvPicPr>
        <p:blipFill>
          <a:blip r:embed="rId1"/>
          <a:stretch>
            <a:fillRect/>
          </a:stretch>
        </p:blipFill>
        <p:spPr>
          <a:xfrm>
            <a:off x="8517255" y="5109845"/>
            <a:ext cx="2463800" cy="1231900"/>
          </a:xfrm>
          <a:prstGeom prst="rect">
            <a:avLst/>
          </a:prstGeom>
        </p:spPr>
      </p:pic>
      <p:sp>
        <p:nvSpPr>
          <p:cNvPr id="7" name="右箭头 6"/>
          <p:cNvSpPr/>
          <p:nvPr/>
        </p:nvSpPr>
        <p:spPr>
          <a:xfrm>
            <a:off x="7225030" y="5574030"/>
            <a:ext cx="1200785" cy="147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Evaluation</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a:t>Setup</a:t>
            </a:r>
            <a:endParaRPr kumimoji="1" lang="en-US" altLang="zh-CN" dirty="0"/>
          </a:p>
          <a:p>
            <a:pPr lvl="1"/>
            <a:r>
              <a:rPr kumimoji="1" lang="en-US" altLang="zh-CN" sz="2400" dirty="0">
                <a:sym typeface="+mn-ea"/>
              </a:rPr>
              <a:t>The small VM (c5a.4xlarge) with 6 vCPU and 64 GB memory</a:t>
            </a:r>
            <a:endParaRPr kumimoji="1" lang="en-US" altLang="zh-CN" sz="2400" dirty="0">
              <a:sym typeface="+mn-ea"/>
            </a:endParaRPr>
          </a:p>
          <a:p>
            <a:pPr lvl="2"/>
            <a:r>
              <a:rPr kumimoji="1" lang="en-US" altLang="zh-CN" sz="2000" dirty="0">
                <a:sym typeface="+mn-ea"/>
              </a:rPr>
              <a:t>亚马逊网络服务平台（AWS）多个可比较系统：Intel Skylake (c5.4xlarge)、</a:t>
            </a:r>
            <a:r>
              <a:rPr kumimoji="1" lang="en-US" altLang="zh-CN" sz="2000" dirty="0">
                <a:solidFill>
                  <a:srgbClr val="FF0000"/>
                </a:solidFill>
                <a:sym typeface="+mn-ea"/>
              </a:rPr>
              <a:t>AMD Zen-2 (c5a.4xlarge)</a:t>
            </a:r>
            <a:endParaRPr kumimoji="1" lang="en-US" altLang="zh-CN" sz="2000" dirty="0">
              <a:solidFill>
                <a:srgbClr val="FF0000"/>
              </a:solidFill>
              <a:sym typeface="+mn-ea"/>
            </a:endParaRPr>
          </a:p>
          <a:p>
            <a:pPr lvl="1" algn="l">
              <a:buClrTx/>
              <a:buSzTx/>
            </a:pPr>
            <a:r>
              <a:rPr kumimoji="1" lang="en-US" altLang="zh-CN" sz="2400" dirty="0">
                <a:sym typeface="+mn-ea"/>
              </a:rPr>
              <a:t>a large, bare_x0002_metal, m5.metal EC2 instance with 96 vCPUs and 384 GB memory</a:t>
            </a:r>
            <a:endParaRPr kumimoji="1" lang="en-US" altLang="zh-CN" sz="2400" dirty="0">
              <a:sym typeface="+mn-ea"/>
            </a:endParaRPr>
          </a:p>
          <a:p>
            <a:r>
              <a:rPr kumimoji="1" lang="en-US" altLang="zh-CN" dirty="0"/>
              <a:t>Baselines</a:t>
            </a:r>
            <a:endParaRPr kumimoji="1" lang="en-US" altLang="zh-CN" dirty="0"/>
          </a:p>
          <a:p>
            <a:pPr lvl="1"/>
            <a:r>
              <a:rPr kumimoji="1" dirty="0"/>
              <a:t>处理I/O</a:t>
            </a:r>
            <a:endParaRPr kumimoji="1" dirty="0"/>
          </a:p>
          <a:p>
            <a:pPr lvl="1"/>
            <a:r>
              <a:rPr kumimoji="1" dirty="0"/>
              <a:t>处理过载</a:t>
            </a:r>
            <a:endParaRPr kumimoji="1" dirty="0"/>
          </a:p>
          <a:p>
            <a:pPr lvl="1"/>
            <a:r>
              <a:rPr kumimoji="1" dirty="0"/>
              <a:t>端到端的效率</a:t>
            </a:r>
            <a:endParaRPr kumimoji="1" dirty="0"/>
          </a:p>
          <a:p>
            <a:pPr lvl="1"/>
            <a:r>
              <a:rPr kumimoji="1" dirty="0"/>
              <a:t>尾部时间延迟测试和上下文切换</a:t>
            </a:r>
            <a:endParaRPr kumimoji="1" dirty="0"/>
          </a:p>
          <a:p>
            <a:pPr lvl="1"/>
            <a:r>
              <a:rPr kumimoji="1" dirty="0"/>
              <a:t>算法开销</a:t>
            </a:r>
            <a:endParaRPr kumimoji="1" dirty="0"/>
          </a:p>
        </p:txBody>
      </p:sp>
      <p:pic>
        <p:nvPicPr>
          <p:cNvPr id="2050" name="Picture 2" descr="Introduction to AWS Lambda &amp; Serverless Applications | NamespaceI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90665" y="4865189"/>
            <a:ext cx="2579649" cy="16923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GB" altLang="zh-CN" dirty="0"/>
              <a:t>处理I/O：</a:t>
            </a:r>
            <a:endParaRPr kumimoji="1" lang="en-GB" altLang="zh-CN" dirty="0"/>
          </a:p>
        </p:txBody>
      </p:sp>
      <p:sp>
        <p:nvSpPr>
          <p:cNvPr id="3" name="内容占位符 2"/>
          <p:cNvSpPr>
            <a:spLocks noGrp="1"/>
          </p:cNvSpPr>
          <p:nvPr>
            <p:ph idx="1"/>
          </p:nvPr>
        </p:nvSpPr>
        <p:spPr/>
        <p:txBody>
          <a:bodyPr/>
          <a:lstStyle/>
          <a:p>
            <a:r>
              <a:rPr kumimoji="1" dirty="0"/>
              <a:t>I/O-</a:t>
            </a:r>
            <a:r>
              <a:rPr kumimoji="1" lang="en-US" dirty="0"/>
              <a:t>oblivious</a:t>
            </a:r>
            <a:r>
              <a:rPr kumimoji="1" dirty="0"/>
              <a:t>的性能较差，因为</a:t>
            </a:r>
            <a:r>
              <a:rPr kumimoji="1" dirty="0">
                <a:sym typeface="+mn-ea"/>
              </a:rPr>
              <a:t>等待I/O，</a:t>
            </a:r>
            <a:r>
              <a:rPr kumimoji="1" dirty="0"/>
              <a:t>过滤器池浪费了时间切片，导致它们被过滤到CFS</a:t>
            </a:r>
            <a:endParaRPr kumimoji="1" dirty="0"/>
          </a:p>
          <a:p>
            <a:r>
              <a:rPr kumimoji="1" dirty="0"/>
              <a:t>轮询间隔从1 ms改变到8 ms，发现性能对轮询频率不敏感</a:t>
            </a:r>
            <a:endParaRPr kumimoji="1" dirty="0"/>
          </a:p>
        </p:txBody>
      </p:sp>
      <p:pic>
        <p:nvPicPr>
          <p:cNvPr id="5" name="图片 4"/>
          <p:cNvPicPr>
            <a:picLocks noChangeAspect="1"/>
          </p:cNvPicPr>
          <p:nvPr/>
        </p:nvPicPr>
        <p:blipFill>
          <a:blip r:embed="rId1"/>
          <a:stretch>
            <a:fillRect/>
          </a:stretch>
        </p:blipFill>
        <p:spPr>
          <a:xfrm>
            <a:off x="3324225" y="2788285"/>
            <a:ext cx="4327525" cy="3637280"/>
          </a:xfrm>
          <a:prstGeom prst="rect">
            <a:avLst/>
          </a:prstGeom>
        </p:spPr>
      </p:pic>
      <p:sp>
        <p:nvSpPr>
          <p:cNvPr id="6" name="左箭头 5"/>
          <p:cNvSpPr/>
          <p:nvPr/>
        </p:nvSpPr>
        <p:spPr>
          <a:xfrm>
            <a:off x="6439535" y="3573145"/>
            <a:ext cx="2173605" cy="1714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8750300" y="3474720"/>
            <a:ext cx="2567940" cy="368300"/>
          </a:xfrm>
          <a:prstGeom prst="rect">
            <a:avLst/>
          </a:prstGeom>
          <a:noFill/>
        </p:spPr>
        <p:txBody>
          <a:bodyPr wrap="square" rtlCol="0">
            <a:spAutoFit/>
          </a:bodyPr>
          <a:p>
            <a:r>
              <a:rPr lang="zh-CN" altLang="en-US"/>
              <a:t>相同时延下，占比</a:t>
            </a:r>
            <a:r>
              <a:rPr lang="zh-CN" altLang="en-US"/>
              <a:t>更低</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dirty="0"/>
              <a:t>处理Overload</a:t>
            </a:r>
            <a:endParaRPr kumimoji="1" dirty="0"/>
          </a:p>
        </p:txBody>
      </p:sp>
      <p:sp>
        <p:nvSpPr>
          <p:cNvPr id="3" name="内容占位符 2"/>
          <p:cNvSpPr>
            <a:spLocks noGrp="1"/>
          </p:cNvSpPr>
          <p:nvPr>
            <p:ph idx="1"/>
          </p:nvPr>
        </p:nvSpPr>
        <p:spPr/>
        <p:txBody>
          <a:bodyPr/>
          <a:lstStyle/>
          <a:p>
            <a:r>
              <a:rPr kumimoji="1" lang="en-US" altLang="zh-CN" dirty="0"/>
              <a:t>Timeline of queuing delays</a:t>
            </a:r>
            <a:endParaRPr kumimoji="1" lang="en-US" altLang="zh-CN" dirty="0"/>
          </a:p>
          <a:p>
            <a:pPr lvl="1"/>
            <a:r>
              <a:rPr kumimoji="1" lang="en-GB" altLang="zh-CN" dirty="0"/>
              <a:t>a smoothqueuing delay curve </a:t>
            </a:r>
            <a:endParaRPr kumimoji="1" lang="en-GB" altLang="zh-CN" dirty="0"/>
          </a:p>
          <a:p>
            <a:r>
              <a:rPr kumimoji="1" altLang="zh-CN"/>
              <a:t> CDF of function duration</a:t>
            </a:r>
            <a:endParaRPr kumimoji="1" altLang="zh-CN"/>
          </a:p>
          <a:p>
            <a:pPr lvl="1"/>
            <a:r>
              <a:rPr kumimoji="1" altLang="zh-CN" dirty="0"/>
              <a:t>considerable reduction</a:t>
            </a:r>
            <a:r>
              <a:rPr kumimoji="1" lang="en-US" dirty="0"/>
              <a:t> </a:t>
            </a:r>
            <a:r>
              <a:rPr kumimoji="1" altLang="zh-CN" dirty="0"/>
              <a:t>of turnaround times for about </a:t>
            </a:r>
            <a:r>
              <a:rPr kumimoji="1" altLang="zh-CN" b="1" dirty="0">
                <a:solidFill>
                  <a:srgbClr val="FF0000"/>
                </a:solidFill>
              </a:rPr>
              <a:t>50%</a:t>
            </a:r>
            <a:r>
              <a:rPr kumimoji="1" altLang="zh-CN" dirty="0"/>
              <a:t> of function requests</a:t>
            </a:r>
            <a:r>
              <a:rPr kumimoji="1" lang="en-GB" altLang="zh-CN" dirty="0"/>
              <a:t>.</a:t>
            </a:r>
            <a:endParaRPr kumimoji="1" lang="zh-CN" altLang="en-US" dirty="0"/>
          </a:p>
        </p:txBody>
      </p:sp>
      <p:pic>
        <p:nvPicPr>
          <p:cNvPr id="6" name="图片 5"/>
          <p:cNvPicPr>
            <a:picLocks noChangeAspect="1"/>
          </p:cNvPicPr>
          <p:nvPr/>
        </p:nvPicPr>
        <p:blipFill>
          <a:blip r:embed="rId1"/>
          <a:stretch>
            <a:fillRect/>
          </a:stretch>
        </p:blipFill>
        <p:spPr>
          <a:xfrm>
            <a:off x="2223135" y="3530600"/>
            <a:ext cx="8289925" cy="2646680"/>
          </a:xfrm>
          <a:prstGeom prst="rect">
            <a:avLst/>
          </a:prstGeom>
        </p:spPr>
      </p:pic>
      <p:cxnSp>
        <p:nvCxnSpPr>
          <p:cNvPr id="8" name="直接箭头连接符 7"/>
          <p:cNvCxnSpPr/>
          <p:nvPr/>
        </p:nvCxnSpPr>
        <p:spPr>
          <a:xfrm flipH="1" flipV="1">
            <a:off x="1270635" y="3530600"/>
            <a:ext cx="3251835" cy="7277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8290" y="3244850"/>
            <a:ext cx="1169670" cy="368300"/>
          </a:xfrm>
          <a:prstGeom prst="rect">
            <a:avLst/>
          </a:prstGeom>
          <a:noFill/>
        </p:spPr>
        <p:txBody>
          <a:bodyPr wrap="square" rtlCol="0">
            <a:spAutoFit/>
          </a:bodyPr>
          <a:p>
            <a:r>
              <a:rPr lang="en-US" altLang="zh-CN"/>
              <a:t>overload</a:t>
            </a:r>
            <a:endParaRPr lang="en-US" altLang="zh-CN"/>
          </a:p>
        </p:txBody>
      </p:sp>
      <p:cxnSp>
        <p:nvCxnSpPr>
          <p:cNvPr id="11" name="直接箭头连接符 10"/>
          <p:cNvCxnSpPr/>
          <p:nvPr/>
        </p:nvCxnSpPr>
        <p:spPr>
          <a:xfrm>
            <a:off x="8254365" y="4648200"/>
            <a:ext cx="0" cy="41084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8107045" y="4258310"/>
            <a:ext cx="2954020" cy="389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1061065" y="3834130"/>
            <a:ext cx="1169670" cy="645160"/>
          </a:xfrm>
          <a:prstGeom prst="rect">
            <a:avLst/>
          </a:prstGeom>
          <a:noFill/>
        </p:spPr>
        <p:txBody>
          <a:bodyPr wrap="square" rtlCol="0">
            <a:spAutoFit/>
          </a:bodyPr>
          <a:p>
            <a:r>
              <a:rPr lang="zh-CN" altLang="en-US"/>
              <a:t>更多的低时延</a:t>
            </a:r>
            <a:r>
              <a:rPr lang="zh-CN" altLang="en-US"/>
              <a:t>分布</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dirty="0"/>
              <a:t>端到端的效率</a:t>
            </a:r>
            <a:endParaRPr kumimoji="1" dirty="0"/>
          </a:p>
        </p:txBody>
      </p:sp>
      <p:sp>
        <p:nvSpPr>
          <p:cNvPr id="3" name="内容占位符 2"/>
          <p:cNvSpPr>
            <a:spLocks noGrp="1"/>
          </p:cNvSpPr>
          <p:nvPr>
            <p:ph idx="1"/>
          </p:nvPr>
        </p:nvSpPr>
        <p:spPr/>
        <p:txBody>
          <a:bodyPr/>
          <a:lstStyle/>
          <a:p>
            <a:r>
              <a:rPr kumimoji="1" dirty="0"/>
              <a:t>使用 FaaSBench测试工具产生3种负载：Fibonacci sequence (fib)--cpu密集型, markdown generation (md)--I/O密集型, and sentiment analysis (sa)--io and cpu密集型 </a:t>
            </a:r>
            <a:endParaRPr kumimoji="1" dirty="0"/>
          </a:p>
          <a:p>
            <a:r>
              <a:rPr kumimoji="1" dirty="0"/>
              <a:t>faas工具：OpenLambda was deployed to use 72 CPU  </a:t>
            </a:r>
            <a:endParaRPr kumimoji="1" dirty="0"/>
          </a:p>
          <a:p>
            <a:r>
              <a:rPr kumimoji="1" dirty="0"/>
              <a:t>使用IAT产生3个级别的负载: 80%, 90%, and 100%</a:t>
            </a:r>
            <a:endParaRPr kumimoji="1" dirty="0"/>
          </a:p>
        </p:txBody>
      </p:sp>
      <p:pic>
        <p:nvPicPr>
          <p:cNvPr id="4" name="图片 3"/>
          <p:cNvPicPr>
            <a:picLocks noChangeAspect="1"/>
          </p:cNvPicPr>
          <p:nvPr/>
        </p:nvPicPr>
        <p:blipFill>
          <a:blip r:embed="rId1"/>
          <a:stretch>
            <a:fillRect/>
          </a:stretch>
        </p:blipFill>
        <p:spPr>
          <a:xfrm>
            <a:off x="2245995" y="3841750"/>
            <a:ext cx="7914005" cy="2601595"/>
          </a:xfrm>
          <a:prstGeom prst="rect">
            <a:avLst/>
          </a:prstGeom>
        </p:spPr>
      </p:pic>
      <p:cxnSp>
        <p:nvCxnSpPr>
          <p:cNvPr id="11" name="直接箭头连接符 10"/>
          <p:cNvCxnSpPr/>
          <p:nvPr/>
        </p:nvCxnSpPr>
        <p:spPr>
          <a:xfrm flipV="1">
            <a:off x="10368280" y="3841750"/>
            <a:ext cx="857885" cy="1106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0319385" y="3293110"/>
            <a:ext cx="1769745" cy="368300"/>
          </a:xfrm>
          <a:prstGeom prst="rect">
            <a:avLst/>
          </a:prstGeom>
          <a:noFill/>
        </p:spPr>
        <p:txBody>
          <a:bodyPr wrap="square" rtlCol="0">
            <a:spAutoFit/>
          </a:bodyPr>
          <a:p>
            <a:r>
              <a:rPr lang="en-US" altLang="zh-CN"/>
              <a:t>SFS</a:t>
            </a:r>
            <a:r>
              <a:rPr lang="zh-CN" altLang="en-US"/>
              <a:t>比</a:t>
            </a:r>
            <a:r>
              <a:rPr lang="en-US" altLang="zh-CN"/>
              <a:t>CFS</a:t>
            </a:r>
            <a:r>
              <a:rPr lang="zh-CN" altLang="en-US"/>
              <a:t>要</a:t>
            </a:r>
            <a:r>
              <a:rPr lang="zh-CN" altLang="en-US"/>
              <a:t>好</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dirty="0"/>
              <a:t>尾部时间延迟测试和上下文切换测试：</a:t>
            </a:r>
            <a:endParaRPr kumimoji="1" dirty="0"/>
          </a:p>
        </p:txBody>
      </p:sp>
      <p:sp>
        <p:nvSpPr>
          <p:cNvPr id="3" name="内容占位符 2"/>
          <p:cNvSpPr>
            <a:spLocks noGrp="1"/>
          </p:cNvSpPr>
          <p:nvPr>
            <p:ph idx="1"/>
          </p:nvPr>
        </p:nvSpPr>
        <p:spPr/>
        <p:txBody>
          <a:bodyPr/>
          <a:lstStyle/>
          <a:p>
            <a:r>
              <a:rPr kumimoji="1" dirty="0"/>
              <a:t>more than 99% of function</a:t>
            </a:r>
            <a:r>
              <a:rPr kumimoji="1" lang="en-US" dirty="0"/>
              <a:t> </a:t>
            </a:r>
            <a:r>
              <a:rPr kumimoji="1" dirty="0"/>
              <a:t>requests scheduled by CFS had more context switches than </a:t>
            </a:r>
            <a:r>
              <a:rPr kumimoji="1" lang="en-US" dirty="0"/>
              <a:t>SFS</a:t>
            </a:r>
            <a:endParaRPr kumimoji="1" dirty="0"/>
          </a:p>
          <a:p>
            <a:pPr marL="0" indent="0">
              <a:buNone/>
            </a:pPr>
            <a:endParaRPr kumimoji="1" dirty="0"/>
          </a:p>
          <a:p>
            <a:pPr marL="0" indent="0">
              <a:buNone/>
            </a:pPr>
            <a:endParaRPr kumimoji="1" dirty="0"/>
          </a:p>
        </p:txBody>
      </p:sp>
      <p:pic>
        <p:nvPicPr>
          <p:cNvPr id="5" name="图片 4"/>
          <p:cNvPicPr>
            <a:picLocks noChangeAspect="1"/>
          </p:cNvPicPr>
          <p:nvPr/>
        </p:nvPicPr>
        <p:blipFill>
          <a:blip r:embed="rId1"/>
          <a:stretch>
            <a:fillRect/>
          </a:stretch>
        </p:blipFill>
        <p:spPr>
          <a:xfrm>
            <a:off x="2350770" y="2743835"/>
            <a:ext cx="8034020" cy="2854325"/>
          </a:xfrm>
          <a:prstGeom prst="rect">
            <a:avLst/>
          </a:prstGeom>
        </p:spPr>
      </p:pic>
      <p:sp>
        <p:nvSpPr>
          <p:cNvPr id="6" name="右箭头 5"/>
          <p:cNvSpPr/>
          <p:nvPr/>
        </p:nvSpPr>
        <p:spPr>
          <a:xfrm>
            <a:off x="2207895" y="4200525"/>
            <a:ext cx="746760" cy="3797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226060" y="4200525"/>
            <a:ext cx="1981835" cy="368300"/>
          </a:xfrm>
          <a:prstGeom prst="rect">
            <a:avLst/>
          </a:prstGeom>
          <a:noFill/>
        </p:spPr>
        <p:txBody>
          <a:bodyPr wrap="none" rtlCol="0" anchor="t">
            <a:spAutoFit/>
          </a:bodyPr>
          <a:p>
            <a:r>
              <a:rPr kumimoji="1" lang="en-US" dirty="0">
                <a:sym typeface="+mn-ea"/>
              </a:rPr>
              <a:t>SFS</a:t>
            </a:r>
            <a:r>
              <a:rPr kumimoji="1" dirty="0">
                <a:sym typeface="+mn-ea"/>
              </a:rPr>
              <a:t>尾部时间延迟</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dirty="0"/>
              <a:t>算法开销</a:t>
            </a:r>
            <a:r>
              <a:rPr kumimoji="1" lang="zh-CN" dirty="0"/>
              <a:t>：</a:t>
            </a:r>
            <a:endParaRPr kumimoji="1" lang="zh-CN" dirty="0"/>
          </a:p>
        </p:txBody>
      </p:sp>
      <p:sp>
        <p:nvSpPr>
          <p:cNvPr id="3" name="内容占位符 2"/>
          <p:cNvSpPr>
            <a:spLocks noGrp="1"/>
          </p:cNvSpPr>
          <p:nvPr>
            <p:ph idx="1"/>
          </p:nvPr>
        </p:nvSpPr>
        <p:spPr>
          <a:xfrm>
            <a:off x="838199" y="1441174"/>
            <a:ext cx="11058939" cy="4735789"/>
          </a:xfrm>
        </p:spPr>
        <p:txBody>
          <a:bodyPr/>
          <a:lstStyle/>
          <a:p>
            <a:r>
              <a:rPr kumimoji="1" dirty="0"/>
              <a:t>Azure-sampled workload, meaning that an extra of 2.6 cores were needed in order to boost a 72-core OpenLambda deployment, a relative overhead of only 2.6/72 = 3.6% </a:t>
            </a:r>
            <a:endParaRPr kumimoji="1" dirty="0"/>
          </a:p>
          <a:p>
            <a:pPr marL="0" indent="0">
              <a:buNone/>
            </a:pPr>
            <a:endParaRPr kumimoji="1" dirty="0"/>
          </a:p>
        </p:txBody>
      </p:sp>
      <p:pic>
        <p:nvPicPr>
          <p:cNvPr id="4" name="图片 3"/>
          <p:cNvPicPr>
            <a:picLocks noChangeAspect="1"/>
          </p:cNvPicPr>
          <p:nvPr/>
        </p:nvPicPr>
        <p:blipFill>
          <a:blip r:embed="rId1"/>
          <a:stretch>
            <a:fillRect/>
          </a:stretch>
        </p:blipFill>
        <p:spPr>
          <a:xfrm>
            <a:off x="2782570" y="3082925"/>
            <a:ext cx="6797675" cy="29108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a:t>Thinking</a:t>
            </a:r>
            <a:endParaRPr kumimoji="1" lang="zh-CN" altLang="en-US" dirty="0"/>
          </a:p>
        </p:txBody>
      </p:sp>
      <p:pic>
        <p:nvPicPr>
          <p:cNvPr id="6" name="内容占位符 5"/>
          <p:cNvPicPr>
            <a:picLocks noChangeAspect="1"/>
          </p:cNvPicPr>
          <p:nvPr>
            <p:ph idx="1"/>
          </p:nvPr>
        </p:nvPicPr>
        <p:blipFill>
          <a:blip r:embed="rId1"/>
          <a:stretch>
            <a:fillRect/>
          </a:stretch>
        </p:blipFill>
        <p:spPr>
          <a:xfrm>
            <a:off x="972820" y="1661795"/>
            <a:ext cx="5147310" cy="2517140"/>
          </a:xfrm>
          <a:prstGeom prst="rect">
            <a:avLst/>
          </a:prstGeom>
        </p:spPr>
      </p:pic>
      <p:pic>
        <p:nvPicPr>
          <p:cNvPr id="2050" name="Picture 2" descr="Introduction to AWS Lambda &amp; Serverless Applications | Namespace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2720" y="1661795"/>
            <a:ext cx="2162175" cy="141859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接箭头连接符 7"/>
          <p:cNvCxnSpPr/>
          <p:nvPr/>
        </p:nvCxnSpPr>
        <p:spPr>
          <a:xfrm flipV="1">
            <a:off x="2440305" y="2080260"/>
            <a:ext cx="5352415" cy="220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endCxn id="2050" idx="1"/>
          </p:cNvCxnSpPr>
          <p:nvPr/>
        </p:nvCxnSpPr>
        <p:spPr>
          <a:xfrm flipV="1">
            <a:off x="3481705" y="2371090"/>
            <a:ext cx="4311015" cy="4933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5993765" y="2607310"/>
            <a:ext cx="1798955"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直角上箭头 10"/>
          <p:cNvSpPr/>
          <p:nvPr/>
        </p:nvSpPr>
        <p:spPr>
          <a:xfrm>
            <a:off x="6336665" y="3080385"/>
            <a:ext cx="2316480" cy="98488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1557655" y="4932680"/>
            <a:ext cx="1066165" cy="9188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预测</a:t>
            </a:r>
            <a:endParaRPr lang="zh-CN" altLang="en-US"/>
          </a:p>
        </p:txBody>
      </p:sp>
      <p:sp>
        <p:nvSpPr>
          <p:cNvPr id="13" name="椭圆 12"/>
          <p:cNvSpPr/>
          <p:nvPr/>
        </p:nvSpPr>
        <p:spPr>
          <a:xfrm>
            <a:off x="4037330" y="4987925"/>
            <a:ext cx="1169670" cy="9188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ghost</a:t>
            </a:r>
            <a:endParaRPr lang="en-US" altLang="zh-CN"/>
          </a:p>
        </p:txBody>
      </p:sp>
      <p:sp>
        <p:nvSpPr>
          <p:cNvPr id="14" name="椭圆 13"/>
          <p:cNvSpPr/>
          <p:nvPr/>
        </p:nvSpPr>
        <p:spPr>
          <a:xfrm>
            <a:off x="6517005" y="4932680"/>
            <a:ext cx="1066165" cy="9188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wrk</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8290" y="245745"/>
            <a:ext cx="13029565" cy="737870"/>
          </a:xfrm>
        </p:spPr>
        <p:txBody>
          <a:bodyPr>
            <a:normAutofit fontScale="90000"/>
          </a:bodyPr>
          <a:lstStyle/>
          <a:p>
            <a:r>
              <a:rPr kumimoji="1" lang="en-US" altLang="zh-CN" dirty="0"/>
              <a:t>Motivation:</a:t>
            </a:r>
            <a:r>
              <a:rPr kumimoji="1" lang="zh-CN" altLang="en-US" dirty="0"/>
              <a:t> </a:t>
            </a:r>
            <a:r>
              <a:rPr kumimoji="1" lang="en-US" altLang="zh-CN" dirty="0"/>
              <a:t>Faas workloads feature </a:t>
            </a:r>
            <a:r>
              <a:rPr kumimoji="1" lang="zh-CN" altLang="en-US" dirty="0"/>
              <a:t>—</a:t>
            </a:r>
            <a:r>
              <a:rPr kumimoji="1" lang="en-US" altLang="zh-CN" dirty="0"/>
              <a:t> short </a:t>
            </a:r>
            <a:r>
              <a:rPr kumimoji="1" lang="en-US" altLang="zh-CN" dirty="0"/>
              <a:t>time</a:t>
            </a:r>
            <a:endParaRPr kumimoji="1" lang="en-US" altLang="zh-CN" dirty="0"/>
          </a:p>
        </p:txBody>
      </p:sp>
      <p:sp>
        <p:nvSpPr>
          <p:cNvPr id="3" name="内容占位符 2"/>
          <p:cNvSpPr>
            <a:spLocks noGrp="1"/>
          </p:cNvSpPr>
          <p:nvPr>
            <p:ph idx="1"/>
          </p:nvPr>
        </p:nvSpPr>
        <p:spPr>
          <a:xfrm>
            <a:off x="838199" y="1441174"/>
            <a:ext cx="11353801" cy="4735789"/>
          </a:xfrm>
        </p:spPr>
        <p:txBody>
          <a:bodyPr>
            <a:normAutofit/>
          </a:bodyPr>
          <a:lstStyle/>
          <a:p>
            <a:r>
              <a:rPr kumimoji="1" dirty="0"/>
              <a:t> about 37.2%, 57.2%, and 99.9% of</a:t>
            </a:r>
            <a:r>
              <a:rPr kumimoji="1" lang="en-US" dirty="0"/>
              <a:t> </a:t>
            </a:r>
            <a:r>
              <a:rPr kumimoji="1" dirty="0"/>
              <a:t>the functions have an average execution duration shorter than</a:t>
            </a:r>
            <a:r>
              <a:rPr kumimoji="1" lang="en-US" dirty="0"/>
              <a:t> </a:t>
            </a:r>
            <a:r>
              <a:rPr kumimoji="1" dirty="0"/>
              <a:t>300ms, 1</a:t>
            </a:r>
            <a:r>
              <a:rPr kumimoji="1" lang="en-US" dirty="0"/>
              <a:t> </a:t>
            </a:r>
            <a:r>
              <a:rPr kumimoji="1" dirty="0"/>
              <a:t>second, and 224 seconds, respectively</a:t>
            </a:r>
            <a:endParaRPr kumimoji="1" dirty="0"/>
          </a:p>
          <a:p>
            <a:pPr lvl="1"/>
            <a:r>
              <a:rPr kumimoji="1" dirty="0"/>
              <a:t> Optimizing the</a:t>
            </a:r>
            <a:r>
              <a:rPr kumimoji="1" lang="en-US" dirty="0"/>
              <a:t> </a:t>
            </a:r>
            <a:r>
              <a:rPr kumimoji="1" dirty="0"/>
              <a:t>execution duration of these short functions will provide a huge</a:t>
            </a:r>
            <a:r>
              <a:rPr kumimoji="1" lang="en-US" dirty="0"/>
              <a:t> </a:t>
            </a:r>
            <a:r>
              <a:rPr kumimoji="1" dirty="0"/>
              <a:t>benefit</a:t>
            </a:r>
            <a:r>
              <a:rPr kumimoji="1" lang="en-US" altLang="zh-CN" dirty="0"/>
              <a:t>.</a:t>
            </a:r>
            <a:endParaRPr kumimoji="1" lang="en-US" altLang="zh-CN" dirty="0"/>
          </a:p>
          <a:p>
            <a:endParaRPr kumimoji="1" lang="en-US" altLang="zh-CN" dirty="0"/>
          </a:p>
        </p:txBody>
      </p:sp>
      <p:pic>
        <p:nvPicPr>
          <p:cNvPr id="5" name="图片 4"/>
          <p:cNvPicPr>
            <a:picLocks noChangeAspect="1"/>
          </p:cNvPicPr>
          <p:nvPr/>
        </p:nvPicPr>
        <p:blipFill>
          <a:blip r:embed="rId1"/>
          <a:stretch>
            <a:fillRect/>
          </a:stretch>
        </p:blipFill>
        <p:spPr>
          <a:xfrm>
            <a:off x="4346575" y="3358515"/>
            <a:ext cx="3933825" cy="26403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8290" y="245745"/>
            <a:ext cx="12858750" cy="737870"/>
          </a:xfrm>
        </p:spPr>
        <p:txBody>
          <a:bodyPr>
            <a:normAutofit fontScale="90000"/>
          </a:bodyPr>
          <a:lstStyle/>
          <a:p>
            <a:r>
              <a:rPr kumimoji="1" lang="en-US" altLang="zh-CN" dirty="0"/>
              <a:t>Motivation:</a:t>
            </a:r>
            <a:r>
              <a:rPr kumimoji="1" lang="zh-CN" altLang="en-US" dirty="0"/>
              <a:t> </a:t>
            </a:r>
            <a:r>
              <a:rPr kumimoji="1" dirty="0"/>
              <a:t> FaaS workloads not adapted to CFS</a:t>
            </a:r>
            <a:endParaRPr kumimoji="1" dirty="0"/>
          </a:p>
        </p:txBody>
      </p:sp>
      <p:sp>
        <p:nvSpPr>
          <p:cNvPr id="3" name="内容占位符 2"/>
          <p:cNvSpPr>
            <a:spLocks noGrp="1"/>
          </p:cNvSpPr>
          <p:nvPr>
            <p:ph idx="1"/>
          </p:nvPr>
        </p:nvSpPr>
        <p:spPr>
          <a:xfrm>
            <a:off x="838200" y="1441450"/>
            <a:ext cx="11090275" cy="4735830"/>
          </a:xfrm>
        </p:spPr>
        <p:txBody>
          <a:bodyPr>
            <a:normAutofit lnSpcReduction="20000"/>
          </a:bodyPr>
          <a:lstStyle/>
          <a:p>
            <a:r>
              <a:rPr kumimoji="1" dirty="0"/>
              <a:t>Linux kernel essentially supports</a:t>
            </a:r>
            <a:r>
              <a:rPr kumimoji="1" lang="en-US" dirty="0"/>
              <a:t> </a:t>
            </a:r>
            <a:r>
              <a:rPr kumimoji="1" dirty="0"/>
              <a:t>just</a:t>
            </a:r>
            <a:r>
              <a:rPr kumimoji="1" lang="en-US" dirty="0"/>
              <a:t> </a:t>
            </a:r>
            <a:r>
              <a:rPr kumimoji="1" dirty="0"/>
              <a:t>si</a:t>
            </a:r>
            <a:r>
              <a:rPr kumimoji="1" lang="en-US" dirty="0"/>
              <a:t>x s</a:t>
            </a:r>
            <a:r>
              <a:rPr kumimoji="1" dirty="0"/>
              <a:t>cheduling</a:t>
            </a:r>
            <a:r>
              <a:rPr kumimoji="1" lang="en-US" dirty="0"/>
              <a:t> </a:t>
            </a:r>
            <a:r>
              <a:rPr kumimoji="1" dirty="0"/>
              <a:t>policies</a:t>
            </a:r>
            <a:r>
              <a:rPr kumimoji="1" lang="en-US" dirty="0"/>
              <a:t>:</a:t>
            </a:r>
            <a:endParaRPr kumimoji="1" lang="en-US" altLang="zh-CN" dirty="0"/>
          </a:p>
          <a:p>
            <a:pPr lvl="1"/>
            <a:r>
              <a:rPr kumimoji="1" lang="en-US" altLang="zh-CN" dirty="0"/>
              <a:t>CFS, BATCH, IDLE, FIFO, RR, DEAD_x0002_LINE</a:t>
            </a:r>
            <a:r>
              <a:rPr kumimoji="1" lang="zh-CN" altLang="en-US" dirty="0"/>
              <a:t>【Syrup</a:t>
            </a:r>
            <a:r>
              <a:rPr kumimoji="1" lang="en-US" altLang="zh-CN" dirty="0"/>
              <a:t> sosp21</a:t>
            </a:r>
            <a:r>
              <a:rPr kumimoji="1" lang="zh-CN" altLang="en-US" dirty="0"/>
              <a:t>】</a:t>
            </a:r>
            <a:endParaRPr kumimoji="1" lang="en-US" altLang="zh-CN" dirty="0"/>
          </a:p>
          <a:p>
            <a:r>
              <a:rPr kumimoji="1" lang="en-US" altLang="zh-CN" dirty="0"/>
              <a:t>CFS</a:t>
            </a:r>
            <a:endParaRPr kumimoji="1" lang="en-US" altLang="zh-CN" sz="2400" b="0" dirty="0">
              <a:solidFill>
                <a:schemeClr val="tx1"/>
              </a:solidFill>
            </a:endParaRPr>
          </a:p>
          <a:p>
            <a:pPr lvl="1"/>
            <a:r>
              <a:rPr kumimoji="1" lang="en-GB" altLang="zh-CN" dirty="0"/>
              <a:t>Completely Fair Sche</a:t>
            </a:r>
            <a:r>
              <a:rPr kumimoji="1" lang="en-US" altLang="zh-CN" dirty="0"/>
              <a:t>duler</a:t>
            </a:r>
            <a:endParaRPr kumimoji="1" lang="zh-CN" altLang="en-GB" dirty="0"/>
          </a:p>
          <a:p>
            <a:pPr marL="228600" lvl="1" algn="l">
              <a:spcBef>
                <a:spcPts val="1000"/>
              </a:spcBef>
              <a:buClrTx/>
              <a:buSzTx/>
            </a:pPr>
            <a:r>
              <a:rPr kumimoji="1" lang="en-US" altLang="zh-CN" sz="2800" b="1" dirty="0">
                <a:solidFill>
                  <a:schemeClr val="accent1">
                    <a:lumMod val="50000"/>
                  </a:schemeClr>
                </a:solidFill>
                <a:sym typeface="+mn-ea"/>
              </a:rPr>
              <a:t>FIFO</a:t>
            </a:r>
            <a:endParaRPr kumimoji="1" lang="en-US" altLang="zh-CN" sz="2800" b="1" dirty="0">
              <a:solidFill>
                <a:schemeClr val="accent1">
                  <a:lumMod val="50000"/>
                </a:schemeClr>
              </a:solidFill>
            </a:endParaRPr>
          </a:p>
          <a:p>
            <a:pPr lvl="1" algn="l">
              <a:buClrTx/>
              <a:buSzTx/>
            </a:pPr>
            <a:r>
              <a:rPr kumimoji="1" lang="en-GB" altLang="zh-CN" dirty="0">
                <a:sym typeface="+mn-ea"/>
              </a:rPr>
              <a:t>First Come First Served</a:t>
            </a:r>
            <a:endParaRPr kumimoji="1" lang="en-GB" altLang="zh-CN" dirty="0">
              <a:sym typeface="+mn-ea"/>
            </a:endParaRPr>
          </a:p>
          <a:p>
            <a:pPr lvl="1" algn="l">
              <a:buClrTx/>
              <a:buSzTx/>
            </a:pPr>
            <a:r>
              <a:rPr kumimoji="1" lang="en-GB" altLang="zh-CN" sz="1715" dirty="0">
                <a:latin typeface="Times New Roman Regular" panose="02020603050405020304" charset="0"/>
                <a:cs typeface="Times New Roman Regular" panose="02020603050405020304" charset="0"/>
                <a:sym typeface="+mn-ea"/>
              </a:rPr>
              <a:t>该策略 不涉及 CPU 时间片机制 ( 分时复用机制 ) , 在没有</a:t>
            </a:r>
            <a:endParaRPr kumimoji="1" lang="en-GB" altLang="zh-CN" sz="1715" dirty="0">
              <a:latin typeface="Times New Roman Regular" panose="02020603050405020304" charset="0"/>
              <a:cs typeface="Times New Roman Regular" panose="02020603050405020304" charset="0"/>
              <a:sym typeface="+mn-ea"/>
            </a:endParaRPr>
          </a:p>
          <a:p>
            <a:pPr marL="457200" lvl="1" indent="0" algn="l">
              <a:buClrTx/>
              <a:buSzTx/>
              <a:buNone/>
            </a:pPr>
            <a:r>
              <a:rPr kumimoji="1" lang="en-GB" altLang="zh-CN" sz="1715" dirty="0">
                <a:latin typeface="Times New Roman Regular" panose="02020603050405020304" charset="0"/>
                <a:cs typeface="Times New Roman Regular" panose="02020603050405020304" charset="0"/>
                <a:sym typeface="+mn-ea"/>
              </a:rPr>
              <a:t>高优先级程的前提下 , 只能 等待其它进程主动释放 CPU 资源</a:t>
            </a:r>
            <a:endParaRPr kumimoji="1" lang="en-GB" altLang="zh-CN" sz="1715" dirty="0">
              <a:latin typeface="Times New Roman Regular" panose="02020603050405020304" charset="0"/>
              <a:cs typeface="Times New Roman Regular" panose="02020603050405020304" charset="0"/>
              <a:sym typeface="+mn-ea"/>
            </a:endParaRPr>
          </a:p>
          <a:p>
            <a:pPr marL="228600" lvl="1" algn="l">
              <a:spcBef>
                <a:spcPts val="1000"/>
              </a:spcBef>
              <a:buClrTx/>
              <a:buSzTx/>
            </a:pPr>
            <a:r>
              <a:rPr kumimoji="1" lang="en-US" altLang="zh-CN" sz="2800" b="1" dirty="0">
                <a:solidFill>
                  <a:srgbClr val="005093"/>
                </a:solidFill>
                <a:sym typeface="+mn-ea"/>
              </a:rPr>
              <a:t>RR</a:t>
            </a:r>
            <a:endParaRPr kumimoji="1" lang="en-US" altLang="zh-CN" sz="2800" b="1" dirty="0">
              <a:solidFill>
                <a:srgbClr val="005093"/>
              </a:solidFill>
              <a:sym typeface="+mn-ea"/>
            </a:endParaRPr>
          </a:p>
          <a:p>
            <a:pPr lvl="1" algn="l">
              <a:buClrTx/>
              <a:buSzTx/>
            </a:pPr>
            <a:r>
              <a:rPr kumimoji="1" lang="en-GB" altLang="zh-CN" dirty="0">
                <a:sym typeface="+mn-ea"/>
              </a:rPr>
              <a:t>Round-Robin</a:t>
            </a:r>
            <a:endParaRPr kumimoji="1" lang="en-GB" altLang="zh-CN" dirty="0"/>
          </a:p>
          <a:p>
            <a:pPr marL="457200" lvl="1" indent="0" algn="l">
              <a:buClrTx/>
              <a:buSzTx/>
              <a:buNone/>
            </a:pPr>
            <a:r>
              <a:rPr kumimoji="1" lang="en-GB" altLang="zh-CN" sz="1715" dirty="0">
                <a:latin typeface="Times New Roman Regular" panose="02020603050405020304" charset="0"/>
                <a:cs typeface="Times New Roman Regular" panose="02020603050405020304" charset="0"/>
              </a:rPr>
              <a:t>是  " 实时进程调度策略 " , 使用的是时间片轮转机制 </a:t>
            </a:r>
            <a:endParaRPr kumimoji="1" lang="en-GB" altLang="zh-CN" sz="1715" dirty="0">
              <a:latin typeface="Times New Roman Regular" panose="02020603050405020304" charset="0"/>
              <a:cs typeface="Times New Roman Regular" panose="02020603050405020304" charset="0"/>
            </a:endParaRPr>
          </a:p>
          <a:p>
            <a:pPr marL="457200" lvl="1" indent="0" algn="l">
              <a:buClrTx/>
              <a:buSzTx/>
              <a:buNone/>
            </a:pPr>
            <a:r>
              <a:rPr kumimoji="1" lang="zh-CN" altLang="en-US" sz="1715" dirty="0">
                <a:sym typeface="+mn-ea"/>
              </a:rPr>
              <a:t>【Syrup</a:t>
            </a:r>
            <a:r>
              <a:rPr kumimoji="1" lang="en-US" altLang="zh-CN" sz="1715" dirty="0">
                <a:sym typeface="+mn-ea"/>
              </a:rPr>
              <a:t> sosp21</a:t>
            </a:r>
            <a:r>
              <a:rPr kumimoji="1" lang="zh-CN" altLang="en-US" sz="1715" dirty="0">
                <a:sym typeface="+mn-ea"/>
              </a:rPr>
              <a:t>】</a:t>
            </a:r>
            <a:r>
              <a:rPr kumimoji="1" lang="en-US" altLang="zh-CN" sz="1715" dirty="0">
                <a:sym typeface="+mn-ea"/>
              </a:rPr>
              <a:t>:</a:t>
            </a:r>
            <a:endParaRPr kumimoji="1" lang="en-US" altLang="zh-CN" sz="1715" dirty="0">
              <a:sym typeface="+mn-ea"/>
            </a:endParaRPr>
          </a:p>
          <a:p>
            <a:pPr marL="457200" lvl="1" indent="0" algn="l">
              <a:buClrTx/>
              <a:buSzTx/>
              <a:buNone/>
            </a:pPr>
            <a:r>
              <a:rPr kumimoji="1" lang="en-GB" altLang="zh-CN" sz="1715" dirty="0">
                <a:latin typeface="Times New Roman Regular" panose="02020603050405020304" charset="0"/>
                <a:cs typeface="Times New Roman Regular" panose="02020603050405020304" charset="0"/>
              </a:rPr>
              <a:t>It is important to note that while the </a:t>
            </a:r>
            <a:r>
              <a:rPr kumimoji="1" lang="en-GB" altLang="zh-CN" sz="1715" b="1" dirty="0">
                <a:solidFill>
                  <a:srgbClr val="FF0000"/>
                </a:solidFill>
                <a:latin typeface="Times New Roman Bold" panose="02020603050405020304" charset="0"/>
                <a:cs typeface="Times New Roman Bold" panose="02020603050405020304" charset="0"/>
              </a:rPr>
              <a:t>round-robin policy</a:t>
            </a:r>
            <a:r>
              <a:rPr kumimoji="1" lang="en-GB" altLang="zh-CN" sz="1715" dirty="0">
                <a:latin typeface="Times New Roman Regular" panose="02020603050405020304" charset="0"/>
                <a:cs typeface="Times New Roman Regular" panose="02020603050405020304" charset="0"/>
              </a:rPr>
              <a:t> is</a:t>
            </a:r>
            <a:endParaRPr kumimoji="1" lang="en-GB" altLang="zh-CN" sz="1715" dirty="0">
              <a:latin typeface="Times New Roman Regular" panose="02020603050405020304" charset="0"/>
              <a:cs typeface="Times New Roman Regular" panose="02020603050405020304" charset="0"/>
            </a:endParaRPr>
          </a:p>
          <a:p>
            <a:pPr marL="457200" lvl="1" indent="0" algn="l">
              <a:buClrTx/>
              <a:buSzTx/>
              <a:buNone/>
            </a:pPr>
            <a:r>
              <a:rPr kumimoji="1" lang="en-GB" altLang="zh-CN" sz="1715" dirty="0">
                <a:latin typeface="Times New Roman Regular" panose="02020603050405020304" charset="0"/>
                <a:cs typeface="Times New Roman Regular" panose="02020603050405020304" charset="0"/>
              </a:rPr>
              <a:t>better for this workload, </a:t>
            </a:r>
            <a:r>
              <a:rPr kumimoji="1" lang="en-GB" altLang="zh-CN" sz="1715" b="1" dirty="0">
                <a:solidFill>
                  <a:srgbClr val="FF0000"/>
                </a:solidFill>
                <a:latin typeface="Times New Roman Bold" panose="02020603050405020304" charset="0"/>
                <a:cs typeface="Times New Roman Bold" panose="02020603050405020304" charset="0"/>
              </a:rPr>
              <a:t>it is no panacea</a:t>
            </a:r>
            <a:endParaRPr kumimoji="1" lang="en-GB" altLang="zh-CN" sz="1715" b="1" dirty="0">
              <a:solidFill>
                <a:srgbClr val="FF0000"/>
              </a:solidFill>
              <a:latin typeface="Times New Roman Bold" panose="02020603050405020304" charset="0"/>
              <a:cs typeface="Times New Roman Bold" panose="02020603050405020304" charset="0"/>
            </a:endParaRPr>
          </a:p>
          <a:p>
            <a:pPr marL="457200" lvl="1" indent="0" algn="l">
              <a:buClrTx/>
              <a:buSzTx/>
              <a:buNone/>
            </a:pPr>
            <a:endParaRPr kumimoji="1" lang="en-US" altLang="zh-CN" sz="1715" dirty="0">
              <a:latin typeface="Times New Roman Regular" panose="02020603050405020304" charset="0"/>
              <a:cs typeface="Times New Roman Regular" panose="02020603050405020304" charset="0"/>
            </a:endParaRPr>
          </a:p>
          <a:p>
            <a:pPr lvl="1"/>
            <a:endParaRPr kumimoji="1" lang="zh-CN" altLang="en-US" sz="1715" dirty="0">
              <a:latin typeface="Times New Roman Regular" panose="02020603050405020304" charset="0"/>
              <a:cs typeface="Times New Roman Regular" panose="02020603050405020304" charset="0"/>
            </a:endParaRPr>
          </a:p>
        </p:txBody>
      </p:sp>
      <p:pic>
        <p:nvPicPr>
          <p:cNvPr id="6" name="图片 5"/>
          <p:cNvPicPr>
            <a:picLocks noChangeAspect="1"/>
          </p:cNvPicPr>
          <p:nvPr/>
        </p:nvPicPr>
        <p:blipFill>
          <a:blip r:embed="rId1"/>
          <a:stretch>
            <a:fillRect/>
          </a:stretch>
        </p:blipFill>
        <p:spPr>
          <a:xfrm>
            <a:off x="7219315" y="2670175"/>
            <a:ext cx="4477385" cy="2115820"/>
          </a:xfrm>
          <a:prstGeom prst="rect">
            <a:avLst/>
          </a:prstGeom>
        </p:spPr>
      </p:pic>
      <p:sp>
        <p:nvSpPr>
          <p:cNvPr id="7" name="文本框 6"/>
          <p:cNvSpPr txBox="1"/>
          <p:nvPr/>
        </p:nvSpPr>
        <p:spPr>
          <a:xfrm>
            <a:off x="7095490" y="4907915"/>
            <a:ext cx="4307840" cy="368300"/>
          </a:xfrm>
          <a:prstGeom prst="rect">
            <a:avLst/>
          </a:prstGeom>
          <a:noFill/>
        </p:spPr>
        <p:txBody>
          <a:bodyPr wrap="square" rtlCol="0">
            <a:spAutoFit/>
          </a:bodyPr>
          <a:p>
            <a:r>
              <a:rPr lang="zh-CN" altLang="en-US"/>
              <a:t>linux-5.6.18\include\uapi\linux\sched.h</a:t>
            </a:r>
            <a:endParaRPr lang="zh-CN" altLang="en-US"/>
          </a:p>
        </p:txBody>
      </p:sp>
      <p:sp>
        <p:nvSpPr>
          <p:cNvPr id="8" name="文本框 7"/>
          <p:cNvSpPr txBox="1"/>
          <p:nvPr/>
        </p:nvSpPr>
        <p:spPr>
          <a:xfrm>
            <a:off x="6911340" y="5276215"/>
            <a:ext cx="6391910" cy="275590"/>
          </a:xfrm>
          <a:prstGeom prst="rect">
            <a:avLst/>
          </a:prstGeom>
          <a:noFill/>
        </p:spPr>
        <p:txBody>
          <a:bodyPr wrap="square" rtlCol="0" anchor="t">
            <a:spAutoFit/>
          </a:bodyPr>
          <a:p>
            <a:r>
              <a:rPr lang="en-US" altLang="zh-CN" sz="1200">
                <a:latin typeface="Times New Roman Regular" panose="02020603050405020304" charset="0"/>
                <a:cs typeface="Times New Roman Regular" panose="02020603050405020304" charset="0"/>
              </a:rPr>
              <a:t>IDLE</a:t>
            </a:r>
            <a:r>
              <a:rPr lang="zh-CN" altLang="en-US" sz="1200">
                <a:latin typeface="Times New Roman Regular" panose="02020603050405020304" charset="0"/>
                <a:cs typeface="Times New Roman Regular" panose="02020603050405020304" charset="0"/>
              </a:rPr>
              <a:t>和</a:t>
            </a:r>
            <a:r>
              <a:rPr lang="en-US" altLang="zh-CN" sz="1200">
                <a:latin typeface="Times New Roman Regular" panose="02020603050405020304" charset="0"/>
                <a:cs typeface="Times New Roman Regular" panose="02020603050405020304" charset="0"/>
              </a:rPr>
              <a:t>DEAD LINE</a:t>
            </a:r>
            <a:r>
              <a:rPr lang="zh-CN" altLang="en-US" sz="1200">
                <a:latin typeface="Times New Roman Regular" panose="02020603050405020304" charset="0"/>
                <a:cs typeface="Times New Roman Regular" panose="02020603050405020304" charset="0"/>
              </a:rPr>
              <a:t>只能在内核中使用 , 应用进程无法使用这两个调度器</a:t>
            </a:r>
            <a:endParaRPr lang="zh-CN" altLang="en-US" sz="1200">
              <a:latin typeface="Times New Roman Regular" panose="02020603050405020304" charset="0"/>
              <a:cs typeface="Times New Roman Regular"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8290" y="245745"/>
            <a:ext cx="14183995" cy="737870"/>
          </a:xfrm>
        </p:spPr>
        <p:txBody>
          <a:bodyPr>
            <a:normAutofit fontScale="90000"/>
          </a:bodyPr>
          <a:lstStyle/>
          <a:p>
            <a:r>
              <a:rPr kumimoji="1" lang="en-US" altLang="zh-CN" dirty="0"/>
              <a:t>Motivation:</a:t>
            </a:r>
            <a:r>
              <a:rPr kumimoji="1" lang="zh-CN" altLang="en-US" dirty="0"/>
              <a:t> </a:t>
            </a:r>
            <a:r>
              <a:rPr kumimoji="1" dirty="0">
                <a:sym typeface="+mn-ea"/>
              </a:rPr>
              <a:t>FaaS workloads </a:t>
            </a:r>
            <a:r>
              <a:rPr kumimoji="1" lang="en-US" dirty="0">
                <a:sym typeface="+mn-ea"/>
              </a:rPr>
              <a:t>is</a:t>
            </a:r>
            <a:r>
              <a:rPr kumimoji="1" dirty="0">
                <a:sym typeface="+mn-ea"/>
              </a:rPr>
              <a:t> adapted to </a:t>
            </a:r>
            <a:r>
              <a:rPr kumimoji="1" lang="en-US" dirty="0">
                <a:sym typeface="+mn-ea"/>
              </a:rPr>
              <a:t>SRTF</a:t>
            </a:r>
            <a:endParaRPr kumimoji="1" lang="en-US" dirty="0">
              <a:sym typeface="+mn-ea"/>
            </a:endParaRPr>
          </a:p>
        </p:txBody>
      </p:sp>
      <p:sp>
        <p:nvSpPr>
          <p:cNvPr id="3" name="内容占位符 2"/>
          <p:cNvSpPr>
            <a:spLocks noGrp="1"/>
          </p:cNvSpPr>
          <p:nvPr>
            <p:ph idx="1"/>
          </p:nvPr>
        </p:nvSpPr>
        <p:spPr>
          <a:xfrm>
            <a:off x="838199" y="1441174"/>
            <a:ext cx="11353801" cy="4735789"/>
          </a:xfrm>
        </p:spPr>
        <p:txBody>
          <a:bodyPr>
            <a:normAutofit/>
          </a:bodyPr>
          <a:lstStyle/>
          <a:p>
            <a:r>
              <a:rPr kumimoji="1" dirty="0"/>
              <a:t> SRTF approached</a:t>
            </a:r>
            <a:r>
              <a:rPr kumimoji="1" lang="en-US" dirty="0"/>
              <a:t> </a:t>
            </a:r>
            <a:r>
              <a:rPr kumimoji="1" dirty="0"/>
              <a:t>the IDEAL performance</a:t>
            </a:r>
            <a:endParaRPr kumimoji="1" dirty="0"/>
          </a:p>
          <a:p>
            <a:r>
              <a:rPr kumimoji="1" dirty="0"/>
              <a:t>None of Linux’s three CPU schedulers was able</a:t>
            </a:r>
            <a:r>
              <a:rPr kumimoji="1" lang="en-US" dirty="0"/>
              <a:t> </a:t>
            </a:r>
            <a:r>
              <a:rPr kumimoji="1" dirty="0"/>
              <a:t>to offer good performance under both the 80% and 100% load</a:t>
            </a:r>
            <a:r>
              <a:rPr kumimoji="1" lang="en-US" dirty="0"/>
              <a:t> </a:t>
            </a:r>
            <a:r>
              <a:rPr kumimoji="1" dirty="0"/>
              <a:t>under practical FaaS workloads</a:t>
            </a:r>
            <a:r>
              <a:rPr kumimoji="1" lang="en-US" dirty="0"/>
              <a:t>  </a:t>
            </a:r>
            <a:r>
              <a:rPr kumimoji="1" dirty="0"/>
              <a:t>performance boost for short serverless functions</a:t>
            </a:r>
            <a:r>
              <a:rPr kumimoji="1" lang="en-US" altLang="zh-CN" dirty="0"/>
              <a:t>Accelerators</a:t>
            </a:r>
            <a:r>
              <a:rPr kumimoji="1" lang="zh-CN" altLang="en-US" dirty="0"/>
              <a:t> </a:t>
            </a:r>
            <a:endParaRPr kumimoji="1" lang="en-US" altLang="zh-CN" dirty="0">
              <a:solidFill>
                <a:srgbClr val="C00000"/>
              </a:solidFill>
            </a:endParaRPr>
          </a:p>
          <a:p>
            <a:pPr marL="0" indent="0">
              <a:buNone/>
            </a:pPr>
            <a:endParaRPr kumimoji="1" lang="en-US" altLang="zh-CN" dirty="0"/>
          </a:p>
        </p:txBody>
      </p:sp>
      <p:sp>
        <p:nvSpPr>
          <p:cNvPr id="4" name="圆角矩形 3"/>
          <p:cNvSpPr/>
          <p:nvPr/>
        </p:nvSpPr>
        <p:spPr>
          <a:xfrm>
            <a:off x="961654" y="5159235"/>
            <a:ext cx="11106615" cy="7694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sz="2500" b="1" i="1" dirty="0">
                <a:solidFill>
                  <a:srgbClr val="FF0000"/>
                </a:solidFill>
              </a:rPr>
              <a:t>SRTF</a:t>
            </a:r>
            <a:r>
              <a:rPr kumimoji="1" lang="en-US" sz="2500" b="1" i="1" dirty="0">
                <a:solidFill>
                  <a:srgbClr val="FF0000"/>
                </a:solidFill>
              </a:rPr>
              <a:t> </a:t>
            </a:r>
            <a:r>
              <a:rPr kumimoji="1" lang="en-US" sz="2500" b="1" i="1" dirty="0">
                <a:solidFill>
                  <a:schemeClr val="bg1"/>
                </a:solidFill>
              </a:rPr>
              <a:t>is</a:t>
            </a:r>
            <a:r>
              <a:rPr kumimoji="1" lang="en-US" sz="2500" b="1" i="1" dirty="0"/>
              <a:t> </a:t>
            </a:r>
            <a:r>
              <a:rPr kumimoji="1" sz="2500" b="1" i="1" dirty="0"/>
              <a:t>provably optimal for turnaround time</a:t>
            </a:r>
            <a:r>
              <a:rPr kumimoji="1" lang="en-US" altLang="zh-CN" sz="2500" b="1" i="1" dirty="0">
                <a:solidFill>
                  <a:srgbClr val="FFFF00"/>
                </a:solidFill>
              </a:rPr>
              <a:t>!</a:t>
            </a:r>
            <a:endParaRPr kumimoji="1" lang="zh-CN" altLang="en-US" sz="2500" b="1" i="1" dirty="0">
              <a:solidFill>
                <a:srgbClr val="FFFF00"/>
              </a:solidFill>
            </a:endParaRPr>
          </a:p>
        </p:txBody>
      </p:sp>
      <p:pic>
        <p:nvPicPr>
          <p:cNvPr id="5" name="图片 4"/>
          <p:cNvPicPr>
            <a:picLocks noChangeAspect="1"/>
          </p:cNvPicPr>
          <p:nvPr/>
        </p:nvPicPr>
        <p:blipFill>
          <a:blip r:embed="rId1"/>
          <a:stretch>
            <a:fillRect/>
          </a:stretch>
        </p:blipFill>
        <p:spPr>
          <a:xfrm>
            <a:off x="6210935" y="3316605"/>
            <a:ext cx="4926965" cy="16941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8290" y="245745"/>
            <a:ext cx="14382115" cy="737870"/>
          </a:xfrm>
        </p:spPr>
        <p:txBody>
          <a:bodyPr>
            <a:normAutofit fontScale="90000"/>
          </a:bodyPr>
          <a:lstStyle/>
          <a:p>
            <a:r>
              <a:rPr kumimoji="1" lang="en-US" altLang="zh-CN" dirty="0"/>
              <a:t>Motivation:</a:t>
            </a:r>
            <a:r>
              <a:rPr kumimoji="1" lang="zh-CN" altLang="en-US" dirty="0"/>
              <a:t> </a:t>
            </a:r>
            <a:r>
              <a:rPr kumimoji="1" dirty="0"/>
              <a:t>SRTF is an offlfline</a:t>
            </a:r>
            <a:r>
              <a:rPr kumimoji="1" lang="en-US" dirty="0"/>
              <a:t> </a:t>
            </a:r>
            <a:r>
              <a:rPr kumimoji="1" dirty="0"/>
              <a:t>algorithm</a:t>
            </a:r>
            <a:endParaRPr kumimoji="1" dirty="0"/>
          </a:p>
        </p:txBody>
      </p:sp>
      <p:sp>
        <p:nvSpPr>
          <p:cNvPr id="3" name="内容占位符 2"/>
          <p:cNvSpPr>
            <a:spLocks noGrp="1"/>
          </p:cNvSpPr>
          <p:nvPr>
            <p:ph idx="1"/>
          </p:nvPr>
        </p:nvSpPr>
        <p:spPr>
          <a:xfrm>
            <a:off x="838200" y="1441450"/>
            <a:ext cx="11353800" cy="4735830"/>
          </a:xfrm>
        </p:spPr>
        <p:txBody>
          <a:bodyPr>
            <a:normAutofit lnSpcReduction="10000"/>
          </a:bodyPr>
          <a:lstStyle/>
          <a:p>
            <a:r>
              <a:rPr kumimoji="1" dirty="0"/>
              <a:t>FaaS workloads have unique </a:t>
            </a:r>
            <a:r>
              <a:rPr kumimoji="1" lang="en-US" dirty="0"/>
              <a:t> </a:t>
            </a:r>
            <a:r>
              <a:rPr kumimoji="1" dirty="0"/>
              <a:t>characteristics that make  existing Linux’s “fair” scheduler actually</a:t>
            </a:r>
            <a:r>
              <a:rPr kumimoji="1" lang="en-US" dirty="0"/>
              <a:t> unfair</a:t>
            </a:r>
            <a:endParaRPr kumimoji="1" lang="en-US" dirty="0"/>
          </a:p>
          <a:p>
            <a:r>
              <a:rPr kumimoji="1" lang="en-US" altLang="zh-CN" dirty="0"/>
              <a:t>it is impossible to directly apply SRTF as it is an offlfline 		    algorithm</a:t>
            </a:r>
            <a:endParaRPr kumimoji="1" lang="en-US" altLang="zh-CN" dirty="0"/>
          </a:p>
          <a:p>
            <a:r>
              <a:rPr kumimoji="1" lang="en-US" altLang="zh-CN" dirty="0">
                <a:sym typeface="+mn-ea"/>
              </a:rPr>
              <a:t>SRTF is not practical as it assumes a priori knowledge about job duration</a:t>
            </a:r>
            <a:endParaRPr kumimoji="1" lang="en-US" altLang="zh-CN" dirty="0"/>
          </a:p>
          <a:p>
            <a:r>
              <a:rPr kumimoji="1" lang="en-US" altLang="zh-CN" dirty="0"/>
              <a:t>SFS works entirely in the user space, leveraging existing kernel scheduling policies (FIFO and CFS) to approximate SRTF</a:t>
            </a:r>
            <a:endParaRPr kumimoji="1" lang="en-US" altLang="zh-CN" dirty="0"/>
          </a:p>
          <a:p>
            <a:pPr marL="457200" lvl="1" indent="0">
              <a:buNone/>
            </a:pPr>
            <a:endParaRPr kumimoji="1" lang="en-US" altLang="zh-CN" dirty="0"/>
          </a:p>
          <a:p>
            <a:endParaRPr kumimoji="1" lang="en-US" altLang="zh-CN" dirty="0"/>
          </a:p>
          <a:p>
            <a:endParaRPr kumimoji="1"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8290" y="245745"/>
            <a:ext cx="14382115" cy="737870"/>
          </a:xfrm>
        </p:spPr>
        <p:txBody>
          <a:bodyPr>
            <a:normAutofit fontScale="90000"/>
          </a:bodyPr>
          <a:lstStyle/>
          <a:p>
            <a:r>
              <a:rPr kumimoji="1" lang="en-US" altLang="zh-CN" dirty="0"/>
              <a:t>Motivation:</a:t>
            </a:r>
            <a:r>
              <a:rPr kumimoji="1" lang="zh-CN" altLang="en-US" dirty="0"/>
              <a:t> </a:t>
            </a:r>
            <a:r>
              <a:rPr kumimoji="1" lang="en-US" altLang="zh-CN" dirty="0">
                <a:sym typeface="+mn-ea"/>
              </a:rPr>
              <a:t>HW</a:t>
            </a:r>
            <a:r>
              <a:rPr kumimoji="1" lang="zh-CN" altLang="en-US" dirty="0">
                <a:sym typeface="+mn-ea"/>
              </a:rPr>
              <a:t> </a:t>
            </a:r>
            <a:r>
              <a:rPr kumimoji="1" lang="en-US" altLang="zh-CN" dirty="0">
                <a:sym typeface="+mn-ea"/>
              </a:rPr>
              <a:t>and</a:t>
            </a:r>
            <a:r>
              <a:rPr kumimoji="1" lang="zh-CN" altLang="en-US" dirty="0">
                <a:sym typeface="+mn-ea"/>
              </a:rPr>
              <a:t> </a:t>
            </a:r>
            <a:r>
              <a:rPr kumimoji="1" lang="en-US" altLang="zh-CN" dirty="0">
                <a:sym typeface="+mn-ea"/>
              </a:rPr>
              <a:t>SW</a:t>
            </a:r>
            <a:endParaRPr kumimoji="1" dirty="0"/>
          </a:p>
        </p:txBody>
      </p:sp>
      <p:sp>
        <p:nvSpPr>
          <p:cNvPr id="3" name="内容占位符 2"/>
          <p:cNvSpPr>
            <a:spLocks noGrp="1"/>
          </p:cNvSpPr>
          <p:nvPr>
            <p:ph idx="1"/>
          </p:nvPr>
        </p:nvSpPr>
        <p:spPr>
          <a:xfrm>
            <a:off x="838200" y="1441450"/>
            <a:ext cx="11353800" cy="4735830"/>
          </a:xfrm>
        </p:spPr>
        <p:txBody>
          <a:bodyPr/>
          <a:lstStyle/>
          <a:p>
            <a:r>
              <a:rPr kumimoji="1" lang="en-US" altLang="zh-CN" dirty="0"/>
              <a:t>Hardware</a:t>
            </a:r>
            <a:endParaRPr kumimoji="1" lang="en-US" altLang="zh-CN" dirty="0"/>
          </a:p>
          <a:p>
            <a:pPr lvl="1"/>
            <a:r>
              <a:rPr kumimoji="1" lang="en-US" altLang="zh-CN" dirty="0"/>
              <a:t>the small VM (c5a.4xlarge) with 6 vCPU and 64 GB memory</a:t>
            </a:r>
            <a:endParaRPr kumimoji="1" lang="en-US" altLang="zh-CN" dirty="0"/>
          </a:p>
          <a:p>
            <a:pPr marL="914400" lvl="3"/>
            <a:r>
              <a:rPr kumimoji="1" lang="en-US" altLang="zh-CN" sz="1495" dirty="0">
                <a:sym typeface="+mn-ea"/>
              </a:rPr>
              <a:t>亚马逊网络服务平台（AWS）多个可比较系统：Intel Skylake (c5.4xlarge)、</a:t>
            </a:r>
            <a:r>
              <a:rPr kumimoji="1" lang="en-US" altLang="zh-CN" sz="1495" dirty="0">
                <a:solidFill>
                  <a:srgbClr val="FF0000"/>
                </a:solidFill>
                <a:sym typeface="+mn-ea"/>
              </a:rPr>
              <a:t>AMD Zen-2 (c5a.4xlarge)</a:t>
            </a:r>
            <a:endParaRPr kumimoji="1" lang="en-US" altLang="zh-CN" sz="1495" dirty="0">
              <a:solidFill>
                <a:srgbClr val="FF0000"/>
              </a:solidFill>
              <a:sym typeface="+mn-ea"/>
            </a:endParaRPr>
          </a:p>
          <a:p>
            <a:pPr lvl="1" algn="l">
              <a:buClrTx/>
              <a:buSzTx/>
            </a:pPr>
            <a:r>
              <a:rPr kumimoji="1" lang="en-US" altLang="zh-CN" sz="2400" dirty="0">
                <a:sym typeface="+mn-ea"/>
              </a:rPr>
              <a:t>a large, bare_x0002_metal, m5.metal EC2 instance with 96 vCPUs and 384 GB memory</a:t>
            </a:r>
            <a:endParaRPr kumimoji="1" lang="en-US" altLang="zh-CN" sz="2400" dirty="0">
              <a:sym typeface="+mn-ea"/>
            </a:endParaRPr>
          </a:p>
          <a:p>
            <a:pPr marL="228600" lvl="3" algn="l">
              <a:spcBef>
                <a:spcPts val="1000"/>
              </a:spcBef>
              <a:buClrTx/>
              <a:buSzTx/>
            </a:pPr>
            <a:r>
              <a:rPr kumimoji="1" lang="en-US" altLang="zh-CN" sz="2800" b="1" dirty="0">
                <a:solidFill>
                  <a:srgbClr val="005093"/>
                </a:solidFill>
              </a:rPr>
              <a:t>Software</a:t>
            </a:r>
            <a:endParaRPr kumimoji="1" lang="en-US" altLang="zh-CN" sz="2800" b="1" dirty="0">
              <a:solidFill>
                <a:srgbClr val="005093"/>
              </a:solidFill>
            </a:endParaRPr>
          </a:p>
          <a:p>
            <a:pPr lvl="1"/>
            <a:r>
              <a:rPr kumimoji="1" lang="en-US" altLang="zh-CN" dirty="0">
                <a:sym typeface="+mn-ea"/>
              </a:rPr>
              <a:t>opensource FaaS platform (OpenLambda)</a:t>
            </a:r>
            <a:endParaRPr kumimoji="1" lang="en-US" altLang="zh-CN" dirty="0">
              <a:sym typeface="+mn-ea"/>
            </a:endParaRPr>
          </a:p>
          <a:p>
            <a:pPr lvl="1"/>
            <a:r>
              <a:rPr kumimoji="1" lang="en-US" altLang="zh-CN" dirty="0"/>
              <a:t>Linux schedtool</a:t>
            </a:r>
            <a:endParaRPr kumimoji="1" lang="en-US" altLang="zh-CN" dirty="0"/>
          </a:p>
          <a:p>
            <a:pPr lvl="1"/>
            <a:r>
              <a:rPr kumimoji="1" lang="en-US" altLang="zh-CN" dirty="0"/>
              <a:t>The </a:t>
            </a:r>
            <a:r>
              <a:rPr kumimoji="1" lang="en-US" altLang="zh-CN" b="1" dirty="0">
                <a:solidFill>
                  <a:srgbClr val="FF0000"/>
                </a:solidFill>
              </a:rPr>
              <a:t>Azure Functions workload datasets</a:t>
            </a:r>
            <a:r>
              <a:rPr kumimoji="1" lang="en-US" altLang="zh-CN" dirty="0"/>
              <a:t> </a:t>
            </a:r>
            <a:endParaRPr kumimoji="1" lang="en-US" altLang="zh-CN" dirty="0"/>
          </a:p>
          <a:p>
            <a:pPr lvl="2"/>
            <a:r>
              <a:rPr kumimoji="1" lang="en-US" altLang="zh-CN" dirty="0">
                <a:solidFill>
                  <a:srgbClr val="FF0000"/>
                </a:solidFill>
              </a:rPr>
              <a:t>the only</a:t>
            </a:r>
            <a:r>
              <a:rPr kumimoji="1" lang="en-US" altLang="zh-CN" dirty="0"/>
              <a:t> publicly available </a:t>
            </a:r>
            <a:r>
              <a:rPr kumimoji="1" lang="en-US" altLang="zh-CN" dirty="0">
                <a:solidFill>
                  <a:srgbClr val="FF0000"/>
                </a:solidFill>
              </a:rPr>
              <a:t>FaaS workload</a:t>
            </a:r>
            <a:r>
              <a:rPr kumimoji="1" lang="en-US" altLang="zh-CN" dirty="0"/>
              <a:t> traces that we have </a:t>
            </a:r>
            <a:r>
              <a:rPr kumimoji="1" lang="en-US" altLang="zh-CN" dirty="0">
                <a:solidFill>
                  <a:srgbClr val="FF0000"/>
                </a:solidFill>
              </a:rPr>
              <a:t>access to</a:t>
            </a:r>
            <a:endParaRPr kumimoji="1" lang="en-US" altLang="zh-CN" dirty="0"/>
          </a:p>
          <a:p>
            <a:endParaRPr kumimoji="1" lang="en-US" altLang="zh-CN" dirty="0"/>
          </a:p>
          <a:p>
            <a:endParaRPr kumimoji="1"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Challenges</a:t>
            </a:r>
            <a:endParaRPr kumimoji="1" lang="zh-CN" altLang="en-US" dirty="0"/>
          </a:p>
        </p:txBody>
      </p:sp>
      <p:sp>
        <p:nvSpPr>
          <p:cNvPr id="3" name="内容占位符 2"/>
          <p:cNvSpPr>
            <a:spLocks noGrp="1"/>
          </p:cNvSpPr>
          <p:nvPr>
            <p:ph idx="1"/>
          </p:nvPr>
        </p:nvSpPr>
        <p:spPr/>
        <p:txBody>
          <a:bodyPr>
            <a:normAutofit lnSpcReduction="10000"/>
          </a:bodyPr>
          <a:lstStyle/>
          <a:p>
            <a:r>
              <a:rPr kumimoji="1" lang="zh-CN" altLang="en-US" dirty="0">
                <a:cs typeface="+mn-lt"/>
                <a:sym typeface="+mn-ea"/>
              </a:rPr>
              <a:t>How to mitigate this amplification for short-job-dominant</a:t>
            </a:r>
            <a:r>
              <a:rPr kumimoji="1" lang="en-US" altLang="zh-CN" dirty="0">
                <a:cs typeface="+mn-lt"/>
                <a:sym typeface="+mn-ea"/>
              </a:rPr>
              <a:t> </a:t>
            </a:r>
            <a:r>
              <a:rPr kumimoji="1" lang="zh-CN" altLang="en-US" dirty="0">
                <a:cs typeface="+mn-lt"/>
                <a:sym typeface="+mn-ea"/>
              </a:rPr>
              <a:t>FaaS workloads is an open challenge</a:t>
            </a:r>
            <a:endParaRPr kumimoji="1" lang="zh-CN" altLang="en-US" dirty="0">
              <a:cs typeface="+mn-lt"/>
            </a:endParaRPr>
          </a:p>
          <a:p>
            <a:r>
              <a:rPr kumimoji="1" lang="en-US" altLang="zh-CN" dirty="0">
                <a:cs typeface="+mn-lt"/>
              </a:rPr>
              <a:t>H</a:t>
            </a:r>
            <a:r>
              <a:rPr kumimoji="1" lang="zh-CN" altLang="en-US" dirty="0">
                <a:cs typeface="+mn-lt"/>
              </a:rPr>
              <a:t>ow to balance the</a:t>
            </a:r>
            <a:r>
              <a:rPr kumimoji="1" lang="en-US" altLang="zh-CN" dirty="0">
                <a:cs typeface="+mn-lt"/>
              </a:rPr>
              <a:t> </a:t>
            </a:r>
            <a:r>
              <a:rPr kumimoji="1" lang="zh-CN" altLang="en-US" dirty="0">
                <a:cs typeface="+mn-lt"/>
              </a:rPr>
              <a:t>tradeoff between the performance improvement for short jobs</a:t>
            </a:r>
            <a:r>
              <a:rPr kumimoji="1" lang="en-US" altLang="zh-CN" dirty="0">
                <a:cs typeface="+mn-lt"/>
              </a:rPr>
              <a:t> </a:t>
            </a:r>
            <a:r>
              <a:rPr kumimoji="1" lang="zh-CN" altLang="en-US" dirty="0">
                <a:cs typeface="+mn-lt"/>
              </a:rPr>
              <a:t>and performance loss for long jobs</a:t>
            </a:r>
            <a:endParaRPr kumimoji="1" lang="zh-CN" altLang="en-US" dirty="0">
              <a:cs typeface="+mn-lt"/>
            </a:endParaRPr>
          </a:p>
          <a:p>
            <a:r>
              <a:rPr kumimoji="1" lang="en-US" altLang="zh-CN" dirty="0">
                <a:cs typeface="+mn-lt"/>
              </a:rPr>
              <a:t>T</a:t>
            </a:r>
            <a:r>
              <a:rPr kumimoji="1" lang="zh-CN" altLang="en-US" dirty="0">
                <a:cs typeface="+mn-lt"/>
              </a:rPr>
              <a:t>he design principle and challenges</a:t>
            </a:r>
            <a:r>
              <a:rPr kumimoji="1" lang="en-US" altLang="zh-CN" dirty="0">
                <a:cs typeface="+mn-lt"/>
              </a:rPr>
              <a:t> </a:t>
            </a:r>
            <a:r>
              <a:rPr kumimoji="1" lang="zh-CN" altLang="en-US" dirty="0">
                <a:cs typeface="+mn-lt"/>
              </a:rPr>
              <a:t>of SF</a:t>
            </a:r>
            <a:r>
              <a:rPr kumimoji="1" lang="en-US" altLang="zh-CN" dirty="0">
                <a:cs typeface="+mn-lt"/>
              </a:rPr>
              <a:t>S</a:t>
            </a:r>
            <a:endParaRPr kumimoji="1" lang="en-US" altLang="zh-CN" dirty="0">
              <a:cs typeface="+mn-lt"/>
            </a:endParaRPr>
          </a:p>
          <a:p>
            <a:pPr lvl="1"/>
            <a:r>
              <a:rPr kumimoji="1" lang="en-US" altLang="zh-CN" dirty="0"/>
              <a:t> Effective strategies, should prioritize short functions in a timely manner with minimal impact on longer functions</a:t>
            </a:r>
            <a:endParaRPr kumimoji="1" lang="en-US" altLang="zh-CN" dirty="0"/>
          </a:p>
          <a:p>
            <a:pPr lvl="1"/>
            <a:r>
              <a:rPr kumimoji="1" lang="en-US" altLang="zh-CN" dirty="0"/>
              <a:t>Works entirely in the userspace and does not require kernel modifications</a:t>
            </a:r>
            <a:endParaRPr kumimoji="1" lang="en-US" altLang="zh-CN" dirty="0"/>
          </a:p>
          <a:p>
            <a:pPr marL="457200" lvl="1" indent="0">
              <a:buNone/>
            </a:pPr>
            <a:r>
              <a:rPr kumimoji="1" lang="en-US" altLang="zh-CN" dirty="0"/>
              <a:t>  works</a:t>
            </a:r>
            <a:endParaRPr kumimoji="1" lang="en-US" altLang="zh-CN" dirty="0"/>
          </a:p>
          <a:p>
            <a:pPr lvl="1"/>
            <a:r>
              <a:rPr kumimoji="1" lang="en-US" altLang="zh-CN" dirty="0"/>
              <a:t>Alongside (rather than replacing) OS schedulers</a:t>
            </a:r>
            <a:endParaRPr kumimoji="1" lang="en-US" altLang="zh-CN" dirty="0"/>
          </a:p>
          <a:p>
            <a:pPr lvl="1"/>
            <a:r>
              <a:rPr kumimoji="1" lang="en-US" altLang="zh-CN" dirty="0"/>
              <a:t>While being transparent to FaaS servers</a:t>
            </a:r>
            <a:endParaRPr kumimoji="1" lang="en-US" altLang="zh-CN" dirty="0"/>
          </a:p>
          <a:p>
            <a:pPr lvl="1"/>
            <a:endParaRPr kumimoji="1"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Function</a:t>
            </a:r>
            <a:r>
              <a:rPr kumimoji="1" lang="zh-CN" altLang="en-US" dirty="0"/>
              <a:t> </a:t>
            </a:r>
            <a:r>
              <a:rPr kumimoji="1" lang="en-US" altLang="zh-CN" dirty="0"/>
              <a:t>abstractions</a:t>
            </a:r>
            <a:endParaRPr kumimoji="1" lang="zh-CN" altLang="en-US" dirty="0"/>
          </a:p>
        </p:txBody>
      </p:sp>
      <p:sp>
        <p:nvSpPr>
          <p:cNvPr id="3" name="内容占位符 2"/>
          <p:cNvSpPr>
            <a:spLocks noGrp="1"/>
          </p:cNvSpPr>
          <p:nvPr>
            <p:ph idx="1"/>
          </p:nvPr>
        </p:nvSpPr>
        <p:spPr>
          <a:xfrm>
            <a:off x="873760" y="1441450"/>
            <a:ext cx="11023600" cy="5260975"/>
          </a:xfrm>
        </p:spPr>
        <p:txBody>
          <a:bodyPr>
            <a:normAutofit fontScale="90000" lnSpcReduction="20000"/>
          </a:bodyPr>
          <a:lstStyle/>
          <a:p>
            <a:pPr fontAlgn="auto">
              <a:lnSpc>
                <a:spcPct val="100000"/>
              </a:lnSpc>
            </a:pPr>
            <a:r>
              <a:rPr kumimoji="1" lang="en-US" altLang="zh-CN" dirty="0"/>
              <a:t>1. Faas服务器：分发任务到一个全局队列</a:t>
            </a:r>
            <a:endParaRPr kumimoji="1" lang="en-US" altLang="zh-CN" dirty="0"/>
          </a:p>
          <a:p>
            <a:pPr fontAlgn="auto">
              <a:lnSpc>
                <a:spcPct val="100000"/>
              </a:lnSpc>
            </a:pPr>
            <a:r>
              <a:rPr kumimoji="1" lang="en-US" altLang="zh-CN" dirty="0"/>
              <a:t>2. </a:t>
            </a:r>
            <a:r>
              <a:rPr kumimoji="1" lang="zh-CN" altLang="en-US" dirty="0"/>
              <a:t>从</a:t>
            </a:r>
            <a:r>
              <a:rPr kumimoji="1" lang="en-US" altLang="zh-CN" dirty="0"/>
              <a:t>1</a:t>
            </a:r>
            <a:r>
              <a:rPr kumimoji="1" lang="zh-CN" altLang="en-US" dirty="0"/>
              <a:t>中的队列获取请求分到每个</a:t>
            </a:r>
            <a:r>
              <a:rPr kumimoji="1" lang="en-US" altLang="zh-CN" dirty="0"/>
              <a:t>Work</a:t>
            </a:r>
            <a:r>
              <a:rPr kumimoji="1" lang="zh-CN" altLang="en-US" dirty="0"/>
              <a:t>上</a:t>
            </a:r>
            <a:endParaRPr kumimoji="1" lang="zh-CN" altLang="en-US" dirty="0"/>
          </a:p>
          <a:p>
            <a:pPr lvl="1" fontAlgn="auto">
              <a:lnSpc>
                <a:spcPct val="100000"/>
              </a:lnSpc>
            </a:pPr>
            <a:r>
              <a:rPr kumimoji="1" lang="zh-CN" altLang="en-US" sz="2400" dirty="0"/>
              <a:t>通过元组信息来过滤每个进程，形成</a:t>
            </a:r>
            <a:r>
              <a:rPr kumimoji="1" lang="en-US" altLang="zh-CN" sz="2400" dirty="0"/>
              <a:t>FILTER POOL</a:t>
            </a:r>
            <a:endParaRPr kumimoji="1" lang="en-US" altLang="zh-CN" dirty="0"/>
          </a:p>
          <a:p>
            <a:pPr lvl="1" algn="l" fontAlgn="auto">
              <a:lnSpc>
                <a:spcPct val="100000"/>
              </a:lnSpc>
              <a:buClrTx/>
              <a:buSzTx/>
            </a:pPr>
            <a:r>
              <a:rPr kumimoji="1" lang="zh-CN" altLang="en-US" sz="2400" b="0" dirty="0">
                <a:solidFill>
                  <a:schemeClr val="tx1"/>
                </a:solidFill>
              </a:rPr>
              <a:t>调度通过过滤器，此时的调度策略切换成FIFO</a:t>
            </a:r>
            <a:endParaRPr kumimoji="1" lang="zh-CN" altLang="en-US" dirty="0"/>
          </a:p>
          <a:p>
            <a:pPr fontAlgn="auto">
              <a:lnSpc>
                <a:spcPct val="100000"/>
              </a:lnSpc>
            </a:pPr>
            <a:r>
              <a:rPr kumimoji="1" lang="en-US" altLang="zh-CN" dirty="0"/>
              <a:t>3. M</a:t>
            </a:r>
            <a:r>
              <a:rPr kumimoji="1" lang="en-US" altLang="zh-CN" dirty="0"/>
              <a:t>ontior根据收集的统计数据(ID,T)定期重新计算全局时间片参数S</a:t>
            </a:r>
            <a:endParaRPr kumimoji="1" lang="en-US" altLang="zh-CN" dirty="0"/>
          </a:p>
          <a:p>
            <a:pPr fontAlgn="auto">
              <a:lnSpc>
                <a:spcPct val="100000"/>
              </a:lnSpc>
            </a:pPr>
            <a:r>
              <a:rPr kumimoji="1" lang="en-US" altLang="zh-CN" dirty="0"/>
              <a:t>4. 具体的几个案例</a:t>
            </a:r>
            <a:endParaRPr kumimoji="1" lang="en-US" altLang="zh-CN" dirty="0"/>
          </a:p>
          <a:p>
            <a:pPr lvl="1" fontAlgn="auto">
              <a:lnSpc>
                <a:spcPct val="100000"/>
              </a:lnSpc>
            </a:pPr>
            <a:r>
              <a:rPr kumimoji="1" lang="en-US" altLang="zh-CN" dirty="0"/>
              <a:t>一个短函数完成执行并在</a:t>
            </a:r>
            <a:r>
              <a:rPr kumimoji="1" lang="zh-CN" altLang="en-US" dirty="0"/>
              <a:t>耗尽时间片</a:t>
            </a:r>
            <a:r>
              <a:rPr kumimoji="1" lang="en-US" altLang="zh-CN" dirty="0"/>
              <a:t>S之前返回</a:t>
            </a:r>
            <a:endParaRPr kumimoji="1" lang="en-US" altLang="zh-CN" dirty="0"/>
          </a:p>
          <a:p>
            <a:pPr lvl="2" fontAlgn="auto">
              <a:lnSpc>
                <a:spcPct val="100000"/>
              </a:lnSpc>
            </a:pPr>
            <a:r>
              <a:rPr kumimoji="1" lang="en-US" altLang="zh-CN" dirty="0"/>
              <a:t>SFS工作程序标记其完成</a:t>
            </a:r>
            <a:r>
              <a:rPr kumimoji="1" lang="zh-CN" altLang="en-US" dirty="0"/>
              <a:t>，</a:t>
            </a:r>
            <a:r>
              <a:rPr kumimoji="1" lang="en-US" altLang="zh-CN" dirty="0"/>
              <a:t>从全局队列中删除相应的条目</a:t>
            </a:r>
            <a:r>
              <a:rPr kumimoji="1" lang="zh-CN" altLang="en-US" dirty="0"/>
              <a:t>，</a:t>
            </a:r>
            <a:r>
              <a:rPr kumimoji="1" lang="en-US" altLang="zh-CN" dirty="0"/>
              <a:t>获取下一个函数请求，并重新启动时间片计时器</a:t>
            </a:r>
            <a:endParaRPr kumimoji="1" lang="en-US" altLang="zh-CN" dirty="0"/>
          </a:p>
          <a:p>
            <a:pPr lvl="1" algn="l" fontAlgn="auto">
              <a:lnSpc>
                <a:spcPct val="100000"/>
              </a:lnSpc>
              <a:buClrTx/>
              <a:buSzTx/>
            </a:pPr>
            <a:r>
              <a:rPr kumimoji="1" lang="en-US" altLang="zh-CN" dirty="0"/>
              <a:t>SFS工作人员跟踪过滤器函数的运行时，在它的时间片过期时强制抢占它，并将其降级为CFS</a:t>
            </a:r>
            <a:endParaRPr kumimoji="1" lang="en-US" altLang="zh-CN" dirty="0"/>
          </a:p>
          <a:p>
            <a:pPr lvl="1" fontAlgn="auto">
              <a:lnSpc>
                <a:spcPct val="100000"/>
              </a:lnSpc>
            </a:pPr>
            <a:r>
              <a:rPr kumimoji="1" lang="en-US" altLang="zh-CN" dirty="0"/>
              <a:t>如果一个函数被某个事件阻塞</a:t>
            </a:r>
            <a:r>
              <a:rPr kumimoji="1" lang="zh-CN" altLang="en-US" dirty="0"/>
              <a:t>（</a:t>
            </a:r>
            <a:r>
              <a:rPr kumimoji="1" lang="en-US" altLang="zh-CN" dirty="0"/>
              <a:t>IO)</a:t>
            </a:r>
            <a:r>
              <a:rPr kumimoji="1" lang="zh-CN" altLang="en-US" dirty="0"/>
              <a:t>，</a:t>
            </a:r>
            <a:r>
              <a:rPr kumimoji="1" lang="en-US" altLang="zh-CN" dirty="0"/>
              <a:t>Work将立即优先执行它并</a:t>
            </a:r>
            <a:r>
              <a:rPr kumimoji="1" lang="zh-CN" altLang="en-US" dirty="0"/>
              <a:t>返回它到</a:t>
            </a:r>
            <a:r>
              <a:rPr kumimoji="1" lang="en-US" altLang="zh-CN" dirty="0"/>
              <a:t>global queue</a:t>
            </a:r>
            <a:endParaRPr kumimoji="1" lang="en-US" altLang="zh-CN" dirty="0"/>
          </a:p>
          <a:p>
            <a:pPr lvl="1" fontAlgn="auto">
              <a:lnSpc>
                <a:spcPct val="100000"/>
              </a:lnSpc>
            </a:pPr>
            <a:r>
              <a:rPr kumimoji="1" lang="en-US" altLang="zh-CN" dirty="0"/>
              <a:t>观察不断增加的排队延迟（超过某个阈值）来检测到瞬态过载，暂时禁用过滤器，使用CFS直接调度下一个请求</a:t>
            </a:r>
            <a:endParaRPr kumimoji="1" lang="en-US" altLang="zh-CN" dirty="0"/>
          </a:p>
          <a:p>
            <a:pPr lvl="1"/>
            <a:endParaRPr kumimoji="1" lang="en-US" altLang="zh-CN" dirty="0"/>
          </a:p>
        </p:txBody>
      </p:sp>
      <p:pic>
        <p:nvPicPr>
          <p:cNvPr id="6" name="图片 5"/>
          <p:cNvPicPr>
            <a:picLocks noChangeAspect="1"/>
          </p:cNvPicPr>
          <p:nvPr/>
        </p:nvPicPr>
        <p:blipFill>
          <a:blip r:embed="rId1"/>
          <a:stretch>
            <a:fillRect/>
          </a:stretch>
        </p:blipFill>
        <p:spPr>
          <a:xfrm>
            <a:off x="9272905" y="1162050"/>
            <a:ext cx="1973580" cy="16840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a:t>Function</a:t>
            </a:r>
            <a:r>
              <a:rPr kumimoji="1" lang="zh-CN" altLang="en-US" dirty="0"/>
              <a:t> </a:t>
            </a:r>
            <a:r>
              <a:rPr kumimoji="1" lang="en-US" altLang="zh-CN" dirty="0"/>
              <a:t>abstractions</a:t>
            </a:r>
            <a:r>
              <a:rPr kumimoji="1" lang="zh-CN" altLang="en-US" dirty="0"/>
              <a:t>： Dynamically Adapting Time Slices</a:t>
            </a:r>
            <a:endParaRPr kumimoji="1" lang="zh-CN" altLang="en-US" dirty="0"/>
          </a:p>
        </p:txBody>
      </p:sp>
      <p:sp>
        <p:nvSpPr>
          <p:cNvPr id="3" name="内容占位符 2"/>
          <p:cNvSpPr>
            <a:spLocks noGrp="1"/>
          </p:cNvSpPr>
          <p:nvPr>
            <p:ph idx="1"/>
          </p:nvPr>
        </p:nvSpPr>
        <p:spPr>
          <a:xfrm>
            <a:off x="838200" y="1441450"/>
            <a:ext cx="11078845" cy="4735830"/>
          </a:xfrm>
        </p:spPr>
        <p:txBody>
          <a:bodyPr>
            <a:normAutofit lnSpcReduction="20000"/>
          </a:bodyPr>
          <a:lstStyle/>
          <a:p>
            <a:pPr fontAlgn="auto">
              <a:lnSpc>
                <a:spcPct val="100000"/>
              </a:lnSpc>
            </a:pPr>
            <a:r>
              <a:rPr kumimoji="1" sz="2400" dirty="0">
                <a:cs typeface="+mn-lt"/>
              </a:rPr>
              <a:t>基于排队理论对时间片参数S进行估计和动态适应</a:t>
            </a:r>
            <a:endParaRPr kumimoji="1" sz="2400" dirty="0">
              <a:cs typeface="+mn-lt"/>
            </a:endParaRPr>
          </a:p>
          <a:p>
            <a:pPr fontAlgn="auto">
              <a:lnSpc>
                <a:spcPct val="100000"/>
              </a:lnSpc>
            </a:pPr>
            <a:r>
              <a:rPr kumimoji="1" lang="en-US" altLang="zh-CN" sz="2400" dirty="0">
                <a:cs typeface="+mn-lt"/>
              </a:rPr>
              <a:t>SFS动态地改变时间片以响应变量请求到达率，这是使用历史IAT( inter-arrival times)估计的</a:t>
            </a:r>
            <a:endParaRPr kumimoji="1" lang="en-US" altLang="zh-CN" sz="2400" dirty="0">
              <a:cs typeface="+mn-lt"/>
            </a:endParaRPr>
          </a:p>
          <a:p>
            <a:pPr fontAlgn="auto">
              <a:lnSpc>
                <a:spcPct val="100000"/>
              </a:lnSpc>
            </a:pPr>
            <a:r>
              <a:rPr kumimoji="1" sz="2400" dirty="0">
                <a:cs typeface="+mn-lt"/>
              </a:rPr>
              <a:t>与CFS连接的单级 FILTER pool，以近似</a:t>
            </a:r>
            <a:r>
              <a:rPr kumimoji="1" lang="zh-CN" sz="2400" dirty="0">
                <a:cs typeface="+mn-lt"/>
              </a:rPr>
              <a:t>达到</a:t>
            </a:r>
            <a:r>
              <a:rPr kumimoji="1" sz="2400" dirty="0">
                <a:cs typeface="+mn-lt"/>
              </a:rPr>
              <a:t>SRTF</a:t>
            </a:r>
            <a:r>
              <a:rPr kumimoji="1" lang="zh-CN" sz="2400" dirty="0">
                <a:cs typeface="+mn-lt"/>
              </a:rPr>
              <a:t>效果</a:t>
            </a:r>
            <a:endParaRPr kumimoji="1" sz="2400" dirty="0">
              <a:cs typeface="+mn-lt"/>
            </a:endParaRPr>
          </a:p>
          <a:p>
            <a:pPr lvl="1" fontAlgn="auto">
              <a:lnSpc>
                <a:spcPct val="100000"/>
              </a:lnSpc>
            </a:pPr>
            <a:r>
              <a:rPr kumimoji="1" lang="en-US" dirty="0"/>
              <a:t>A </a:t>
            </a:r>
            <a:r>
              <a:rPr kumimoji="1" dirty="0"/>
              <a:t>high-priority</a:t>
            </a:r>
            <a:r>
              <a:rPr kumimoji="1" lang="en-US" dirty="0"/>
              <a:t> </a:t>
            </a:r>
            <a:r>
              <a:rPr kumimoji="1" dirty="0"/>
              <a:t>queue for short functions</a:t>
            </a:r>
            <a:endParaRPr kumimoji="1" lang="en-US" altLang="zh-CN" dirty="0"/>
          </a:p>
          <a:p>
            <a:pPr lvl="1" fontAlgn="auto">
              <a:lnSpc>
                <a:spcPct val="100000"/>
              </a:lnSpc>
            </a:pPr>
            <a:r>
              <a:rPr kumimoji="1" dirty="0"/>
              <a:t>CFS as</a:t>
            </a:r>
            <a:r>
              <a:rPr kumimoji="1" lang="en-US" dirty="0"/>
              <a:t> </a:t>
            </a:r>
            <a:r>
              <a:rPr kumimoji="1" dirty="0"/>
              <a:t>a black-box, lower-priority queue for longer functions</a:t>
            </a:r>
            <a:endParaRPr kumimoji="1" dirty="0"/>
          </a:p>
        </p:txBody>
      </p:sp>
    </p:spTree>
  </p:cSld>
  <p:clrMapOvr>
    <a:masterClrMapping/>
  </p:clrMapOvr>
</p:sld>
</file>

<file path=ppt/theme/theme1.xml><?xml version="1.0" encoding="utf-8"?>
<a:theme xmlns:a="http://schemas.openxmlformats.org/drawingml/2006/main" name="Presentation_ZJU">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Presentation_ZJU</Template>
  <TotalTime>0</TotalTime>
  <Words>5716</Words>
  <Application>WPS 文字</Application>
  <PresentationFormat>宽屏</PresentationFormat>
  <Paragraphs>196</Paragraphs>
  <Slides>19</Slides>
  <Notes>1</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19</vt:i4>
      </vt:variant>
    </vt:vector>
  </HeadingPairs>
  <TitlesOfParts>
    <vt:vector size="38" baseType="lpstr">
      <vt:lpstr>Arial</vt:lpstr>
      <vt:lpstr>宋体</vt:lpstr>
      <vt:lpstr>Wingdings</vt:lpstr>
      <vt:lpstr>Calibri</vt:lpstr>
      <vt:lpstr>Helvetica Neue</vt:lpstr>
      <vt:lpstr>Arial</vt:lpstr>
      <vt:lpstr>Times New Roman Regular</vt:lpstr>
      <vt:lpstr>Times New Roman Bold</vt:lpstr>
      <vt:lpstr>微软雅黑</vt:lpstr>
      <vt:lpstr>汉仪旗黑</vt:lpstr>
      <vt:lpstr>DengXian Light</vt:lpstr>
      <vt:lpstr>汉仪中等线KW</vt:lpstr>
      <vt:lpstr>DengXian</vt:lpstr>
      <vt:lpstr>等线</vt:lpstr>
      <vt:lpstr>汉仪书宋二KW</vt:lpstr>
      <vt:lpstr>宋体</vt:lpstr>
      <vt:lpstr>Arial Unicode MS</vt:lpstr>
      <vt:lpstr>Calibri Light</vt:lpstr>
      <vt:lpstr>Presentation_ZJU</vt:lpstr>
      <vt:lpstr>SFS: Smart OS Scheduling for Serverless Functions </vt:lpstr>
      <vt:lpstr>Motivation: Faas workloads feature — short time</vt:lpstr>
      <vt:lpstr>Motivation:  FaaS workloads not adapted to CFS</vt:lpstr>
      <vt:lpstr>Motivation: FaaS workloads is adapted to SRTF</vt:lpstr>
      <vt:lpstr>Motivation: SRTF is an offlfline algorithm</vt:lpstr>
      <vt:lpstr>Motivation: HW and SW</vt:lpstr>
      <vt:lpstr>Challenges</vt:lpstr>
      <vt:lpstr>Function abstractions</vt:lpstr>
      <vt:lpstr>Function abstractions： Dynamically Adapting Time Slices</vt:lpstr>
      <vt:lpstr>Function abstractions： Handling I/Os</vt:lpstr>
      <vt:lpstr>Function abstractions: Handling Overload</vt:lpstr>
      <vt:lpstr>Implementation and Optimization</vt:lpstr>
      <vt:lpstr>Evaluation</vt:lpstr>
      <vt:lpstr>处理I/O：</vt:lpstr>
      <vt:lpstr>处理Overload</vt:lpstr>
      <vt:lpstr>端到端的效率</vt:lpstr>
      <vt:lpstr>尾部时间延迟测试和上下文切换测试：</vt:lpstr>
      <vt:lpstr>算法开销：</vt:lpstr>
      <vt:lpstr>Thinking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peng liu</dc:creator>
  <cp:lastModifiedBy>cashey</cp:lastModifiedBy>
  <cp:revision>856</cp:revision>
  <cp:lastPrinted>2023-09-08T07:05:07Z</cp:lastPrinted>
  <dcterms:created xsi:type="dcterms:W3CDTF">2023-09-08T07:05:07Z</dcterms:created>
  <dcterms:modified xsi:type="dcterms:W3CDTF">2023-09-08T07:05:07Z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DCB78B135AB7B87E5E3FF564515C7E71</vt:lpwstr>
  </property>
  <property fmtid="{D5CDD505-2E9C-101B-9397-08002B2CF9AE}" pid="3" name="KSOProductBuildVer">
    <vt:lpwstr>2052-5.1.1.7662</vt:lpwstr>
  </property>
</Properties>
</file>