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definition is taken from Dask’s official documentation.</a:t>
            </a:r>
            <a:endParaRPr/>
          </a:p>
          <a:p>
            <a:pPr indent="0" lvl="0" marL="0" rtl="0" algn="l">
              <a:spcBef>
                <a:spcPts val="0"/>
              </a:spcBef>
              <a:spcAft>
                <a:spcPts val="0"/>
              </a:spcAft>
              <a:buNone/>
            </a:pPr>
            <a:r>
              <a:rPr lang="en"/>
              <a:t>Optimised for interactive workloads: Dask is designed towards low latency, away from massive scalability. If you want to scale to 5,000 nodes, Spark is a better choice.</a:t>
            </a:r>
            <a:endParaRPr/>
          </a:p>
          <a:p>
            <a:pPr indent="0" lvl="0" marL="0" rtl="0" algn="l">
              <a:spcBef>
                <a:spcPts val="0"/>
              </a:spcBef>
              <a:spcAft>
                <a:spcPts val="0"/>
              </a:spcAft>
              <a:buNone/>
            </a:pPr>
            <a:r>
              <a:rPr lang="en"/>
              <a:t>“Big Data” collections: The second point is really just a by-product of the first.</a:t>
            </a:r>
            <a:endParaRPr/>
          </a:p>
          <a:p>
            <a:pPr indent="0" lvl="0" marL="0" rtl="0" algn="l">
              <a:spcBef>
                <a:spcPts val="0"/>
              </a:spcBef>
              <a:spcAft>
                <a:spcPts val="0"/>
              </a:spcAft>
              <a:buNone/>
            </a:pPr>
            <a:r>
              <a:rPr lang="en"/>
              <a:t>Extend common interfaces: This refers to the fact that Dask wraps NumPy NDArray and Pandas DataFrame internally, and provides a very similar interface on a higher level.</a:t>
            </a:r>
            <a:endParaRPr/>
          </a:p>
          <a:p>
            <a:pPr indent="0" lvl="0" marL="0" rtl="0" algn="l">
              <a:spcBef>
                <a:spcPts val="0"/>
              </a:spcBef>
              <a:spcAft>
                <a:spcPts val="0"/>
              </a:spcAft>
              <a:buNone/>
            </a:pPr>
            <a:r>
              <a:rPr lang="en"/>
              <a:t>larger-than-memory: This is why I used the term “out-of-core”.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5963aa7f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5963aa7f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strongly recommend the conda package manager. Pip can only handle Python packages, but conda can handle C/Fortran bindings as well.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5963aa7f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5963aa7f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omputation graph sits a</a:t>
            </a:r>
            <a:r>
              <a:rPr lang="en"/>
              <a:t>t the very core of the Dask dynamic scheduling mechanism.</a:t>
            </a:r>
            <a:endParaRPr/>
          </a:p>
          <a:p>
            <a:pPr indent="0" lvl="0" marL="0" rtl="0" algn="l">
              <a:spcBef>
                <a:spcPts val="0"/>
              </a:spcBef>
              <a:spcAft>
                <a:spcPts val="0"/>
              </a:spcAft>
              <a:buNone/>
            </a:pPr>
            <a:r>
              <a:rPr lang="en"/>
              <a:t>Arbitrary: Computation graph is not new to Dask. Spark does the very same thing; but the Dask computation graph is much more fine-grained than Spark’s, so Dask does not have to follow the map-reduce paradigm. We’ll see an example later.</a:t>
            </a:r>
            <a:endParaRPr/>
          </a:p>
          <a:p>
            <a:pPr indent="0" lvl="0" marL="0" rtl="0" algn="l">
              <a:spcBef>
                <a:spcPts val="0"/>
              </a:spcBef>
              <a:spcAft>
                <a:spcPts val="0"/>
              </a:spcAft>
              <a:buNone/>
            </a:pPr>
            <a:r>
              <a:rPr lang="en"/>
              <a:t>Side effects: If functions are pure, then we can have multiple schedulers running concurrently, and it doesn’t matter who does what. Things are more complicated when functions have side effects. (You can see that the computation graph borrowed many ideas from functional programming!)</a:t>
            </a:r>
            <a:endParaRPr/>
          </a:p>
          <a:p>
            <a:pPr indent="0" lvl="0" marL="0" rtl="0" algn="l">
              <a:spcBef>
                <a:spcPts val="0"/>
              </a:spcBef>
              <a:spcAft>
                <a:spcPts val="0"/>
              </a:spcAft>
              <a:buNone/>
            </a:pPr>
            <a:r>
              <a:rPr lang="en"/>
              <a:t>This example still follows </a:t>
            </a:r>
            <a:r>
              <a:rPr lang="en"/>
              <a:t>the map-reduce paradigm. We have to finish computing clean-1, 2, and 3 before we can call function analyze to “reduce” the data. After calling analyze, we are limited to a single thread only.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5963aa7fd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963aa7f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and </a:t>
            </a:r>
            <a:r>
              <a:rPr lang="en"/>
              <a:t>here’s how</a:t>
            </a:r>
            <a:r>
              <a:rPr lang="en"/>
              <a:t> this computation graph is represented. Just a simple dictionary.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5963aa7f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5963aa7f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call this “graph-oriented programming” or “dataflow-oriented programming”. Because the scheduler is aware of the life cycle of each data blob, intermediate results can be thrown away once they are no longer needed (shown in blue here), or written to disk if we are running out of memory. This allows Dask to piecewisely run tasks that cannot fit into the memory at once. We’ll see more benefits of graph-oriented programming when we talk about the distributed scheduler.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5963aa7f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5963aa7f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put chunks of NumPy array or Pandas dataframes into it, we get an out-of-core version of NumPy or Pandas. Dask does very little computations here. Most of the time, it coordinates NumPy or Pandas to work on their native data structure.</a:t>
            </a:r>
            <a:endParaRPr/>
          </a:p>
          <a:p>
            <a:pPr indent="0" lvl="0" marL="0" rtl="0" algn="l">
              <a:spcBef>
                <a:spcPts val="0"/>
              </a:spcBef>
              <a:spcAft>
                <a:spcPts val="0"/>
              </a:spcAft>
              <a:buNone/>
            </a:pPr>
            <a:r>
              <a:rPr lang="en"/>
              <a:t>Obviously, chunking on indices does not make sense everywhere. In the DataFrame case, we can imagine a large time series dataset, in which each month’s data can fit in the memory, but we need the hard drive to store the entire dataset. And in the NDArray case, we can imagine the two axis are longitude and latitude, respectively.</a:t>
            </a:r>
            <a:endParaRPr/>
          </a:p>
          <a:p>
            <a:pPr indent="0" lvl="0" marL="0" rtl="0" algn="l">
              <a:spcBef>
                <a:spcPts val="0"/>
              </a:spcBef>
              <a:spcAft>
                <a:spcPts val="0"/>
              </a:spcAft>
              <a:buNone/>
            </a:pPr>
            <a:r>
              <a:rPr lang="en"/>
              <a:t>Apart from NDArray and DataFrame, Dask also has a Bag type, which is the chunked version of Python list. It is the most general Dask data structure. Recently, Dask has added an experimental API for custom distributed data structures, so I expect to see more data structures added in the future.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5963aa7f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5963aa7f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GIL: A CPython-specific mechanism </a:t>
            </a:r>
            <a:r>
              <a:rPr lang="en"/>
              <a:t>preventing multiple threads from executing Python bytecodes at the same time. This lock is necessary mostly because CPython's memory management is not thread-safe. GIL can be released in most Cython/Numba-accelerated numerical code because we are not running Python bytecodes there.</a:t>
            </a:r>
            <a:endParaRPr/>
          </a:p>
          <a:p>
            <a:pPr indent="0" lvl="0" marL="0" rtl="0" algn="l">
              <a:spcBef>
                <a:spcPts val="0"/>
              </a:spcBef>
              <a:spcAft>
                <a:spcPts val="0"/>
              </a:spcAft>
              <a:buNone/>
            </a:pPr>
            <a:r>
              <a:rPr lang="en"/>
              <a:t>Multiprocessing: Much higher startup overhead compared to single-thread and multi-thread scheduler.</a:t>
            </a:r>
            <a:endParaRPr/>
          </a:p>
          <a:p>
            <a:pPr indent="0" lvl="0" marL="0" rtl="0" algn="l">
              <a:spcBef>
                <a:spcPts val="0"/>
              </a:spcBef>
              <a:spcAft>
                <a:spcPts val="0"/>
              </a:spcAft>
              <a:buNone/>
            </a:pPr>
            <a:r>
              <a:rPr lang="en"/>
              <a:t>Distribute scheduler: On a single machine, the distributed scheduler may run faster than the multiprocessing scheduler when the computation graph is complex. This is because the multiprocessing scheduler can only communicate via the master process, whereas the distributed scheduler can communicate between workers via message passing.</a:t>
            </a:r>
            <a:endParaRPr/>
          </a:p>
          <a:p>
            <a:pPr indent="0" lvl="0" marL="0" rtl="0" algn="l">
              <a:spcBef>
                <a:spcPts val="0"/>
              </a:spcBef>
              <a:spcAft>
                <a:spcPts val="0"/>
              </a:spcAft>
              <a:buNone/>
            </a:pPr>
            <a:r>
              <a:rPr lang="en"/>
              <a:t>We’ll revisit the distributed scheduler after the demo.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5963aa7fd_0_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5963aa7f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5963aa7fd_0_1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5963aa7f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5963aa7f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5963aa7f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Separate</a:t>
            </a:r>
            <a:r>
              <a:rPr lang="en"/>
              <a:t> package: Distributed was developed after Dask. Dask runs comfortably without distributed.</a:t>
            </a:r>
            <a:endParaRPr/>
          </a:p>
          <a:p>
            <a:pPr indent="0" lvl="0" marL="0" rtl="0" algn="l">
              <a:spcBef>
                <a:spcPts val="0"/>
              </a:spcBef>
              <a:spcAft>
                <a:spcPts val="0"/>
              </a:spcAft>
              <a:buNone/>
            </a:pPr>
            <a:r>
              <a:rPr lang="en"/>
              <a:t>One </a:t>
            </a:r>
            <a:r>
              <a:rPr lang="en"/>
              <a:t>scheduler, many workers: They are all separate Python processes, communicated over the network, so it doesn’t matter where they are. Such a setup has benefits and downsides.</a:t>
            </a:r>
            <a:endParaRPr/>
          </a:p>
          <a:p>
            <a:pPr indent="0" lvl="0" marL="0" rtl="0" algn="l">
              <a:spcBef>
                <a:spcPts val="0"/>
              </a:spcBef>
              <a:spcAft>
                <a:spcPts val="0"/>
              </a:spcAft>
              <a:buNone/>
            </a:pPr>
            <a:r>
              <a:rPr lang="en"/>
              <a:t>Resilience on workers: Workers can be added and removed on the go, and workload is balanced automatically.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5963aa7fd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5963aa7f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5963aa7fd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5963aa7fd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Distribute data before computation: This has two meanings. First, if possible, store your data source on all nodes locally to avoid concurrent access to the centralised storage. Second, if an intermediate result will be used in further operations, it’s a good idea to persist your intermediate data on the distributed memory.</a:t>
            </a:r>
            <a:endParaRPr/>
          </a:p>
          <a:p>
            <a:pPr indent="0" lvl="0" marL="0" rtl="0" algn="l">
              <a:spcBef>
                <a:spcPts val="0"/>
              </a:spcBef>
              <a:spcAft>
                <a:spcPts val="0"/>
              </a:spcAft>
              <a:buNone/>
            </a:pPr>
            <a:r>
              <a:rPr lang="en"/>
              <a:t>Minimise I/O in the scheduler: The scheduler can do so because it is aware of the size of each data blob in the computation graph. But even so, the user still need to be aware of how much data is being moved. And Dask will raise warnings if too much data is being transferred over the network.</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5963aa7f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5963aa7f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Idempotent: Repeated calls does not affect the result.</a:t>
            </a:r>
            <a:endParaRPr/>
          </a:p>
          <a:p>
            <a:pPr indent="0" lvl="0" marL="0" rtl="0" algn="l">
              <a:spcBef>
                <a:spcPts val="0"/>
              </a:spcBef>
              <a:spcAft>
                <a:spcPts val="0"/>
              </a:spcAft>
              <a:buNone/>
            </a:pPr>
            <a:r>
              <a:rPr lang="en"/>
              <a:t>Identical execution environment: </a:t>
            </a:r>
            <a:r>
              <a:rPr lang="en"/>
              <a:t>In other words, the same command should return the same result on any point in the system, unless explicitly specified.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5963aa7fd_0_1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5963aa7f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56a68d3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56a68d3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UWA: which is in Western Australia</a:t>
            </a:r>
            <a:endParaRPr>
              <a:solidFill>
                <a:schemeClr val="dk1"/>
              </a:solidFill>
            </a:endParaRPr>
          </a:p>
          <a:p>
            <a:pPr indent="0" lvl="0" marL="0" rtl="0" algn="l">
              <a:lnSpc>
                <a:spcPct val="115000"/>
              </a:lnSpc>
              <a:spcBef>
                <a:spcPts val="0"/>
              </a:spcBef>
              <a:spcAft>
                <a:spcPts val="0"/>
              </a:spcAft>
              <a:buNone/>
            </a:pPr>
            <a:r>
              <a:rPr lang="en">
                <a:solidFill>
                  <a:schemeClr val="dk1"/>
                </a:solidFill>
              </a:rPr>
              <a:t>Data Analyst: and Python software engineer</a:t>
            </a:r>
            <a:br>
              <a:rPr lang="en">
                <a:solidFill>
                  <a:schemeClr val="dk1"/>
                </a:solidFill>
              </a:rPr>
            </a:br>
            <a:r>
              <a:rPr lang="en">
                <a:solidFill>
                  <a:schemeClr val="dk1"/>
                </a:solidFill>
              </a:rPr>
              <a:t>GitHub: I don't do much with repositories for now, but I like Gists.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 do the introduction in two ways. The first is to show the stack from a historic perspective, and where Dask fits in it. The </a:t>
            </a:r>
            <a:r>
              <a:rPr lang="en"/>
              <a:t>other way is what problems a data scientist needs to solve in production, what tools will he/she need, and how Dask can help data scientists to solve their problems better.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picture represents the state of the stack in early 2015.</a:t>
            </a:r>
            <a:endParaRPr/>
          </a:p>
          <a:p>
            <a:pPr indent="0" lvl="0" marL="0" rtl="0" algn="l">
              <a:spcBef>
                <a:spcPts val="0"/>
              </a:spcBef>
              <a:spcAft>
                <a:spcPts val="0"/>
              </a:spcAft>
              <a:buNone/>
            </a:pPr>
            <a:r>
              <a:rPr lang="en"/>
              <a:t>NumPy is a package that supports multi-dimensional numerical arrays. It's almost the foundation of all data analysis packages. It started in 1995 when Python was still at an early age, and had some influences on the language itself, especially the indexing syntax.</a:t>
            </a:r>
            <a:br>
              <a:rPr lang="en"/>
            </a:br>
            <a:r>
              <a:rPr lang="en"/>
              <a:t>Pandas is a package for 2-dimensional PANal DAta, like Excel. It is built on top of NumPy. It was started in 2008 by a quantitative analyst at a bank, but it quickly became the go-to package for tabular data because people have been using Excel for so long.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963aa7fd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963aa7f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 These two assumptions sound legitimate when NumPy and Pandas were born, but the size of dataset has grown significantly over the years. Now we generally consider “big data” as datasets that are too big to fit into the memory of one machine.</a:t>
            </a:r>
            <a:endParaRPr/>
          </a:p>
          <a:p>
            <a:pPr indent="0" lvl="0" marL="0" rtl="0" algn="l">
              <a:spcBef>
                <a:spcPts val="0"/>
              </a:spcBef>
              <a:spcAft>
                <a:spcPts val="0"/>
              </a:spcAft>
              <a:buNone/>
            </a:pPr>
            <a:r>
              <a:rPr lang="en"/>
              <a:t>Scaling up: Adding resources to a single node</a:t>
            </a:r>
            <a:r>
              <a:rPr lang="en"/>
              <a:t>, such as</a:t>
            </a:r>
            <a:r>
              <a:rPr lang="en"/>
              <a:t> more CPU cores, GPUs, more disk storage, and make the system run faster accordingly.</a:t>
            </a:r>
            <a:endParaRPr/>
          </a:p>
          <a:p>
            <a:pPr indent="0" lvl="0" marL="0" rtl="0" algn="l">
              <a:spcBef>
                <a:spcPts val="0"/>
              </a:spcBef>
              <a:spcAft>
                <a:spcPts val="0"/>
              </a:spcAft>
              <a:buNone/>
            </a:pPr>
            <a:r>
              <a:rPr lang="en"/>
              <a:t>Joblib: An early attempt in running Python functions as “jobs”. Most well-known for running </a:t>
            </a:r>
            <a:r>
              <a:rPr lang="en"/>
              <a:t>embarrassingly</a:t>
            </a:r>
            <a:r>
              <a:rPr lang="en"/>
              <a:t> parallel loops in parallel with little modification to sequential code.</a:t>
            </a:r>
            <a:endParaRPr/>
          </a:p>
          <a:p>
            <a:pPr indent="0" lvl="0" marL="0" rtl="0" algn="l">
              <a:spcBef>
                <a:spcPts val="0"/>
              </a:spcBef>
              <a:spcAft>
                <a:spcPts val="0"/>
              </a:spcAft>
              <a:buNone/>
            </a:pPr>
            <a:r>
              <a:rPr lang="en"/>
              <a:t>Numba: This is really cool. A Just-in-Time compiler from numerical Python code to LLVM intermediate representation. In numerical Python, we always have the problem of a fast algorithm implemented in Python being slower than a slow algorithm implemented in C. Cython was the first attempt to tackle this problem. It allows users to add C-styled annotations to numerical bottleneck functions, then Cython compiles those code into C. Numba is more restricted in terms of what code can be compiled, but the source of compilation is pure Python, so it’s easier to write, and runs faster.</a:t>
            </a:r>
            <a:endParaRPr/>
          </a:p>
          <a:p>
            <a:pPr indent="0" lvl="0" marL="0" rtl="0" algn="l">
              <a:spcBef>
                <a:spcPts val="0"/>
              </a:spcBef>
              <a:spcAft>
                <a:spcPts val="0"/>
              </a:spcAft>
              <a:buNone/>
            </a:pPr>
            <a:r>
              <a:rPr lang="en"/>
              <a:t>HDF5: A storage format for large numerical datasets. It allows users to load a subset of the dataset into the memory, so we can work on datasets bigger than the memory. (Sounds like back to the 1970s?)</a:t>
            </a:r>
            <a:endParaRPr/>
          </a:p>
          <a:p>
            <a:pPr indent="0" lvl="0" marL="0" rtl="0" algn="l">
              <a:spcBef>
                <a:spcPts val="0"/>
              </a:spcBef>
              <a:spcAft>
                <a:spcPts val="0"/>
              </a:spcAft>
              <a:buNone/>
            </a:pPr>
            <a:r>
              <a:rPr lang="en"/>
              <a:t>Scaling out: Adding more nodes, and make the system run faster accordingly.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963aa7f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963aa7f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might notice that the color scheme has changed here. I took this chart from Christine Doig’s EuroPython 2015 talk “Scale your data, not your process”. There will be a link at the end of this talk.</a:t>
            </a:r>
            <a:endParaRPr/>
          </a:p>
          <a:p>
            <a:pPr indent="0" lvl="0" marL="0" rtl="0" algn="l">
              <a:spcBef>
                <a:spcPts val="0"/>
              </a:spcBef>
              <a:spcAft>
                <a:spcPts val="0"/>
              </a:spcAft>
              <a:buNone/>
            </a:pPr>
            <a:r>
              <a:rPr lang="en"/>
              <a:t>Note that areas on this slide are not necessarily mutually exclusive.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5963aa7f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963aa7f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Dask fits in Analytics, Scientific Computing, and Distributed Systems.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5963aa7fd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5963aa7f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hyperlink" Target="mailto:andyinlibo@gmail.com" TargetMode="External"/><Relationship Id="rId4" Type="http://schemas.openxmlformats.org/officeDocument/2006/relationships/hyperlink" Target="https://github.com/liboyin" TargetMode="External"/><Relationship Id="rId5" Type="http://schemas.openxmlformats.org/officeDocument/2006/relationships/hyperlink" Target="https://www.facebook.com/libo.yin.1" TargetMode="External"/><Relationship Id="rId6"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dask.pydata.org/en/latest/" TargetMode="External"/><Relationship Id="rId4" Type="http://schemas.openxmlformats.org/officeDocument/2006/relationships/hyperlink" Target="https://distributed.readthedocs.io/en/latest/" TargetMode="External"/><Relationship Id="rId5" Type="http://schemas.openxmlformats.org/officeDocument/2006/relationships/hyperlink" Target="https://matthewrocklin.com/blog/" TargetMode="External"/><Relationship Id="rId6" Type="http://schemas.openxmlformats.org/officeDocument/2006/relationships/hyperlink" Target="https://www.youtube.com/watch?v=RA_2qdipVng" TargetMode="External"/><Relationship Id="rId7" Type="http://schemas.openxmlformats.org/officeDocument/2006/relationships/hyperlink" Target="https://www.youtube.com/watch?v=QKBcnEhkCt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oo.gl/J1fcD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Dask</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Out-of-core and distributed data analysis in Python</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Two systems put together</a:t>
            </a:r>
            <a:endParaRPr/>
          </a:p>
        </p:txBody>
      </p:sp>
      <p:pic>
        <p:nvPicPr>
          <p:cNvPr id="121" name="Google Shape;121;p22"/>
          <p:cNvPicPr preferRelativeResize="0"/>
          <p:nvPr/>
        </p:nvPicPr>
        <p:blipFill>
          <a:blip r:embed="rId3">
            <a:alphaModFix/>
          </a:blip>
          <a:stretch>
            <a:fillRect/>
          </a:stretch>
        </p:blipFill>
        <p:spPr>
          <a:xfrm>
            <a:off x="163350" y="2057100"/>
            <a:ext cx="8839202" cy="19215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Installing Dask</a:t>
            </a:r>
            <a:endParaRPr/>
          </a:p>
        </p:txBody>
      </p:sp>
      <p:sp>
        <p:nvSpPr>
          <p:cNvPr id="127" name="Google Shape;127;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Install with pip:</a:t>
            </a:r>
            <a:endParaRPr/>
          </a:p>
          <a:p>
            <a:pPr indent="-317500" lvl="1" marL="914400" rtl="0" algn="l">
              <a:spcBef>
                <a:spcPts val="0"/>
              </a:spcBef>
              <a:spcAft>
                <a:spcPts val="0"/>
              </a:spcAft>
              <a:buSzPts val="1400"/>
              <a:buChar char="○"/>
            </a:pPr>
            <a:r>
              <a:rPr lang="en">
                <a:latin typeface="Consolas"/>
                <a:ea typeface="Consolas"/>
                <a:cs typeface="Consolas"/>
                <a:sym typeface="Consolas"/>
              </a:rPr>
              <a:t>pip install dask[complete] distributed graphviz</a:t>
            </a:r>
            <a:endParaRPr/>
          </a:p>
          <a:p>
            <a:pPr indent="-342900" lvl="0" marL="457200" rtl="0" algn="l">
              <a:spcBef>
                <a:spcPts val="0"/>
              </a:spcBef>
              <a:spcAft>
                <a:spcPts val="0"/>
              </a:spcAft>
              <a:buSzPts val="1800"/>
              <a:buChar char="●"/>
            </a:pPr>
            <a:r>
              <a:rPr lang="en"/>
              <a:t>Install with conda:</a:t>
            </a:r>
            <a:endParaRPr/>
          </a:p>
          <a:p>
            <a:pPr indent="-317500" lvl="1" marL="914400" rtl="0" algn="l">
              <a:spcBef>
                <a:spcPts val="0"/>
              </a:spcBef>
              <a:spcAft>
                <a:spcPts val="0"/>
              </a:spcAft>
              <a:buSzPts val="1400"/>
              <a:buChar char="○"/>
            </a:pPr>
            <a:r>
              <a:rPr lang="en">
                <a:latin typeface="Consolas"/>
                <a:ea typeface="Consolas"/>
                <a:cs typeface="Consolas"/>
                <a:sym typeface="Consolas"/>
              </a:rPr>
              <a:t>conda install dask distributed python-graphviz</a:t>
            </a:r>
            <a:endParaRPr/>
          </a:p>
          <a:p>
            <a:pPr indent="-342900" lvl="0" marL="457200" rtl="0" algn="l">
              <a:spcBef>
                <a:spcPts val="0"/>
              </a:spcBef>
              <a:spcAft>
                <a:spcPts val="0"/>
              </a:spcAft>
              <a:buSzPts val="1800"/>
              <a:buChar char="●"/>
            </a:pPr>
            <a:r>
              <a:rPr lang="en"/>
              <a:t>Demo environment:</a:t>
            </a:r>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python==3.6.4</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dask==0.17.1</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distributed==1.21.3</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graphviz==2.40.1</a:t>
            </a:r>
            <a:endParaRPr>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4"/>
          <p:cNvPicPr preferRelativeResize="0"/>
          <p:nvPr/>
        </p:nvPicPr>
        <p:blipFill>
          <a:blip r:embed="rId3">
            <a:alphaModFix/>
          </a:blip>
          <a:stretch>
            <a:fillRect/>
          </a:stretch>
        </p:blipFill>
        <p:spPr>
          <a:xfrm>
            <a:off x="772975" y="152400"/>
            <a:ext cx="1635379" cy="4838699"/>
          </a:xfrm>
          <a:prstGeom prst="rect">
            <a:avLst/>
          </a:prstGeom>
          <a:noFill/>
          <a:ln>
            <a:noFill/>
          </a:ln>
        </p:spPr>
      </p:pic>
      <p:sp>
        <p:nvSpPr>
          <p:cNvPr id="133" name="Google Shape;133;p24"/>
          <p:cNvSpPr txBox="1"/>
          <p:nvPr/>
        </p:nvSpPr>
        <p:spPr>
          <a:xfrm>
            <a:off x="3795800" y="1568700"/>
            <a:ext cx="4958100" cy="2991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2"/>
              </a:buClr>
              <a:buSzPts val="1400"/>
              <a:buChar char="●"/>
            </a:pPr>
            <a:r>
              <a:rPr lang="en">
                <a:solidFill>
                  <a:schemeClr val="lt2"/>
                </a:solidFill>
              </a:rPr>
              <a:t>A DAG of data blobs and lazy-evaluated functions</a:t>
            </a:r>
            <a:endParaRPr>
              <a:solidFill>
                <a:schemeClr val="lt2"/>
              </a:solidFill>
            </a:endParaRPr>
          </a:p>
          <a:p>
            <a:pPr indent="-317500" lvl="1" marL="914400" rtl="0" algn="l">
              <a:lnSpc>
                <a:spcPct val="115000"/>
              </a:lnSpc>
              <a:spcBef>
                <a:spcPts val="0"/>
              </a:spcBef>
              <a:spcAft>
                <a:spcPts val="0"/>
              </a:spcAft>
              <a:buClr>
                <a:schemeClr val="lt2"/>
              </a:buClr>
              <a:buSzPts val="1400"/>
              <a:buChar char="○"/>
            </a:pPr>
            <a:r>
              <a:rPr lang="en">
                <a:solidFill>
                  <a:schemeClr val="lt2"/>
                </a:solidFill>
              </a:rPr>
              <a:t>In this example: circles are functions, rectangles are data</a:t>
            </a:r>
            <a:endParaRPr>
              <a:solidFill>
                <a:schemeClr val="lt2"/>
              </a:solidFill>
            </a:endParaRPr>
          </a:p>
          <a:p>
            <a:pPr indent="-317500" lvl="0" marL="457200" rtl="0" algn="l">
              <a:lnSpc>
                <a:spcPct val="115000"/>
              </a:lnSpc>
              <a:spcBef>
                <a:spcPts val="0"/>
              </a:spcBef>
              <a:spcAft>
                <a:spcPts val="0"/>
              </a:spcAft>
              <a:buClr>
                <a:schemeClr val="lt2"/>
              </a:buClr>
              <a:buSzPts val="1400"/>
              <a:buChar char="●"/>
            </a:pPr>
            <a:r>
              <a:rPr lang="en">
                <a:solidFill>
                  <a:schemeClr val="lt2"/>
                </a:solidFill>
              </a:rPr>
              <a:t>Data, functions, and the computation graph are all arbitrary</a:t>
            </a:r>
            <a:endParaRPr>
              <a:solidFill>
                <a:schemeClr val="lt2"/>
              </a:solidFill>
            </a:endParaRPr>
          </a:p>
          <a:p>
            <a:pPr indent="-317500" lvl="1" marL="914400" rtl="0" algn="l">
              <a:lnSpc>
                <a:spcPct val="115000"/>
              </a:lnSpc>
              <a:spcBef>
                <a:spcPts val="0"/>
              </a:spcBef>
              <a:spcAft>
                <a:spcPts val="0"/>
              </a:spcAft>
              <a:buClr>
                <a:schemeClr val="lt2"/>
              </a:buClr>
              <a:buSzPts val="1400"/>
              <a:buChar char="○"/>
            </a:pPr>
            <a:r>
              <a:rPr lang="en">
                <a:solidFill>
                  <a:schemeClr val="lt2"/>
                </a:solidFill>
              </a:rPr>
              <a:t>No need to follow the map-reduce paradigm</a:t>
            </a:r>
            <a:endParaRPr>
              <a:solidFill>
                <a:schemeClr val="lt2"/>
              </a:solidFill>
            </a:endParaRPr>
          </a:p>
          <a:p>
            <a:pPr indent="-317500" lvl="0" marL="457200" rtl="0" algn="l">
              <a:lnSpc>
                <a:spcPct val="115000"/>
              </a:lnSpc>
              <a:spcBef>
                <a:spcPts val="0"/>
              </a:spcBef>
              <a:spcAft>
                <a:spcPts val="0"/>
              </a:spcAft>
              <a:buClr>
                <a:schemeClr val="lt2"/>
              </a:buClr>
              <a:buSzPts val="1400"/>
              <a:buChar char="●"/>
            </a:pPr>
            <a:r>
              <a:rPr lang="en">
                <a:solidFill>
                  <a:schemeClr val="lt2"/>
                </a:solidFill>
              </a:rPr>
              <a:t>Schedulers run through a computation graph according to its topological order</a:t>
            </a:r>
            <a:endParaRPr>
              <a:solidFill>
                <a:schemeClr val="lt2"/>
              </a:solidFill>
            </a:endParaRPr>
          </a:p>
          <a:p>
            <a:pPr indent="-317500" lvl="1" marL="914400" rtl="0" algn="l">
              <a:lnSpc>
                <a:spcPct val="115000"/>
              </a:lnSpc>
              <a:spcBef>
                <a:spcPts val="0"/>
              </a:spcBef>
              <a:spcAft>
                <a:spcPts val="0"/>
              </a:spcAft>
              <a:buClr>
                <a:schemeClr val="lt2"/>
              </a:buClr>
              <a:buSzPts val="1400"/>
              <a:buChar char="○"/>
            </a:pPr>
            <a:r>
              <a:rPr lang="en">
                <a:solidFill>
                  <a:schemeClr val="lt2"/>
                </a:solidFill>
              </a:rPr>
              <a:t>Assuming that functions have no side effects</a:t>
            </a:r>
            <a:endParaRPr>
              <a:solidFill>
                <a:schemeClr val="lt2"/>
              </a:solidFill>
            </a:endParaRPr>
          </a:p>
        </p:txBody>
      </p:sp>
      <p:sp>
        <p:nvSpPr>
          <p:cNvPr id="134" name="Google Shape;134;p24"/>
          <p:cNvSpPr txBox="1"/>
          <p:nvPr>
            <p:ph type="title"/>
          </p:nvPr>
        </p:nvSpPr>
        <p:spPr>
          <a:xfrm>
            <a:off x="3795800" y="429850"/>
            <a:ext cx="4958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Computation graph</a:t>
            </a:r>
            <a:endParaRPr>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5"/>
          <p:cNvPicPr preferRelativeResize="0"/>
          <p:nvPr/>
        </p:nvPicPr>
        <p:blipFill>
          <a:blip r:embed="rId3">
            <a:alphaModFix/>
          </a:blip>
          <a:stretch>
            <a:fillRect/>
          </a:stretch>
        </p:blipFill>
        <p:spPr>
          <a:xfrm>
            <a:off x="772975" y="152400"/>
            <a:ext cx="1635379" cy="4838699"/>
          </a:xfrm>
          <a:prstGeom prst="rect">
            <a:avLst/>
          </a:prstGeom>
          <a:noFill/>
          <a:ln>
            <a:noFill/>
          </a:ln>
        </p:spPr>
      </p:pic>
      <p:sp>
        <p:nvSpPr>
          <p:cNvPr id="140" name="Google Shape;140;p25"/>
          <p:cNvSpPr txBox="1"/>
          <p:nvPr/>
        </p:nvSpPr>
        <p:spPr>
          <a:xfrm>
            <a:off x="3795800" y="1482800"/>
            <a:ext cx="4958100" cy="3077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lt2"/>
                </a:solidFill>
                <a:latin typeface="Consolas"/>
                <a:ea typeface="Consolas"/>
                <a:cs typeface="Consolas"/>
                <a:sym typeface="Consolas"/>
              </a:rPr>
              <a:t>task </a:t>
            </a:r>
            <a:r>
              <a:rPr lang="en">
                <a:solidFill>
                  <a:schemeClr val="accent6"/>
                </a:solidFill>
                <a:latin typeface="Consolas"/>
                <a:ea typeface="Consolas"/>
                <a:cs typeface="Consolas"/>
                <a:sym typeface="Consolas"/>
              </a:rPr>
              <a:t>=</a:t>
            </a:r>
            <a:r>
              <a:rPr lang="en">
                <a:solidFill>
                  <a:schemeClr val="lt2"/>
                </a:solidFill>
                <a:latin typeface="Consolas"/>
                <a:ea typeface="Consolas"/>
                <a:cs typeface="Consolas"/>
                <a:sym typeface="Consolas"/>
              </a:rPr>
              <a:t> {</a:t>
            </a:r>
            <a:endParaRPr>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lt2"/>
                </a:solidFill>
                <a:latin typeface="Consolas"/>
                <a:ea typeface="Consolas"/>
                <a:cs typeface="Consolas"/>
                <a:sym typeface="Consolas"/>
              </a:rPr>
              <a:t>    </a:t>
            </a:r>
            <a:r>
              <a:rPr lang="en">
                <a:solidFill>
                  <a:schemeClr val="accent2"/>
                </a:solidFill>
                <a:latin typeface="Consolas"/>
                <a:ea typeface="Consolas"/>
                <a:cs typeface="Consolas"/>
                <a:sym typeface="Consolas"/>
              </a:rPr>
              <a:t>'load-1'</a:t>
            </a:r>
            <a:r>
              <a:rPr lang="en">
                <a:solidFill>
                  <a:schemeClr val="lt2"/>
                </a:solidFill>
                <a:latin typeface="Consolas"/>
                <a:ea typeface="Consolas"/>
                <a:cs typeface="Consolas"/>
                <a:sym typeface="Consolas"/>
              </a:rPr>
              <a:t>:  (load, </a:t>
            </a:r>
            <a:r>
              <a:rPr lang="en">
                <a:solidFill>
                  <a:schemeClr val="accent2"/>
                </a:solidFill>
                <a:latin typeface="Consolas"/>
                <a:ea typeface="Consolas"/>
                <a:cs typeface="Consolas"/>
                <a:sym typeface="Consolas"/>
              </a:rPr>
              <a:t>'myfile.a.data'</a:t>
            </a:r>
            <a:r>
              <a:rPr lang="en">
                <a:solidFill>
                  <a:schemeClr val="lt2"/>
                </a:solidFill>
                <a:latin typeface="Consolas"/>
                <a:ea typeface="Consolas"/>
                <a:cs typeface="Consolas"/>
                <a:sym typeface="Consolas"/>
              </a:rPr>
              <a:t>),</a:t>
            </a:r>
            <a:endParaRPr>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lt2"/>
                </a:solidFill>
                <a:latin typeface="Consolas"/>
                <a:ea typeface="Consolas"/>
                <a:cs typeface="Consolas"/>
                <a:sym typeface="Consolas"/>
              </a:rPr>
              <a:t>    </a:t>
            </a:r>
            <a:r>
              <a:rPr lang="en">
                <a:solidFill>
                  <a:schemeClr val="accent2"/>
                </a:solidFill>
                <a:latin typeface="Consolas"/>
                <a:ea typeface="Consolas"/>
                <a:cs typeface="Consolas"/>
                <a:sym typeface="Consolas"/>
              </a:rPr>
              <a:t>'load-2'</a:t>
            </a:r>
            <a:r>
              <a:rPr lang="en">
                <a:solidFill>
                  <a:schemeClr val="lt2"/>
                </a:solidFill>
                <a:latin typeface="Consolas"/>
                <a:ea typeface="Consolas"/>
                <a:cs typeface="Consolas"/>
                <a:sym typeface="Consolas"/>
              </a:rPr>
              <a:t>:  (load, </a:t>
            </a:r>
            <a:r>
              <a:rPr lang="en">
                <a:solidFill>
                  <a:schemeClr val="accent2"/>
                </a:solidFill>
                <a:latin typeface="Consolas"/>
                <a:ea typeface="Consolas"/>
                <a:cs typeface="Consolas"/>
                <a:sym typeface="Consolas"/>
              </a:rPr>
              <a:t>'myfile.b.data'</a:t>
            </a:r>
            <a:r>
              <a:rPr lang="en">
                <a:solidFill>
                  <a:schemeClr val="lt2"/>
                </a:solidFill>
                <a:latin typeface="Consolas"/>
                <a:ea typeface="Consolas"/>
                <a:cs typeface="Consolas"/>
                <a:sym typeface="Consolas"/>
              </a:rPr>
              <a:t>),</a:t>
            </a:r>
            <a:endParaRPr>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lt2"/>
                </a:solidFill>
                <a:latin typeface="Consolas"/>
                <a:ea typeface="Consolas"/>
                <a:cs typeface="Consolas"/>
                <a:sym typeface="Consolas"/>
              </a:rPr>
              <a:t>    </a:t>
            </a:r>
            <a:r>
              <a:rPr lang="en">
                <a:solidFill>
                  <a:schemeClr val="accent2"/>
                </a:solidFill>
                <a:latin typeface="Consolas"/>
                <a:ea typeface="Consolas"/>
                <a:cs typeface="Consolas"/>
                <a:sym typeface="Consolas"/>
              </a:rPr>
              <a:t>'load-3'</a:t>
            </a:r>
            <a:r>
              <a:rPr lang="en">
                <a:solidFill>
                  <a:schemeClr val="lt2"/>
                </a:solidFill>
                <a:latin typeface="Consolas"/>
                <a:ea typeface="Consolas"/>
                <a:cs typeface="Consolas"/>
                <a:sym typeface="Consolas"/>
              </a:rPr>
              <a:t>:  (load, </a:t>
            </a:r>
            <a:r>
              <a:rPr lang="en">
                <a:solidFill>
                  <a:schemeClr val="accent2"/>
                </a:solidFill>
                <a:latin typeface="Consolas"/>
                <a:ea typeface="Consolas"/>
                <a:cs typeface="Consolas"/>
                <a:sym typeface="Consolas"/>
              </a:rPr>
              <a:t>'myfile.c.data'</a:t>
            </a:r>
            <a:r>
              <a:rPr lang="en">
                <a:solidFill>
                  <a:schemeClr val="lt2"/>
                </a:solidFill>
                <a:latin typeface="Consolas"/>
                <a:ea typeface="Consolas"/>
                <a:cs typeface="Consolas"/>
                <a:sym typeface="Consolas"/>
              </a:rPr>
              <a:t>),</a:t>
            </a:r>
            <a:endParaRPr>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lt2"/>
                </a:solidFill>
                <a:latin typeface="Consolas"/>
                <a:ea typeface="Consolas"/>
                <a:cs typeface="Consolas"/>
                <a:sym typeface="Consolas"/>
              </a:rPr>
              <a:t>    </a:t>
            </a:r>
            <a:r>
              <a:rPr lang="en">
                <a:solidFill>
                  <a:schemeClr val="accent2"/>
                </a:solidFill>
                <a:latin typeface="Consolas"/>
                <a:ea typeface="Consolas"/>
                <a:cs typeface="Consolas"/>
                <a:sym typeface="Consolas"/>
              </a:rPr>
              <a:t>'clean-1'</a:t>
            </a:r>
            <a:r>
              <a:rPr lang="en">
                <a:solidFill>
                  <a:schemeClr val="lt2"/>
                </a:solidFill>
                <a:latin typeface="Consolas"/>
                <a:ea typeface="Consolas"/>
                <a:cs typeface="Consolas"/>
                <a:sym typeface="Consolas"/>
              </a:rPr>
              <a:t>: (clean, </a:t>
            </a:r>
            <a:r>
              <a:rPr lang="en">
                <a:solidFill>
                  <a:schemeClr val="accent2"/>
                </a:solidFill>
                <a:latin typeface="Consolas"/>
                <a:ea typeface="Consolas"/>
                <a:cs typeface="Consolas"/>
                <a:sym typeface="Consolas"/>
              </a:rPr>
              <a:t>'load-1'</a:t>
            </a:r>
            <a:r>
              <a:rPr lang="en">
                <a:solidFill>
                  <a:schemeClr val="lt2"/>
                </a:solidFill>
                <a:latin typeface="Consolas"/>
                <a:ea typeface="Consolas"/>
                <a:cs typeface="Consolas"/>
                <a:sym typeface="Consolas"/>
              </a:rPr>
              <a:t>),</a:t>
            </a:r>
            <a:endParaRPr>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lt2"/>
                </a:solidFill>
                <a:latin typeface="Consolas"/>
                <a:ea typeface="Consolas"/>
                <a:cs typeface="Consolas"/>
                <a:sym typeface="Consolas"/>
              </a:rPr>
              <a:t>    </a:t>
            </a:r>
            <a:r>
              <a:rPr lang="en">
                <a:solidFill>
                  <a:schemeClr val="accent2"/>
                </a:solidFill>
                <a:latin typeface="Consolas"/>
                <a:ea typeface="Consolas"/>
                <a:cs typeface="Consolas"/>
                <a:sym typeface="Consolas"/>
              </a:rPr>
              <a:t>'clean-2'</a:t>
            </a:r>
            <a:r>
              <a:rPr lang="en">
                <a:solidFill>
                  <a:schemeClr val="lt2"/>
                </a:solidFill>
                <a:latin typeface="Consolas"/>
                <a:ea typeface="Consolas"/>
                <a:cs typeface="Consolas"/>
                <a:sym typeface="Consolas"/>
              </a:rPr>
              <a:t>: (clean, </a:t>
            </a:r>
            <a:r>
              <a:rPr lang="en">
                <a:solidFill>
                  <a:schemeClr val="accent2"/>
                </a:solidFill>
                <a:latin typeface="Consolas"/>
                <a:ea typeface="Consolas"/>
                <a:cs typeface="Consolas"/>
                <a:sym typeface="Consolas"/>
              </a:rPr>
              <a:t>'load-2'</a:t>
            </a:r>
            <a:r>
              <a:rPr lang="en">
                <a:solidFill>
                  <a:schemeClr val="lt2"/>
                </a:solidFill>
                <a:latin typeface="Consolas"/>
                <a:ea typeface="Consolas"/>
                <a:cs typeface="Consolas"/>
                <a:sym typeface="Consolas"/>
              </a:rPr>
              <a:t>),</a:t>
            </a:r>
            <a:endParaRPr>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lt2"/>
                </a:solidFill>
                <a:latin typeface="Consolas"/>
                <a:ea typeface="Consolas"/>
                <a:cs typeface="Consolas"/>
                <a:sym typeface="Consolas"/>
              </a:rPr>
              <a:t>    </a:t>
            </a:r>
            <a:r>
              <a:rPr lang="en">
                <a:solidFill>
                  <a:schemeClr val="accent2"/>
                </a:solidFill>
                <a:latin typeface="Consolas"/>
                <a:ea typeface="Consolas"/>
                <a:cs typeface="Consolas"/>
                <a:sym typeface="Consolas"/>
              </a:rPr>
              <a:t>'clean-3'</a:t>
            </a:r>
            <a:r>
              <a:rPr lang="en">
                <a:solidFill>
                  <a:schemeClr val="lt2"/>
                </a:solidFill>
                <a:latin typeface="Consolas"/>
                <a:ea typeface="Consolas"/>
                <a:cs typeface="Consolas"/>
                <a:sym typeface="Consolas"/>
              </a:rPr>
              <a:t>: (clean, </a:t>
            </a:r>
            <a:r>
              <a:rPr lang="en">
                <a:solidFill>
                  <a:schemeClr val="accent2"/>
                </a:solidFill>
                <a:latin typeface="Consolas"/>
                <a:ea typeface="Consolas"/>
                <a:cs typeface="Consolas"/>
                <a:sym typeface="Consolas"/>
              </a:rPr>
              <a:t>'load-3'</a:t>
            </a:r>
            <a:r>
              <a:rPr lang="en">
                <a:solidFill>
                  <a:schemeClr val="lt2"/>
                </a:solidFill>
                <a:latin typeface="Consolas"/>
                <a:ea typeface="Consolas"/>
                <a:cs typeface="Consolas"/>
                <a:sym typeface="Consolas"/>
              </a:rPr>
              <a:t>),</a:t>
            </a:r>
            <a:endParaRPr>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lt2"/>
                </a:solidFill>
                <a:latin typeface="Consolas"/>
                <a:ea typeface="Consolas"/>
                <a:cs typeface="Consolas"/>
                <a:sym typeface="Consolas"/>
              </a:rPr>
              <a:t>    </a:t>
            </a:r>
            <a:r>
              <a:rPr lang="en">
                <a:solidFill>
                  <a:schemeClr val="accent2"/>
                </a:solidFill>
                <a:latin typeface="Consolas"/>
                <a:ea typeface="Consolas"/>
                <a:cs typeface="Consolas"/>
                <a:sym typeface="Consolas"/>
              </a:rPr>
              <a:t>'analyze'</a:t>
            </a:r>
            <a:r>
              <a:rPr lang="en">
                <a:solidFill>
                  <a:schemeClr val="lt2"/>
                </a:solidFill>
                <a:latin typeface="Consolas"/>
                <a:ea typeface="Consolas"/>
                <a:cs typeface="Consolas"/>
                <a:sym typeface="Consolas"/>
              </a:rPr>
              <a:t>: (analyze, [</a:t>
            </a:r>
            <a:r>
              <a:rPr lang="en">
                <a:solidFill>
                  <a:schemeClr val="accent2"/>
                </a:solidFill>
                <a:latin typeface="Consolas"/>
                <a:ea typeface="Consolas"/>
                <a:cs typeface="Consolas"/>
                <a:sym typeface="Consolas"/>
              </a:rPr>
              <a:t>'clean-%d'</a:t>
            </a:r>
            <a:r>
              <a:rPr lang="en">
                <a:solidFill>
                  <a:schemeClr val="lt2"/>
                </a:solidFill>
                <a:latin typeface="Consolas"/>
                <a:ea typeface="Consolas"/>
                <a:cs typeface="Consolas"/>
                <a:sym typeface="Consolas"/>
              </a:rPr>
              <a:t> % i </a:t>
            </a:r>
            <a:r>
              <a:rPr lang="en">
                <a:solidFill>
                  <a:schemeClr val="accent1"/>
                </a:solidFill>
                <a:latin typeface="Consolas"/>
                <a:ea typeface="Consolas"/>
                <a:cs typeface="Consolas"/>
                <a:sym typeface="Consolas"/>
              </a:rPr>
              <a:t>for</a:t>
            </a:r>
            <a:r>
              <a:rPr lang="en">
                <a:solidFill>
                  <a:schemeClr val="lt2"/>
                </a:solidFill>
                <a:latin typeface="Consolas"/>
                <a:ea typeface="Consolas"/>
                <a:cs typeface="Consolas"/>
                <a:sym typeface="Consolas"/>
              </a:rPr>
              <a:t> i </a:t>
            </a:r>
            <a:r>
              <a:rPr lang="en">
                <a:solidFill>
                  <a:schemeClr val="accent1"/>
                </a:solidFill>
                <a:latin typeface="Consolas"/>
                <a:ea typeface="Consolas"/>
                <a:cs typeface="Consolas"/>
                <a:sym typeface="Consolas"/>
              </a:rPr>
              <a:t>in</a:t>
            </a:r>
            <a:r>
              <a:rPr lang="en">
                <a:solidFill>
                  <a:schemeClr val="lt2"/>
                </a:solidFill>
                <a:latin typeface="Consolas"/>
                <a:ea typeface="Consolas"/>
                <a:cs typeface="Consolas"/>
                <a:sym typeface="Consolas"/>
              </a:rPr>
              <a:t> [</a:t>
            </a:r>
            <a:r>
              <a:rPr lang="en">
                <a:solidFill>
                  <a:srgbClr val="9900FF"/>
                </a:solidFill>
                <a:latin typeface="Consolas"/>
                <a:ea typeface="Consolas"/>
                <a:cs typeface="Consolas"/>
                <a:sym typeface="Consolas"/>
              </a:rPr>
              <a:t>1</a:t>
            </a:r>
            <a:r>
              <a:rPr lang="en">
                <a:solidFill>
                  <a:schemeClr val="lt2"/>
                </a:solidFill>
                <a:latin typeface="Consolas"/>
                <a:ea typeface="Consolas"/>
                <a:cs typeface="Consolas"/>
                <a:sym typeface="Consolas"/>
              </a:rPr>
              <a:t>, </a:t>
            </a:r>
            <a:r>
              <a:rPr lang="en">
                <a:solidFill>
                  <a:srgbClr val="9900FF"/>
                </a:solidFill>
                <a:latin typeface="Consolas"/>
                <a:ea typeface="Consolas"/>
                <a:cs typeface="Consolas"/>
                <a:sym typeface="Consolas"/>
              </a:rPr>
              <a:t>2</a:t>
            </a:r>
            <a:r>
              <a:rPr lang="en">
                <a:solidFill>
                  <a:schemeClr val="lt2"/>
                </a:solidFill>
                <a:latin typeface="Consolas"/>
                <a:ea typeface="Consolas"/>
                <a:cs typeface="Consolas"/>
                <a:sym typeface="Consolas"/>
              </a:rPr>
              <a:t>, </a:t>
            </a:r>
            <a:r>
              <a:rPr lang="en">
                <a:solidFill>
                  <a:srgbClr val="9900FF"/>
                </a:solidFill>
                <a:latin typeface="Consolas"/>
                <a:ea typeface="Consolas"/>
                <a:cs typeface="Consolas"/>
                <a:sym typeface="Consolas"/>
              </a:rPr>
              <a:t>3</a:t>
            </a:r>
            <a:r>
              <a:rPr lang="en">
                <a:solidFill>
                  <a:schemeClr val="lt2"/>
                </a:solidFill>
                <a:latin typeface="Consolas"/>
                <a:ea typeface="Consolas"/>
                <a:cs typeface="Consolas"/>
                <a:sym typeface="Consolas"/>
              </a:rPr>
              <a:t>]]),</a:t>
            </a:r>
            <a:endParaRPr>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lt2"/>
                </a:solidFill>
                <a:latin typeface="Consolas"/>
                <a:ea typeface="Consolas"/>
                <a:cs typeface="Consolas"/>
                <a:sym typeface="Consolas"/>
              </a:rPr>
              <a:t>    </a:t>
            </a:r>
            <a:r>
              <a:rPr lang="en">
                <a:solidFill>
                  <a:schemeClr val="accent2"/>
                </a:solidFill>
                <a:latin typeface="Consolas"/>
                <a:ea typeface="Consolas"/>
                <a:cs typeface="Consolas"/>
                <a:sym typeface="Consolas"/>
              </a:rPr>
              <a:t>'store'</a:t>
            </a:r>
            <a:r>
              <a:rPr lang="en">
                <a:solidFill>
                  <a:schemeClr val="lt2"/>
                </a:solidFill>
                <a:latin typeface="Consolas"/>
                <a:ea typeface="Consolas"/>
                <a:cs typeface="Consolas"/>
                <a:sym typeface="Consolas"/>
              </a:rPr>
              <a:t>:   (store, </a:t>
            </a:r>
            <a:r>
              <a:rPr lang="en">
                <a:solidFill>
                  <a:schemeClr val="accent2"/>
                </a:solidFill>
                <a:latin typeface="Consolas"/>
                <a:ea typeface="Consolas"/>
                <a:cs typeface="Consolas"/>
                <a:sym typeface="Consolas"/>
              </a:rPr>
              <a:t>'analyze'</a:t>
            </a:r>
            <a:r>
              <a:rPr lang="en">
                <a:solidFill>
                  <a:schemeClr val="lt2"/>
                </a:solidFill>
                <a:latin typeface="Consolas"/>
                <a:ea typeface="Consolas"/>
                <a:cs typeface="Consolas"/>
                <a:sym typeface="Consolas"/>
              </a:rPr>
              <a:t>)</a:t>
            </a:r>
            <a:endParaRPr>
              <a:solidFill>
                <a:schemeClr val="lt2"/>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lt2"/>
                </a:solidFill>
                <a:latin typeface="Consolas"/>
                <a:ea typeface="Consolas"/>
                <a:cs typeface="Consolas"/>
                <a:sym typeface="Consolas"/>
              </a:rPr>
              <a:t>}</a:t>
            </a:r>
            <a:endParaRPr>
              <a:solidFill>
                <a:schemeClr val="lt2"/>
              </a:solidFill>
              <a:latin typeface="Consolas"/>
              <a:ea typeface="Consolas"/>
              <a:cs typeface="Consolas"/>
              <a:sym typeface="Consolas"/>
            </a:endParaRPr>
          </a:p>
          <a:p>
            <a:pPr indent="0" lvl="0" marL="0" rtl="0" algn="l">
              <a:spcBef>
                <a:spcPts val="0"/>
              </a:spcBef>
              <a:spcAft>
                <a:spcPts val="0"/>
              </a:spcAft>
              <a:buNone/>
            </a:pPr>
            <a:r>
              <a:t/>
            </a:r>
            <a:endParaRPr>
              <a:solidFill>
                <a:schemeClr val="lt2"/>
              </a:solidFill>
            </a:endParaRPr>
          </a:p>
        </p:txBody>
      </p:sp>
      <p:sp>
        <p:nvSpPr>
          <p:cNvPr id="141" name="Google Shape;141;p25"/>
          <p:cNvSpPr txBox="1"/>
          <p:nvPr>
            <p:ph type="title"/>
          </p:nvPr>
        </p:nvSpPr>
        <p:spPr>
          <a:xfrm>
            <a:off x="3795800" y="429850"/>
            <a:ext cx="4958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Computation graph</a:t>
            </a:r>
            <a:endParaRPr>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6"/>
          <p:cNvPicPr preferRelativeResize="0"/>
          <p:nvPr/>
        </p:nvPicPr>
        <p:blipFill>
          <a:blip r:embed="rId3">
            <a:alphaModFix/>
          </a:blip>
          <a:stretch>
            <a:fillRect/>
          </a:stretch>
        </p:blipFill>
        <p:spPr>
          <a:xfrm>
            <a:off x="0" y="1435379"/>
            <a:ext cx="9144000" cy="227274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7"/>
          <p:cNvPicPr preferRelativeResize="0"/>
          <p:nvPr/>
        </p:nvPicPr>
        <p:blipFill>
          <a:blip r:embed="rId3">
            <a:alphaModFix/>
          </a:blip>
          <a:stretch>
            <a:fillRect/>
          </a:stretch>
        </p:blipFill>
        <p:spPr>
          <a:xfrm>
            <a:off x="3436125" y="1790621"/>
            <a:ext cx="5553453" cy="2653874"/>
          </a:xfrm>
          <a:prstGeom prst="rect">
            <a:avLst/>
          </a:prstGeom>
          <a:noFill/>
          <a:ln>
            <a:noFill/>
          </a:ln>
        </p:spPr>
      </p:pic>
      <p:pic>
        <p:nvPicPr>
          <p:cNvPr id="152" name="Google Shape;152;p27"/>
          <p:cNvPicPr preferRelativeResize="0"/>
          <p:nvPr/>
        </p:nvPicPr>
        <p:blipFill>
          <a:blip r:embed="rId4">
            <a:alphaModFix/>
          </a:blip>
          <a:stretch>
            <a:fillRect/>
          </a:stretch>
        </p:blipFill>
        <p:spPr>
          <a:xfrm>
            <a:off x="138175" y="1244825"/>
            <a:ext cx="3007851" cy="3745476"/>
          </a:xfrm>
          <a:prstGeom prst="rect">
            <a:avLst/>
          </a:prstGeom>
          <a:noFill/>
          <a:ln>
            <a:noFill/>
          </a:ln>
        </p:spPr>
      </p:pic>
      <p:sp>
        <p:nvSpPr>
          <p:cNvPr id="153" name="Google Shape;153;p27"/>
          <p:cNvSpPr txBox="1"/>
          <p:nvPr>
            <p:ph type="title"/>
          </p:nvPr>
        </p:nvSpPr>
        <p:spPr>
          <a:xfrm>
            <a:off x="460950" y="1697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Dask DataFrame                          </a:t>
            </a:r>
            <a:r>
              <a:rPr lang="en">
                <a:solidFill>
                  <a:schemeClr val="dk2"/>
                </a:solidFill>
              </a:rPr>
              <a:t>Dask NDArray</a:t>
            </a:r>
            <a:endParaRPr>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Schedulers</a:t>
            </a:r>
            <a:endParaRPr/>
          </a:p>
        </p:txBody>
      </p:sp>
      <p:sp>
        <p:nvSpPr>
          <p:cNvPr id="159" name="Google Shape;159;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Shared memory schedulers:</a:t>
            </a:r>
            <a:endParaRPr/>
          </a:p>
          <a:p>
            <a:pPr indent="-317500" lvl="1" marL="914400" rtl="0" algn="l">
              <a:spcBef>
                <a:spcPts val="0"/>
              </a:spcBef>
              <a:spcAft>
                <a:spcPts val="0"/>
              </a:spcAft>
              <a:buSzPts val="1400"/>
              <a:buChar char="○"/>
            </a:pPr>
            <a:r>
              <a:rPr lang="en"/>
              <a:t>single-thread: Best for debugging</a:t>
            </a:r>
            <a:endParaRPr/>
          </a:p>
          <a:p>
            <a:pPr indent="-317500" lvl="1" marL="914400" rtl="0" algn="l">
              <a:spcBef>
                <a:spcPts val="0"/>
              </a:spcBef>
              <a:spcAft>
                <a:spcPts val="0"/>
              </a:spcAft>
              <a:buSzPts val="1400"/>
              <a:buChar char="○"/>
            </a:pPr>
            <a:r>
              <a:rPr lang="en"/>
              <a:t>multithreading: Best for numerical computation that releases the GIL</a:t>
            </a:r>
            <a:endParaRPr/>
          </a:p>
          <a:p>
            <a:pPr indent="-317500" lvl="1" marL="914400" rtl="0" algn="l">
              <a:spcBef>
                <a:spcPts val="0"/>
              </a:spcBef>
              <a:spcAft>
                <a:spcPts val="0"/>
              </a:spcAft>
              <a:buSzPts val="1400"/>
              <a:buChar char="○"/>
            </a:pPr>
            <a:r>
              <a:rPr lang="en"/>
              <a:t>multiprocessing: Best for parallel computation that holds the GIL</a:t>
            </a:r>
            <a:endParaRPr/>
          </a:p>
          <a:p>
            <a:pPr indent="-342900" lvl="0" marL="457200" rtl="0" algn="l">
              <a:spcBef>
                <a:spcPts val="0"/>
              </a:spcBef>
              <a:spcAft>
                <a:spcPts val="0"/>
              </a:spcAft>
              <a:buSzPts val="1800"/>
              <a:buChar char="●"/>
            </a:pPr>
            <a:r>
              <a:rPr lang="en"/>
              <a:t>Distributed scheduler: Designed for a cluster, but also works well on a single machine</a:t>
            </a:r>
            <a:endParaRPr/>
          </a:p>
          <a:p>
            <a:pPr indent="-317500" lvl="1" marL="914400" rtl="0" algn="l">
              <a:spcBef>
                <a:spcPts val="0"/>
              </a:spcBef>
              <a:spcAft>
                <a:spcPts val="0"/>
              </a:spcAft>
              <a:buSzPts val="1400"/>
              <a:buChar char="○"/>
            </a:pPr>
            <a:r>
              <a:rPr lang="en"/>
              <a:t>Comes with monitoring interface</a:t>
            </a:r>
            <a:endParaRPr/>
          </a:p>
          <a:p>
            <a:pPr indent="-342900" lvl="0" marL="457200" rtl="0" algn="l">
              <a:spcBef>
                <a:spcPts val="0"/>
              </a:spcBef>
              <a:spcAft>
                <a:spcPts val="0"/>
              </a:spcAft>
              <a:buSzPts val="1800"/>
              <a:buChar char="●"/>
            </a:pPr>
            <a:r>
              <a:rPr lang="en"/>
              <a:t>Scheduling overhead grows linearly with the size of computational graph</a:t>
            </a:r>
            <a:endParaRPr/>
          </a:p>
          <a:p>
            <a:pPr indent="-317500" lvl="1" marL="914400" rtl="0" algn="l">
              <a:spcBef>
                <a:spcPts val="0"/>
              </a:spcBef>
              <a:spcAft>
                <a:spcPts val="0"/>
              </a:spcAft>
              <a:buSzPts val="1400"/>
              <a:buChar char="○"/>
            </a:pPr>
            <a:r>
              <a:rPr lang="en"/>
              <a:t>200µs overhead for each task node, and an 1ms overall startup time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idx="4294967295"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165" name="Google Shape;165;p29"/>
          <p:cNvSpPr txBox="1"/>
          <p:nvPr>
            <p:ph idx="4294967295"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lt1"/>
                </a:solidFill>
              </a:rPr>
              <a:t>Google Map distance queries from JSON to DataFrame</a:t>
            </a:r>
            <a:endParaRPr sz="24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idx="4294967295"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Dask.</a:t>
            </a:r>
            <a:r>
              <a:rPr lang="en"/>
              <a:t>Distributed</a:t>
            </a:r>
            <a:endParaRPr/>
          </a:p>
        </p:txBody>
      </p:sp>
      <p:sp>
        <p:nvSpPr>
          <p:cNvPr id="171" name="Google Shape;171;p30"/>
          <p:cNvSpPr txBox="1"/>
          <p:nvPr>
            <p:ph idx="4294967295"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lt1"/>
                </a:solidFill>
              </a:rPr>
              <a:t>Dask on a </a:t>
            </a:r>
            <a:r>
              <a:rPr lang="en" sz="2400">
                <a:solidFill>
                  <a:schemeClr val="lt1"/>
                </a:solidFill>
              </a:rPr>
              <a:t>heterogeneous </a:t>
            </a:r>
            <a:r>
              <a:rPr lang="en" sz="2400">
                <a:solidFill>
                  <a:schemeClr val="lt1"/>
                </a:solidFill>
              </a:rPr>
              <a:t>cluster</a:t>
            </a:r>
            <a:endParaRPr sz="24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Distributed scheduler</a:t>
            </a:r>
            <a:endParaRPr/>
          </a:p>
        </p:txBody>
      </p:sp>
      <p:sp>
        <p:nvSpPr>
          <p:cNvPr id="177" name="Google Shape;177;p3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Separate package from D</a:t>
            </a:r>
            <a:r>
              <a:rPr lang="en"/>
              <a:t>ask</a:t>
            </a:r>
            <a:endParaRPr/>
          </a:p>
          <a:p>
            <a:pPr indent="-317500" lvl="1" marL="914400" rtl="0" algn="l">
              <a:spcBef>
                <a:spcPts val="0"/>
              </a:spcBef>
              <a:spcAft>
                <a:spcPts val="0"/>
              </a:spcAft>
              <a:buSzPts val="1400"/>
              <a:buChar char="○"/>
            </a:pPr>
            <a:r>
              <a:rPr lang="en"/>
              <a:t>slightly extended computation API</a:t>
            </a:r>
            <a:endParaRPr/>
          </a:p>
          <a:p>
            <a:pPr indent="-342900" lvl="0" marL="457200" rtl="0" algn="l">
              <a:spcBef>
                <a:spcPts val="0"/>
              </a:spcBef>
              <a:spcAft>
                <a:spcPts val="0"/>
              </a:spcAft>
              <a:buSzPts val="1800"/>
              <a:buChar char="●"/>
            </a:pPr>
            <a:r>
              <a:rPr lang="en"/>
              <a:t>Run on single machine, local cluster, and cloud</a:t>
            </a:r>
            <a:endParaRPr/>
          </a:p>
          <a:p>
            <a:pPr indent="-317500" lvl="1" marL="914400" rtl="0" algn="l">
              <a:spcBef>
                <a:spcPts val="0"/>
              </a:spcBef>
              <a:spcAft>
                <a:spcPts val="0"/>
              </a:spcAft>
              <a:buSzPts val="1400"/>
              <a:buChar char="○"/>
            </a:pPr>
            <a:r>
              <a:rPr lang="en"/>
              <a:t>Built-in support for managed cluster, e.g. Kubernetes</a:t>
            </a:r>
            <a:endParaRPr/>
          </a:p>
          <a:p>
            <a:pPr indent="-342900" lvl="0" marL="457200" rtl="0" algn="l">
              <a:spcBef>
                <a:spcPts val="0"/>
              </a:spcBef>
              <a:spcAft>
                <a:spcPts val="0"/>
              </a:spcAft>
              <a:buSzPts val="1800"/>
              <a:buChar char="●"/>
            </a:pPr>
            <a:r>
              <a:rPr lang="en"/>
              <a:t>Client - scheduler - workers structure</a:t>
            </a:r>
            <a:endParaRPr/>
          </a:p>
          <a:p>
            <a:pPr indent="-317500" lvl="1" marL="914400" rtl="0" algn="l">
              <a:spcBef>
                <a:spcPts val="0"/>
              </a:spcBef>
              <a:spcAft>
                <a:spcPts val="0"/>
              </a:spcAft>
              <a:buSzPts val="1400"/>
              <a:buChar char="○"/>
            </a:pPr>
            <a:r>
              <a:rPr lang="en"/>
              <a:t>One scheduler process, many worker processes</a:t>
            </a:r>
            <a:endParaRPr/>
          </a:p>
          <a:p>
            <a:pPr indent="-317500" lvl="1" marL="914400" rtl="0" algn="l">
              <a:spcBef>
                <a:spcPts val="0"/>
              </a:spcBef>
              <a:spcAft>
                <a:spcPts val="0"/>
              </a:spcAft>
              <a:buSzPts val="1400"/>
              <a:buChar char="○"/>
            </a:pPr>
            <a:r>
              <a:rPr lang="en"/>
              <a:t>Resilient to changes in workers, but not the scheduler</a:t>
            </a:r>
            <a:endParaRPr/>
          </a:p>
          <a:p>
            <a:pPr indent="-317500" lvl="1" marL="914400" rtl="0" algn="l">
              <a:spcBef>
                <a:spcPts val="0"/>
              </a:spcBef>
              <a:spcAft>
                <a:spcPts val="0"/>
              </a:spcAft>
              <a:buSzPts val="1400"/>
              <a:buChar char="○"/>
            </a:pPr>
            <a:r>
              <a:rPr lang="en"/>
              <a:t>Unified interface for the client regardless of the scheduler - workers setup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 this talk</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Many thanks to Sudo!</a:t>
            </a:r>
            <a:endParaRPr/>
          </a:p>
          <a:p>
            <a:pPr indent="-342900" lvl="0" marL="457200" rtl="0" algn="l">
              <a:spcBef>
                <a:spcPts val="0"/>
              </a:spcBef>
              <a:spcAft>
                <a:spcPts val="0"/>
              </a:spcAft>
              <a:buSzPts val="1800"/>
              <a:buChar char="●"/>
            </a:pPr>
            <a:r>
              <a:rPr lang="en"/>
              <a:t>Introduction to </a:t>
            </a:r>
            <a:r>
              <a:rPr lang="en"/>
              <a:t>Python data ecosystem</a:t>
            </a:r>
            <a:endParaRPr/>
          </a:p>
          <a:p>
            <a:pPr indent="-342900" lvl="0" marL="457200" rtl="0" algn="l">
              <a:spcBef>
                <a:spcPts val="0"/>
              </a:spcBef>
              <a:spcAft>
                <a:spcPts val="0"/>
              </a:spcAft>
              <a:buSzPts val="1800"/>
              <a:buChar char="●"/>
            </a:pPr>
            <a:r>
              <a:rPr lang="en"/>
              <a:t>Introduction to Dask as an out-of-core data analysis package</a:t>
            </a:r>
            <a:endParaRPr/>
          </a:p>
          <a:p>
            <a:pPr indent="-342900" lvl="0" marL="457200" rtl="0" algn="l">
              <a:spcBef>
                <a:spcPts val="0"/>
              </a:spcBef>
              <a:spcAft>
                <a:spcPts val="0"/>
              </a:spcAft>
              <a:buSzPts val="1800"/>
              <a:buChar char="●"/>
            </a:pPr>
            <a:r>
              <a:rPr lang="en"/>
              <a:t>Distributed: Dask on a </a:t>
            </a:r>
            <a:r>
              <a:rPr lang="en"/>
              <a:t>heterogeneous</a:t>
            </a:r>
            <a:r>
              <a:rPr lang="en"/>
              <a:t> cluster</a:t>
            </a:r>
            <a:endParaRPr/>
          </a:p>
          <a:p>
            <a:pPr indent="-342900" lvl="0" marL="457200" rtl="0" algn="l">
              <a:spcBef>
                <a:spcPts val="0"/>
              </a:spcBef>
              <a:spcAft>
                <a:spcPts val="0"/>
              </a:spcAft>
              <a:buSzPts val="1800"/>
              <a:buChar char="●"/>
            </a:pPr>
            <a:r>
              <a:rPr lang="en"/>
              <a:t>Live </a:t>
            </a:r>
            <a:r>
              <a:rPr lang="en" strike="sngStrike"/>
              <a:t>music</a:t>
            </a:r>
            <a:r>
              <a:rPr lang="en"/>
              <a:t> demo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Performance is data locality</a:t>
            </a:r>
            <a:endParaRPr/>
          </a:p>
        </p:txBody>
      </p:sp>
      <p:sp>
        <p:nvSpPr>
          <p:cNvPr id="183" name="Google Shape;183;p3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Network I/O is hugely expensive</a:t>
            </a:r>
            <a:endParaRPr/>
          </a:p>
          <a:p>
            <a:pPr indent="-317500" lvl="1" marL="914400" rtl="0" algn="l">
              <a:spcBef>
                <a:spcPts val="0"/>
              </a:spcBef>
              <a:spcAft>
                <a:spcPts val="0"/>
              </a:spcAft>
              <a:buSzPts val="1400"/>
              <a:buChar char="○"/>
            </a:pPr>
            <a:r>
              <a:rPr lang="en"/>
              <a:t>Usually cheaper to move computation than data</a:t>
            </a:r>
            <a:endParaRPr/>
          </a:p>
          <a:p>
            <a:pPr indent="-317500" lvl="1" marL="914400" rtl="0" algn="l">
              <a:spcBef>
                <a:spcPts val="0"/>
              </a:spcBef>
              <a:spcAft>
                <a:spcPts val="0"/>
              </a:spcAft>
              <a:buSzPts val="1400"/>
              <a:buChar char="○"/>
            </a:pPr>
            <a:r>
              <a:rPr lang="en"/>
              <a:t>Distribute data before computation if possible</a:t>
            </a:r>
            <a:endParaRPr/>
          </a:p>
          <a:p>
            <a:pPr indent="-342900" lvl="0" marL="457200" rtl="0" algn="l">
              <a:spcBef>
                <a:spcPts val="0"/>
              </a:spcBef>
              <a:spcAft>
                <a:spcPts val="0"/>
              </a:spcAft>
              <a:buSzPts val="1800"/>
              <a:buChar char="●"/>
            </a:pPr>
            <a:r>
              <a:rPr lang="en"/>
              <a:t>The scheduler works in such a way that network I/O is minimised</a:t>
            </a:r>
            <a:endParaRPr/>
          </a:p>
          <a:p>
            <a:pPr indent="-317500" lvl="1" marL="914400" rtl="0" algn="l">
              <a:spcBef>
                <a:spcPts val="0"/>
              </a:spcBef>
              <a:spcAft>
                <a:spcPts val="0"/>
              </a:spcAft>
              <a:buSzPts val="1400"/>
              <a:buChar char="○"/>
            </a:pPr>
            <a:r>
              <a:rPr lang="en"/>
              <a:t>Thanks to computation graph and much heuristics</a:t>
            </a:r>
            <a:endParaRPr/>
          </a:p>
          <a:p>
            <a:pPr indent="-342900" lvl="0" marL="457200" rtl="0" algn="l">
              <a:spcBef>
                <a:spcPts val="0"/>
              </a:spcBef>
              <a:spcAft>
                <a:spcPts val="0"/>
              </a:spcAft>
              <a:buSzPts val="1800"/>
              <a:buChar char="●"/>
            </a:pPr>
            <a:r>
              <a:rPr lang="en"/>
              <a:t>Users still need to be very aware of where data is</a:t>
            </a:r>
            <a:endParaRPr/>
          </a:p>
          <a:p>
            <a:pPr indent="-317500" lvl="1" marL="914400" rtl="0" algn="l">
              <a:spcBef>
                <a:spcPts val="0"/>
              </a:spcBef>
              <a:spcAft>
                <a:spcPts val="0"/>
              </a:spcAft>
              <a:buSzPts val="1400"/>
              <a:buChar char="○"/>
            </a:pPr>
            <a:r>
              <a:rPr lang="en"/>
              <a:t>Side note: Shared-memory schedulers minimise memory footprint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Correctness is data consistency</a:t>
            </a:r>
            <a:endParaRPr/>
          </a:p>
        </p:txBody>
      </p:sp>
      <p:sp>
        <p:nvSpPr>
          <p:cNvPr id="189" name="Google Shape;189;p3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a:t>
            </a:r>
            <a:r>
              <a:rPr lang="en"/>
              <a:t>dentical execution environment on client, scheduler, and workers</a:t>
            </a:r>
            <a:endParaRPr/>
          </a:p>
          <a:p>
            <a:pPr indent="-342900" lvl="0" marL="457200" rtl="0" algn="l">
              <a:spcBef>
                <a:spcPts val="0"/>
              </a:spcBef>
              <a:spcAft>
                <a:spcPts val="0"/>
              </a:spcAft>
              <a:buSzPts val="1800"/>
              <a:buChar char="●"/>
            </a:pPr>
            <a:r>
              <a:rPr lang="en"/>
              <a:t>Use pure function whenever possible</a:t>
            </a:r>
            <a:endParaRPr/>
          </a:p>
          <a:p>
            <a:pPr indent="-317500" lvl="1" marL="914400" rtl="0" algn="l">
              <a:spcBef>
                <a:spcPts val="0"/>
              </a:spcBef>
              <a:spcAft>
                <a:spcPts val="0"/>
              </a:spcAft>
              <a:buSzPts val="1400"/>
              <a:buChar char="○"/>
            </a:pPr>
            <a:r>
              <a:rPr lang="en"/>
              <a:t>Unpure functions must be explicitly marked, and must be idempotent</a:t>
            </a:r>
            <a:endParaRPr/>
          </a:p>
          <a:p>
            <a:pPr indent="-317500" lvl="1" marL="914400" rtl="0" algn="l">
              <a:spcBef>
                <a:spcPts val="0"/>
              </a:spcBef>
              <a:spcAft>
                <a:spcPts val="0"/>
              </a:spcAft>
              <a:buSzPts val="1400"/>
              <a:buChar char="○"/>
            </a:pPr>
            <a:r>
              <a:rPr lang="en"/>
              <a:t>If unpure, Dask has to coordinate such that exactly one instance is executed with an input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idx="4294967295"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195" name="Google Shape;195;p34"/>
          <p:cNvSpPr txBox="1"/>
          <p:nvPr>
            <p:ph idx="4294967295"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lt1"/>
                </a:solidFill>
              </a:rPr>
              <a:t>JSON to DataFrame on a local cluster</a:t>
            </a:r>
            <a:endParaRPr sz="24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Thank you</a:t>
            </a:r>
            <a:endParaRPr sz="3000"/>
          </a:p>
        </p:txBody>
      </p:sp>
      <p:sp>
        <p:nvSpPr>
          <p:cNvPr id="201" name="Google Shape;201;p35"/>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Feel free to Dask any questions!</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t>Contact</a:t>
            </a:r>
            <a:r>
              <a:rPr lang="en" sz="1400"/>
              <a:t> me:</a:t>
            </a:r>
            <a:endParaRPr sz="1400"/>
          </a:p>
          <a:p>
            <a:pPr indent="0" lvl="0" marL="0" rtl="0" algn="l">
              <a:spcBef>
                <a:spcPts val="1600"/>
              </a:spcBef>
              <a:spcAft>
                <a:spcPts val="0"/>
              </a:spcAft>
              <a:buNone/>
            </a:pPr>
            <a:r>
              <a:rPr lang="en" sz="1400" u="sng">
                <a:solidFill>
                  <a:schemeClr val="hlink"/>
                </a:solidFill>
                <a:hlinkClick r:id="rId3"/>
              </a:rPr>
              <a:t>andyinlibo@gmail.com</a:t>
            </a:r>
            <a:endParaRPr sz="1400"/>
          </a:p>
          <a:p>
            <a:pPr indent="0" lvl="0" marL="0" rtl="0" algn="l">
              <a:spcBef>
                <a:spcPts val="0"/>
              </a:spcBef>
              <a:spcAft>
                <a:spcPts val="0"/>
              </a:spcAft>
              <a:buNone/>
            </a:pPr>
            <a:r>
              <a:rPr lang="en" sz="1400" u="sng">
                <a:solidFill>
                  <a:schemeClr val="hlink"/>
                </a:solidFill>
                <a:hlinkClick r:id="rId4"/>
              </a:rPr>
              <a:t>github.com/liboyin</a:t>
            </a:r>
            <a:endParaRPr sz="1400"/>
          </a:p>
          <a:p>
            <a:pPr indent="0" lvl="0" marL="0" rtl="0" algn="l">
              <a:spcBef>
                <a:spcPts val="0"/>
              </a:spcBef>
              <a:spcAft>
                <a:spcPts val="0"/>
              </a:spcAft>
              <a:buNone/>
            </a:pPr>
            <a:r>
              <a:rPr lang="en" sz="1400" u="sng">
                <a:solidFill>
                  <a:schemeClr val="hlink"/>
                </a:solidFill>
                <a:hlinkClick r:id="rId5"/>
              </a:rPr>
              <a:t>facebook.com/libo.yin.1</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a:t>
            </a:r>
            <a:endParaRPr sz="1400"/>
          </a:p>
        </p:txBody>
      </p:sp>
      <p:pic>
        <p:nvPicPr>
          <p:cNvPr id="202" name="Google Shape;202;p35"/>
          <p:cNvPicPr preferRelativeResize="0"/>
          <p:nvPr/>
        </p:nvPicPr>
        <p:blipFill>
          <a:blip r:embed="rId6">
            <a:alphaModFix/>
          </a:blip>
          <a:stretch>
            <a:fillRect/>
          </a:stretch>
        </p:blipFill>
        <p:spPr>
          <a:xfrm>
            <a:off x="4271625" y="0"/>
            <a:ext cx="3998260" cy="51435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Further reading</a:t>
            </a:r>
            <a:endParaRPr/>
          </a:p>
        </p:txBody>
      </p:sp>
      <p:sp>
        <p:nvSpPr>
          <p:cNvPr id="208" name="Google Shape;208;p3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Dask documentation</a:t>
            </a:r>
            <a:endParaRPr sz="1700"/>
          </a:p>
          <a:p>
            <a:pPr indent="-311150" lvl="1" marL="914400" rtl="0" algn="l">
              <a:spcBef>
                <a:spcPts val="0"/>
              </a:spcBef>
              <a:spcAft>
                <a:spcPts val="0"/>
              </a:spcAft>
              <a:buSzPts val="1300"/>
              <a:buChar char="○"/>
            </a:pPr>
            <a:r>
              <a:rPr lang="en" sz="1300" u="sng">
                <a:solidFill>
                  <a:schemeClr val="hlink"/>
                </a:solidFill>
                <a:hlinkClick r:id="rId3"/>
              </a:rPr>
              <a:t>https://dask.pydata.org/en/latest/</a:t>
            </a:r>
            <a:endParaRPr sz="1300"/>
          </a:p>
          <a:p>
            <a:pPr indent="-336550" lvl="0" marL="457200" rtl="0" algn="l">
              <a:spcBef>
                <a:spcPts val="0"/>
              </a:spcBef>
              <a:spcAft>
                <a:spcPts val="0"/>
              </a:spcAft>
              <a:buSzPts val="1700"/>
              <a:buChar char="●"/>
            </a:pPr>
            <a:r>
              <a:rPr lang="en" sz="1700"/>
              <a:t>Dask.distributed documentation</a:t>
            </a:r>
            <a:endParaRPr sz="1700"/>
          </a:p>
          <a:p>
            <a:pPr indent="-311150" lvl="1" marL="914400" rtl="0" algn="l">
              <a:spcBef>
                <a:spcPts val="0"/>
              </a:spcBef>
              <a:spcAft>
                <a:spcPts val="0"/>
              </a:spcAft>
              <a:buSzPts val="1300"/>
              <a:buChar char="○"/>
            </a:pPr>
            <a:r>
              <a:rPr lang="en" sz="1300" u="sng">
                <a:solidFill>
                  <a:schemeClr val="hlink"/>
                </a:solidFill>
                <a:hlinkClick r:id="rId4"/>
              </a:rPr>
              <a:t>https://distributed.readthedocs.io/en/latest/</a:t>
            </a:r>
            <a:endParaRPr sz="1300"/>
          </a:p>
          <a:p>
            <a:pPr indent="-336550" lvl="0" marL="457200" rtl="0" algn="l">
              <a:spcBef>
                <a:spcPts val="0"/>
              </a:spcBef>
              <a:spcAft>
                <a:spcPts val="0"/>
              </a:spcAft>
              <a:buSzPts val="1700"/>
              <a:buChar char="●"/>
            </a:pPr>
            <a:r>
              <a:rPr lang="en" sz="1700"/>
              <a:t>Matthew Rocklin’s Dask development blog</a:t>
            </a:r>
            <a:endParaRPr sz="1700"/>
          </a:p>
          <a:p>
            <a:pPr indent="-311150" lvl="1" marL="914400" rtl="0" algn="l">
              <a:spcBef>
                <a:spcPts val="0"/>
              </a:spcBef>
              <a:spcAft>
                <a:spcPts val="0"/>
              </a:spcAft>
              <a:buSzPts val="1300"/>
              <a:buChar char="○"/>
            </a:pPr>
            <a:r>
              <a:rPr lang="en" sz="1300" u="sng">
                <a:solidFill>
                  <a:schemeClr val="hlink"/>
                </a:solidFill>
                <a:hlinkClick r:id="rId5"/>
              </a:rPr>
              <a:t>https://matthewrocklin.com/blog/</a:t>
            </a:r>
            <a:endParaRPr sz="1300"/>
          </a:p>
          <a:p>
            <a:pPr indent="-336550" lvl="0" marL="457200" rtl="0" algn="l">
              <a:spcBef>
                <a:spcPts val="0"/>
              </a:spcBef>
              <a:spcAft>
                <a:spcPts val="0"/>
              </a:spcAft>
              <a:buSzPts val="1700"/>
              <a:buChar char="●"/>
            </a:pPr>
            <a:r>
              <a:rPr lang="en" sz="1700"/>
              <a:t>Dask: A Pythonic Distributed Data Science Framework</a:t>
            </a:r>
            <a:endParaRPr sz="1700"/>
          </a:p>
          <a:p>
            <a:pPr indent="-311150" lvl="1" marL="914400" rtl="0" algn="l">
              <a:spcBef>
                <a:spcPts val="0"/>
              </a:spcBef>
              <a:spcAft>
                <a:spcPts val="0"/>
              </a:spcAft>
              <a:buSzPts val="1300"/>
              <a:buChar char="○"/>
            </a:pPr>
            <a:r>
              <a:rPr lang="en" sz="1300" u="sng">
                <a:solidFill>
                  <a:schemeClr val="hlink"/>
                </a:solidFill>
                <a:hlinkClick r:id="rId6"/>
              </a:rPr>
              <a:t>https://www.youtube.com/watch?v=RA_2qdipVng</a:t>
            </a:r>
            <a:endParaRPr sz="1300"/>
          </a:p>
          <a:p>
            <a:pPr indent="-336550" lvl="0" marL="457200" rtl="0" algn="l">
              <a:spcBef>
                <a:spcPts val="0"/>
              </a:spcBef>
              <a:spcAft>
                <a:spcPts val="0"/>
              </a:spcAft>
              <a:buSzPts val="1700"/>
              <a:buChar char="●"/>
            </a:pPr>
            <a:r>
              <a:rPr lang="en" sz="1700"/>
              <a:t>Scale your data, not your process</a:t>
            </a:r>
            <a:endParaRPr sz="1700"/>
          </a:p>
          <a:p>
            <a:pPr indent="-311150" lvl="1" marL="914400" rtl="0" algn="l">
              <a:spcBef>
                <a:spcPts val="0"/>
              </a:spcBef>
              <a:spcAft>
                <a:spcPts val="0"/>
              </a:spcAft>
              <a:buSzPts val="1300"/>
              <a:buChar char="○"/>
            </a:pPr>
            <a:r>
              <a:rPr lang="en" sz="1300" u="sng">
                <a:solidFill>
                  <a:schemeClr val="hlink"/>
                </a:solidFill>
                <a:hlinkClick r:id="rId7"/>
              </a:rPr>
              <a:t>https://www.youtube.com/watch?v=QKBcnEhkCtk</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 me</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Bachelor of Computer Science, UWA, 2014</a:t>
            </a:r>
            <a:endParaRPr/>
          </a:p>
          <a:p>
            <a:pPr indent="-342900" lvl="0" marL="457200" rtl="0" algn="l">
              <a:spcBef>
                <a:spcPts val="0"/>
              </a:spcBef>
              <a:spcAft>
                <a:spcPts val="0"/>
              </a:spcAft>
              <a:buSzPts val="1800"/>
              <a:buChar char="●"/>
            </a:pPr>
            <a:r>
              <a:rPr lang="en"/>
              <a:t>B. Information Technology (Honours), ANU, 2015</a:t>
            </a:r>
            <a:endParaRPr/>
          </a:p>
          <a:p>
            <a:pPr indent="-317500" lvl="1" marL="914400" rtl="0" algn="l">
              <a:spcBef>
                <a:spcPts val="0"/>
              </a:spcBef>
              <a:spcAft>
                <a:spcPts val="0"/>
              </a:spcAft>
              <a:buSzPts val="1400"/>
              <a:buChar char="○"/>
            </a:pPr>
            <a:r>
              <a:rPr lang="en"/>
              <a:t>Project: Improving Image Understanding with Concept Relation Graph</a:t>
            </a:r>
            <a:endParaRPr/>
          </a:p>
          <a:p>
            <a:pPr indent="-342900" lvl="0" marL="457200" rtl="0" algn="l">
              <a:spcBef>
                <a:spcPts val="0"/>
              </a:spcBef>
              <a:spcAft>
                <a:spcPts val="0"/>
              </a:spcAft>
              <a:buSzPts val="1800"/>
              <a:buChar char="●"/>
            </a:pPr>
            <a:r>
              <a:rPr lang="en"/>
              <a:t>Data analyst @ Seeing Machines</a:t>
            </a:r>
            <a:endParaRPr/>
          </a:p>
          <a:p>
            <a:pPr indent="-342900" lvl="0" marL="457200" rtl="0" algn="l">
              <a:spcBef>
                <a:spcPts val="0"/>
              </a:spcBef>
              <a:spcAft>
                <a:spcPts val="0"/>
              </a:spcAft>
              <a:buSzPts val="1800"/>
              <a:buChar char="●"/>
            </a:pPr>
            <a:r>
              <a:rPr lang="en"/>
              <a:t>Scientific Python since 2014</a:t>
            </a:r>
            <a:endParaRPr/>
          </a:p>
          <a:p>
            <a:pPr indent="-342900" lvl="0" marL="457200" rtl="0" algn="l">
              <a:spcBef>
                <a:spcPts val="0"/>
              </a:spcBef>
              <a:spcAft>
                <a:spcPts val="0"/>
              </a:spcAft>
              <a:buSzPts val="1800"/>
              <a:buChar char="●"/>
            </a:pPr>
            <a:r>
              <a:rPr lang="en"/>
              <a:t>My recent talk on Python’s import mechanism:</a:t>
            </a:r>
            <a:endParaRPr/>
          </a:p>
          <a:p>
            <a:pPr indent="-317500" lvl="1" marL="914400" rtl="0" algn="l">
              <a:spcBef>
                <a:spcPts val="0"/>
              </a:spcBef>
              <a:spcAft>
                <a:spcPts val="0"/>
              </a:spcAft>
              <a:buSzPts val="1400"/>
              <a:buChar char="○"/>
            </a:pPr>
            <a:r>
              <a:rPr lang="en" u="sng">
                <a:solidFill>
                  <a:schemeClr val="hlink"/>
                </a:solidFill>
                <a:hlinkClick r:id="rId3"/>
              </a:rPr>
              <a:t>https://goo.gl/J1fcDH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idx="4294967295"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Python data ecosystem</a:t>
            </a:r>
            <a:endParaRPr/>
          </a:p>
        </p:txBody>
      </p:sp>
      <p:sp>
        <p:nvSpPr>
          <p:cNvPr id="86" name="Google Shape;86;p16"/>
          <p:cNvSpPr txBox="1"/>
          <p:nvPr>
            <p:ph idx="4294967295"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lt1"/>
                </a:solidFill>
              </a:rPr>
              <a:t>A data scientist’s perspective</a:t>
            </a:r>
            <a:endParaRPr sz="24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Python data stack</a:t>
            </a:r>
            <a:endParaRPr/>
          </a:p>
        </p:txBody>
      </p:sp>
      <p:sp>
        <p:nvSpPr>
          <p:cNvPr id="92" name="Google Shape;92;p1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a:t>Python</a:t>
            </a:r>
            <a:endParaRPr/>
          </a:p>
          <a:p>
            <a:pPr indent="-304800" lvl="0" marL="457200" rtl="0" algn="l">
              <a:spcBef>
                <a:spcPts val="0"/>
              </a:spcBef>
              <a:spcAft>
                <a:spcPts val="0"/>
              </a:spcAft>
              <a:buSzPts val="1200"/>
              <a:buAutoNum type="arabicPeriod"/>
            </a:pPr>
            <a:r>
              <a:rPr lang="en"/>
              <a:t>NumPy, Cython, iPython</a:t>
            </a:r>
            <a:endParaRPr/>
          </a:p>
          <a:p>
            <a:pPr indent="-304800" lvl="0" marL="457200" rtl="0" algn="l">
              <a:spcBef>
                <a:spcPts val="0"/>
              </a:spcBef>
              <a:spcAft>
                <a:spcPts val="0"/>
              </a:spcAft>
              <a:buSzPts val="1200"/>
              <a:buAutoNum type="arabicPeriod"/>
            </a:pPr>
            <a:r>
              <a:rPr lang="en"/>
              <a:t>SciPy, SymPy, Pandas, matplotlib, Jupyter</a:t>
            </a:r>
            <a:endParaRPr/>
          </a:p>
          <a:p>
            <a:pPr indent="-304800" lvl="0" marL="457200" rtl="0" algn="l">
              <a:spcBef>
                <a:spcPts val="0"/>
              </a:spcBef>
              <a:spcAft>
                <a:spcPts val="0"/>
              </a:spcAft>
              <a:buSzPts val="1200"/>
              <a:buAutoNum type="arabicPeriod"/>
            </a:pPr>
            <a:r>
              <a:rPr lang="en"/>
              <a:t>scikit-learn, StatsModels, scikits-image, NetworkX, PyTables, (Dask)</a:t>
            </a:r>
            <a:endParaRPr/>
          </a:p>
          <a:p>
            <a:pPr indent="-304800" lvl="0" marL="457200" rtl="0" algn="l">
              <a:spcBef>
                <a:spcPts val="0"/>
              </a:spcBef>
              <a:spcAft>
                <a:spcPts val="0"/>
              </a:spcAft>
              <a:buSzPts val="1200"/>
              <a:buAutoNum type="arabicPeriod"/>
            </a:pPr>
            <a:r>
              <a:rPr lang="en"/>
              <a:t>Domain-specific packages</a:t>
            </a:r>
            <a:endParaRPr/>
          </a:p>
        </p:txBody>
      </p:sp>
      <p:pic>
        <p:nvPicPr>
          <p:cNvPr id="93" name="Google Shape;93;p17"/>
          <p:cNvPicPr preferRelativeResize="0"/>
          <p:nvPr/>
        </p:nvPicPr>
        <p:blipFill>
          <a:blip r:embed="rId3">
            <a:alphaModFix/>
          </a:blip>
          <a:stretch>
            <a:fillRect/>
          </a:stretch>
        </p:blipFill>
        <p:spPr>
          <a:xfrm>
            <a:off x="3460958" y="502463"/>
            <a:ext cx="5530641" cy="4138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Bigger data requires scalability</a:t>
            </a:r>
            <a:endParaRPr/>
          </a:p>
        </p:txBody>
      </p:sp>
      <p:sp>
        <p:nvSpPr>
          <p:cNvPr id="99" name="Google Shape;99;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Embarrassingly</a:t>
            </a:r>
            <a:r>
              <a:rPr lang="en"/>
              <a:t> outdated assumptions</a:t>
            </a:r>
            <a:r>
              <a:rPr lang="en"/>
              <a:t>:</a:t>
            </a:r>
            <a:endParaRPr/>
          </a:p>
          <a:p>
            <a:pPr indent="-317500" lvl="1" marL="914400" rtl="0" algn="l">
              <a:lnSpc>
                <a:spcPct val="115000"/>
              </a:lnSpc>
              <a:spcBef>
                <a:spcPts val="0"/>
              </a:spcBef>
              <a:spcAft>
                <a:spcPts val="0"/>
              </a:spcAft>
              <a:buSzPts val="1400"/>
              <a:buChar char="○"/>
            </a:pPr>
            <a:r>
              <a:rPr lang="en"/>
              <a:t>There is only one core</a:t>
            </a:r>
            <a:endParaRPr/>
          </a:p>
          <a:p>
            <a:pPr indent="-317500" lvl="1" marL="914400" rtl="0" algn="l">
              <a:lnSpc>
                <a:spcPct val="115000"/>
              </a:lnSpc>
              <a:spcBef>
                <a:spcPts val="0"/>
              </a:spcBef>
              <a:spcAft>
                <a:spcPts val="0"/>
              </a:spcAft>
              <a:buSzPts val="1400"/>
              <a:buChar char="○"/>
            </a:pPr>
            <a:r>
              <a:rPr lang="en"/>
              <a:t>The dataset fits in the memory</a:t>
            </a:r>
            <a:endParaRPr/>
          </a:p>
          <a:p>
            <a:pPr indent="-342900" lvl="0" marL="457200" rtl="0" algn="l">
              <a:lnSpc>
                <a:spcPct val="115000"/>
              </a:lnSpc>
              <a:spcBef>
                <a:spcPts val="0"/>
              </a:spcBef>
              <a:spcAft>
                <a:spcPts val="0"/>
              </a:spcAft>
              <a:buSzPts val="1800"/>
              <a:buChar char="●"/>
            </a:pPr>
            <a:r>
              <a:rPr lang="en"/>
              <a:t>Two orthogonal directions of scalability:</a:t>
            </a:r>
            <a:endParaRPr/>
          </a:p>
          <a:p>
            <a:pPr indent="-317500" lvl="1" marL="914400" rtl="0" algn="l">
              <a:lnSpc>
                <a:spcPct val="115000"/>
              </a:lnSpc>
              <a:spcBef>
                <a:spcPts val="0"/>
              </a:spcBef>
              <a:spcAft>
                <a:spcPts val="0"/>
              </a:spcAft>
              <a:buSzPts val="1400"/>
              <a:buChar char="○"/>
            </a:pPr>
            <a:r>
              <a:rPr lang="en"/>
              <a:t>Scaling up / vertically: joblib, Numba, HDF5</a:t>
            </a:r>
            <a:endParaRPr/>
          </a:p>
          <a:p>
            <a:pPr indent="-317500" lvl="1" marL="914400" rtl="0" algn="l">
              <a:lnSpc>
                <a:spcPct val="115000"/>
              </a:lnSpc>
              <a:spcBef>
                <a:spcPts val="0"/>
              </a:spcBef>
              <a:spcAft>
                <a:spcPts val="0"/>
              </a:spcAft>
              <a:buSzPts val="1400"/>
              <a:buChar char="○"/>
            </a:pPr>
            <a:r>
              <a:rPr lang="en"/>
              <a:t>Scaling out / horizontally: PySpark, Dask</a:t>
            </a:r>
            <a:endParaRPr/>
          </a:p>
          <a:p>
            <a:pPr indent="-342900" lvl="0" marL="457200" rtl="0" algn="l">
              <a:lnSpc>
                <a:spcPct val="115000"/>
              </a:lnSpc>
              <a:spcBef>
                <a:spcPts val="0"/>
              </a:spcBef>
              <a:spcAft>
                <a:spcPts val="0"/>
              </a:spcAft>
              <a:buSzPts val="1800"/>
              <a:buChar char="●"/>
            </a:pPr>
            <a:r>
              <a:rPr lang="en"/>
              <a:t>No. 1 enemy of scalability is I/O</a:t>
            </a:r>
            <a:endParaRPr/>
          </a:p>
          <a:p>
            <a:pPr indent="-317500" lvl="1" marL="914400" rtl="0" algn="l">
              <a:lnSpc>
                <a:spcPct val="115000"/>
              </a:lnSpc>
              <a:spcBef>
                <a:spcPts val="0"/>
              </a:spcBef>
              <a:spcAft>
                <a:spcPts val="0"/>
              </a:spcAft>
              <a:buSzPts val="1400"/>
              <a:buChar char="○"/>
            </a:pPr>
            <a:r>
              <a:rPr lang="en"/>
              <a:t>“a supercomputer is a device for turning compute-bound problems into I/O-bound problems.”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9"/>
          <p:cNvPicPr preferRelativeResize="0"/>
          <p:nvPr/>
        </p:nvPicPr>
        <p:blipFill>
          <a:blip r:embed="rId3">
            <a:alphaModFix/>
          </a:blip>
          <a:stretch>
            <a:fillRect/>
          </a:stretch>
        </p:blipFill>
        <p:spPr>
          <a:xfrm>
            <a:off x="1130463" y="0"/>
            <a:ext cx="6883063"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0"/>
          <p:cNvPicPr preferRelativeResize="0"/>
          <p:nvPr/>
        </p:nvPicPr>
        <p:blipFill>
          <a:blip r:embed="rId3">
            <a:alphaModFix/>
          </a:blip>
          <a:stretch>
            <a:fillRect/>
          </a:stretch>
        </p:blipFill>
        <p:spPr>
          <a:xfrm>
            <a:off x="1143487" y="16263"/>
            <a:ext cx="6857037" cy="5110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idx="4294967295"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to Dask</a:t>
            </a:r>
            <a:endParaRPr/>
          </a:p>
        </p:txBody>
      </p:sp>
      <p:sp>
        <p:nvSpPr>
          <p:cNvPr id="115" name="Google Shape;115;p21"/>
          <p:cNvSpPr txBox="1"/>
          <p:nvPr>
            <p:ph idx="4294967295"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lt1"/>
                </a:solidFill>
              </a:rPr>
              <a:t>An out-of-core data analysis tool in Python</a:t>
            </a:r>
            <a:endParaRPr sz="24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