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C88B-C4D6-483A-8F0D-6F884008D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27048-E80E-4D14-84A5-3D4877456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7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79959-5ABA-4DBD-BA4A-DA1078A9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5D5F8-3D48-4CF4-BC0B-5625914B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사용자간 </a:t>
            </a:r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상품간 </a:t>
            </a:r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07C401-5A07-4E9D-9712-B71A653B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232" y="2917511"/>
            <a:ext cx="5676900" cy="1104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F3BC17-4A0B-4399-8ECF-C8C1C5F9B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232" y="4967065"/>
            <a:ext cx="58102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8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76E63-7B0C-4B59-A3D3-238FFD99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유사도와 </a:t>
            </a:r>
            <a:r>
              <a:rPr lang="en-US" altLang="ko-KR" dirty="0"/>
              <a:t>KNN</a:t>
            </a:r>
            <a:r>
              <a:rPr lang="ko-KR" altLang="en-US" dirty="0"/>
              <a:t>을 활용한 예측 값 계산 및 추천 목록 생성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C4C6F-B605-43B8-A860-ABCF97352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사용자들 간의 유사도를 바탕으로 모든 항목에 대해 예측 값을 계산하고 높은 예측 값을 갖는 상위 </a:t>
            </a:r>
            <a:r>
              <a:rPr lang="en-US" altLang="ko-KR" dirty="0"/>
              <a:t>N</a:t>
            </a:r>
            <a:r>
              <a:rPr lang="ko-KR" altLang="en-US" dirty="0"/>
              <a:t>개의 추천 목록을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 Nearest Neighbors(KNN) </a:t>
            </a:r>
            <a:r>
              <a:rPr lang="ko-KR" altLang="en-US" dirty="0"/>
              <a:t>가중치 예측 기법 </a:t>
            </a:r>
            <a:r>
              <a:rPr lang="en-US" altLang="ko-KR" dirty="0"/>
              <a:t>: </a:t>
            </a:r>
            <a:r>
              <a:rPr lang="ko-KR" altLang="en-US" dirty="0"/>
              <a:t>유사도가 구해지면 평점을 예측하고자 하는 사용자</a:t>
            </a:r>
            <a:r>
              <a:rPr lang="en-US" altLang="ko-KR" dirty="0"/>
              <a:t>(</a:t>
            </a:r>
            <a:r>
              <a:rPr lang="ko-KR" altLang="en-US" dirty="0"/>
              <a:t>또는 상품</a:t>
            </a:r>
            <a:r>
              <a:rPr lang="en-US" altLang="ko-KR" dirty="0"/>
              <a:t>)</a:t>
            </a:r>
            <a:r>
              <a:rPr lang="ko-KR" altLang="en-US" dirty="0"/>
              <a:t>와 유사도가 큰 </a:t>
            </a:r>
            <a:r>
              <a:rPr lang="en-US" altLang="ko-KR" dirty="0"/>
              <a:t>k </a:t>
            </a:r>
            <a:r>
              <a:rPr lang="ko-KR" altLang="en-US" dirty="0"/>
              <a:t>개의 사용자</a:t>
            </a:r>
            <a:r>
              <a:rPr lang="en-US" altLang="ko-KR" dirty="0"/>
              <a:t>(</a:t>
            </a:r>
            <a:r>
              <a:rPr lang="ko-KR" altLang="en-US" dirty="0"/>
              <a:t>또는 상품</a:t>
            </a:r>
            <a:r>
              <a:rPr lang="en-US" altLang="ko-KR" dirty="0"/>
              <a:t>) </a:t>
            </a:r>
            <a:r>
              <a:rPr lang="ko-KR" altLang="en-US" dirty="0"/>
              <a:t>벡터를 사용하여 가중 평균을 구해서 가중치를 예측</a:t>
            </a:r>
          </a:p>
        </p:txBody>
      </p:sp>
    </p:spTree>
    <p:extLst>
      <p:ext uri="{BB962C8B-B14F-4D97-AF65-F5344CB8AC3E}">
        <p14:creationId xmlns:p14="http://schemas.microsoft.com/office/powerpoint/2010/main" val="137695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D99D2-2CCD-4979-A125-DE8568F8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</a:t>
            </a:r>
            <a:r>
              <a:rPr lang="ko-KR" altLang="en-US" dirty="0"/>
              <a:t> </a:t>
            </a:r>
            <a:r>
              <a:rPr lang="en-US" altLang="ko-KR" dirty="0"/>
              <a:t>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696B1-90DD-4AD4-BECA-94CEFFD6F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평점들을 단순히 가중 평균한다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대상과 가장 유사도가 높은 </a:t>
            </a:r>
            <a:r>
              <a:rPr lang="en-US" altLang="ko-KR" dirty="0"/>
              <a:t>k</a:t>
            </a:r>
            <a:r>
              <a:rPr lang="ko-KR" altLang="en-US" dirty="0"/>
              <a:t>의 대상의 영화 평점과 유사도를 통해 추측평점</a:t>
            </a:r>
            <a:r>
              <a:rPr lang="en-US" altLang="ko-KR" dirty="0"/>
              <a:t>((</a:t>
            </a:r>
            <a:r>
              <a:rPr lang="ko-KR" altLang="en-US" dirty="0"/>
              <a:t>유사도 </a:t>
            </a:r>
            <a:r>
              <a:rPr lang="en-US" altLang="ko-KR" dirty="0"/>
              <a:t>x (</a:t>
            </a:r>
            <a:r>
              <a:rPr lang="ko-KR" altLang="en-US" dirty="0"/>
              <a:t>타인의</a:t>
            </a:r>
            <a:r>
              <a:rPr lang="en-US" altLang="ko-KR" dirty="0"/>
              <a:t>)</a:t>
            </a:r>
            <a:r>
              <a:rPr lang="ko-KR" altLang="en-US" dirty="0"/>
              <a:t>영화평점</a:t>
            </a:r>
            <a:r>
              <a:rPr lang="en-US" altLang="ko-KR" dirty="0"/>
              <a:t>)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추측평점의 총합을 구한 후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추측평점 총합계</a:t>
            </a:r>
            <a:r>
              <a:rPr lang="en-US" altLang="ko-KR" dirty="0"/>
              <a:t>/</a:t>
            </a:r>
            <a:r>
              <a:rPr lang="ko-KR" altLang="en-US" dirty="0"/>
              <a:t>유사도 합계를 통해 예상평점을 뽑아낼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ABC56D-DF3B-4961-8E98-3B0DFECB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672" y="2133600"/>
            <a:ext cx="2922603" cy="21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8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80ED9-6BEE-435D-BC7E-AB39C9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시스템이란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73DA7-2C72-4BD3-841E-36850CC4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Selection, Search</a:t>
            </a:r>
            <a:r>
              <a:rPr lang="ko-KR" altLang="en-US" dirty="0"/>
              <a:t>로 부터의 한단계 진화</a:t>
            </a:r>
          </a:p>
          <a:p>
            <a:r>
              <a:rPr lang="en-US" altLang="ko-KR" dirty="0"/>
              <a:t>item </a:t>
            </a:r>
            <a:r>
              <a:rPr lang="ko-KR" altLang="en-US" dirty="0"/>
              <a:t>개수가 </a:t>
            </a:r>
            <a:r>
              <a:rPr lang="ko-KR" altLang="en-US" dirty="0" err="1"/>
              <a:t>한명의</a:t>
            </a:r>
            <a:r>
              <a:rPr lang="ko-KR" altLang="en-US" dirty="0"/>
              <a:t> 사용자가 한번에 열람 가능한 경우</a:t>
            </a:r>
            <a:r>
              <a:rPr lang="en-US" altLang="ko-KR" dirty="0"/>
              <a:t>, </a:t>
            </a:r>
            <a:r>
              <a:rPr lang="ko-KR" altLang="en-US" dirty="0"/>
              <a:t>보통 사용자는 본인 기준에 의해 </a:t>
            </a:r>
            <a:r>
              <a:rPr lang="en-US" altLang="ko-KR" dirty="0"/>
              <a:t>selection </a:t>
            </a:r>
            <a:r>
              <a:rPr lang="ko-KR" altLang="en-US" dirty="0"/>
              <a:t>함</a:t>
            </a:r>
          </a:p>
          <a:p>
            <a:r>
              <a:rPr lang="en-US" altLang="ko-KR" dirty="0"/>
              <a:t>item </a:t>
            </a:r>
            <a:r>
              <a:rPr lang="ko-KR" altLang="en-US" dirty="0"/>
              <a:t>개수가 많아지면</a:t>
            </a:r>
            <a:r>
              <a:rPr lang="en-US" altLang="ko-KR" dirty="0"/>
              <a:t>, </a:t>
            </a:r>
            <a:r>
              <a:rPr lang="ko-KR" altLang="en-US" dirty="0"/>
              <a:t>사용자는 원하는 </a:t>
            </a:r>
            <a:r>
              <a:rPr lang="en-US" altLang="ko-KR" dirty="0"/>
              <a:t>query(</a:t>
            </a:r>
            <a:r>
              <a:rPr lang="ko-KR" altLang="en-US" dirty="0" err="1"/>
              <a:t>질의어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en-US" altLang="ko-KR" dirty="0"/>
              <a:t>search</a:t>
            </a:r>
            <a:r>
              <a:rPr lang="ko-KR" altLang="en-US" dirty="0"/>
              <a:t>를 시도</a:t>
            </a:r>
          </a:p>
          <a:p>
            <a:r>
              <a:rPr lang="en-US" altLang="ko-KR" dirty="0"/>
              <a:t>item </a:t>
            </a:r>
            <a:r>
              <a:rPr lang="ko-KR" altLang="en-US" dirty="0"/>
              <a:t>개수도 많고</a:t>
            </a:r>
            <a:r>
              <a:rPr lang="en-US" altLang="ko-KR" dirty="0"/>
              <a:t>, </a:t>
            </a:r>
            <a:r>
              <a:rPr lang="ko-KR" altLang="en-US" dirty="0"/>
              <a:t>원하는 질의</a:t>
            </a:r>
            <a:r>
              <a:rPr lang="en-US" altLang="ko-KR" dirty="0"/>
              <a:t>(query)</a:t>
            </a:r>
            <a:r>
              <a:rPr lang="ko-KR" altLang="en-US" dirty="0"/>
              <a:t>가 무엇인지조차 모를 때</a:t>
            </a:r>
            <a:r>
              <a:rPr lang="en-US" altLang="ko-KR" dirty="0"/>
              <a:t>, recommendation</a:t>
            </a:r>
            <a:r>
              <a:rPr lang="ko-KR" altLang="en-US" dirty="0"/>
              <a:t>이 매우 유용</a:t>
            </a:r>
          </a:p>
          <a:p>
            <a:r>
              <a:rPr lang="en-US" altLang="ko-KR" dirty="0"/>
              <a:t>Amazon, Netflix </a:t>
            </a:r>
            <a:r>
              <a:rPr lang="ko-KR" altLang="en-US" dirty="0"/>
              <a:t>등이 </a:t>
            </a:r>
            <a:r>
              <a:rPr lang="en-US" altLang="ko-KR" dirty="0"/>
              <a:t>recommendation</a:t>
            </a:r>
            <a:r>
              <a:rPr lang="ko-KR" altLang="en-US" dirty="0"/>
              <a:t>으로 엄청난 성장을 이룸</a:t>
            </a:r>
          </a:p>
        </p:txBody>
      </p:sp>
    </p:spTree>
    <p:extLst>
      <p:ext uri="{BB962C8B-B14F-4D97-AF65-F5344CB8AC3E}">
        <p14:creationId xmlns:p14="http://schemas.microsoft.com/office/powerpoint/2010/main" val="384978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80ED9-6BEE-435D-BC7E-AB39C9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73DA7-2C72-4BD3-841E-36850CC4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Popularity, High Rated Based (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가장 단순함</a:t>
            </a:r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)</a:t>
            </a:r>
            <a:br>
              <a:rPr lang="en-US" altLang="ko-KR" b="1" dirty="0">
                <a:solidFill>
                  <a:srgbClr val="616161"/>
                </a:solidFill>
                <a:latin typeface="Raleway"/>
              </a:rPr>
            </a:br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- 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가장 쉽게 인기도</a:t>
            </a:r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, 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높은 평점을 갖는 </a:t>
            </a:r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item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을 모든 사용자에게 추천함</a:t>
            </a:r>
            <a:br>
              <a:rPr lang="en-US" altLang="ko-KR" b="1" dirty="0">
                <a:solidFill>
                  <a:srgbClr val="616161"/>
                </a:solidFill>
                <a:latin typeface="Raleway"/>
              </a:rPr>
            </a:br>
            <a:endParaRPr lang="en-US" altLang="ko-KR" b="1" dirty="0">
              <a:solidFill>
                <a:srgbClr val="616161"/>
              </a:solidFill>
              <a:latin typeface="Raleway"/>
            </a:endParaRPr>
          </a:p>
          <a:p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Collaborative Filtering (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중간 단계</a:t>
            </a:r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)</a:t>
            </a:r>
            <a:br>
              <a:rPr lang="en-US" altLang="ko-KR" b="1" dirty="0">
                <a:solidFill>
                  <a:srgbClr val="616161"/>
                </a:solidFill>
                <a:latin typeface="Raleway"/>
              </a:rPr>
            </a:br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- user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와 </a:t>
            </a:r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item 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간의 </a:t>
            </a:r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rating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을 이용하여 </a:t>
            </a:r>
            <a:r>
              <a:rPr lang="ko-KR" altLang="en-US" b="1" dirty="0" err="1">
                <a:solidFill>
                  <a:srgbClr val="616161"/>
                </a:solidFill>
                <a:latin typeface="Raleway"/>
              </a:rPr>
              <a:t>사용자끼리의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 유사도를 찾는 방법</a:t>
            </a:r>
            <a:br>
              <a:rPr lang="en-US" altLang="ko-KR" b="1" dirty="0">
                <a:solidFill>
                  <a:srgbClr val="616161"/>
                </a:solidFill>
                <a:latin typeface="Raleway"/>
              </a:rPr>
            </a:br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- 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특정 </a:t>
            </a:r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user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와 유사한 사용자들이 남긴 평점을 기반으로 해당 </a:t>
            </a:r>
            <a:r>
              <a:rPr lang="en-US" altLang="ko-KR" b="1" dirty="0" err="1">
                <a:solidFill>
                  <a:srgbClr val="616161"/>
                </a:solidFill>
                <a:latin typeface="Raleway"/>
              </a:rPr>
              <a:t>userd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의 평점을 예측</a:t>
            </a:r>
            <a:br>
              <a:rPr lang="en-US" altLang="ko-KR" b="1" dirty="0">
                <a:solidFill>
                  <a:srgbClr val="616161"/>
                </a:solidFill>
                <a:latin typeface="Raleway"/>
              </a:rPr>
            </a:br>
            <a:endParaRPr lang="en-US" altLang="ko-KR" b="1" dirty="0">
              <a:solidFill>
                <a:srgbClr val="616161"/>
              </a:solidFill>
              <a:latin typeface="Raleway"/>
            </a:endParaRPr>
          </a:p>
          <a:p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Personalization(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개인화</a:t>
            </a:r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)</a:t>
            </a:r>
            <a:br>
              <a:rPr lang="en-US" altLang="ko-KR" b="1" dirty="0">
                <a:solidFill>
                  <a:srgbClr val="616161"/>
                </a:solidFill>
                <a:latin typeface="Raleway"/>
              </a:rPr>
            </a:br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- 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각 개인의 성향에 맞는 </a:t>
            </a:r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item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을 추천</a:t>
            </a:r>
            <a:endParaRPr lang="en-US" altLang="ko-KR" b="1" dirty="0">
              <a:solidFill>
                <a:srgbClr val="61616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02974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D06EE-5A9E-453F-AD66-EEA03E27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Popularity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DAEDC-6BA9-4BC5-AD60-52F306655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쉽게 인기도</a:t>
            </a:r>
            <a:r>
              <a:rPr lang="en-US" altLang="ko-KR" dirty="0"/>
              <a:t>, </a:t>
            </a:r>
            <a:r>
              <a:rPr lang="ko-KR" altLang="en-US" dirty="0"/>
              <a:t>즉 높은 평점을 갖는 </a:t>
            </a:r>
            <a:r>
              <a:rPr lang="en-US" altLang="ko-KR" dirty="0"/>
              <a:t>item</a:t>
            </a:r>
            <a:r>
              <a:rPr lang="ko-KR" altLang="en-US" dirty="0"/>
              <a:t>을 추천</a:t>
            </a:r>
            <a:endParaRPr lang="en-US" altLang="ko-KR" dirty="0"/>
          </a:p>
          <a:p>
            <a:r>
              <a:rPr lang="ko-KR" altLang="en-US" dirty="0"/>
              <a:t>모두에게 동일한 </a:t>
            </a:r>
            <a:r>
              <a:rPr lang="en-US" altLang="ko-KR" dirty="0"/>
              <a:t>item</a:t>
            </a:r>
            <a:r>
              <a:rPr lang="ko-KR" altLang="en-US" dirty="0"/>
              <a:t>이 추천된다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98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103F6-FEC4-4374-BEBA-E0DF5FA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Collaborative Filtering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CC517-B384-42F4-AFE1-650911734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입력한 선호도</a:t>
            </a:r>
            <a:r>
              <a:rPr lang="en-US" altLang="ko-KR" dirty="0"/>
              <a:t>(</a:t>
            </a:r>
            <a:r>
              <a:rPr lang="ko-KR" altLang="en-US" dirty="0"/>
              <a:t>평점</a:t>
            </a:r>
            <a:r>
              <a:rPr lang="en-US" altLang="ko-KR" dirty="0"/>
              <a:t>)</a:t>
            </a:r>
            <a:r>
              <a:rPr lang="ko-KR" altLang="en-US" dirty="0"/>
              <a:t>을 사용하여 사용자</a:t>
            </a:r>
            <a:r>
              <a:rPr lang="en-US" altLang="ko-KR" dirty="0"/>
              <a:t>-</a:t>
            </a:r>
            <a:r>
              <a:rPr lang="ko-KR" altLang="en-US" dirty="0"/>
              <a:t>항목 선호도</a:t>
            </a:r>
            <a:r>
              <a:rPr lang="en-US" altLang="ko-KR" dirty="0"/>
              <a:t>(</a:t>
            </a:r>
            <a:r>
              <a:rPr lang="ko-KR" altLang="en-US" dirty="0"/>
              <a:t>평점</a:t>
            </a:r>
            <a:r>
              <a:rPr lang="en-US" altLang="ko-KR" dirty="0"/>
              <a:t>) </a:t>
            </a:r>
            <a:r>
              <a:rPr lang="ko-KR" altLang="en-US" dirty="0"/>
              <a:t>행렬을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만들어진 행렬을 사용하여 사용자들 간의 유사도를 계산한다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사용자들간의</a:t>
            </a:r>
            <a:r>
              <a:rPr lang="ko-KR" altLang="en-US" dirty="0"/>
              <a:t> 유사도를 바탕으로 모든 항목에 대해 예측 값을 계산하고 높은 예측 값을 갖는 상위 </a:t>
            </a:r>
            <a:r>
              <a:rPr lang="en-US" altLang="ko-KR" dirty="0"/>
              <a:t>N </a:t>
            </a:r>
            <a:r>
              <a:rPr lang="ko-KR" altLang="en-US" dirty="0"/>
              <a:t>개의 추천 목록을 생성한다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446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A4B63-2526-4399-91AE-67EF75C3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유사도 계산 방식</a:t>
            </a:r>
            <a:r>
              <a:rPr lang="en-US" altLang="ko-KR" dirty="0"/>
              <a:t>(Similarity)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6F8C3-D422-4156-92BE-6CB6E146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평균 제곱 차이 유사도</a:t>
            </a:r>
            <a:endParaRPr lang="en-US" altLang="ko-KR" dirty="0"/>
          </a:p>
          <a:p>
            <a:r>
              <a:rPr lang="ko-KR" altLang="en-US" dirty="0"/>
              <a:t>코사인 유사도</a:t>
            </a:r>
            <a:endParaRPr lang="en-US" altLang="ko-KR" dirty="0"/>
          </a:p>
          <a:p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</a:p>
        </p:txBody>
      </p:sp>
    </p:spTree>
    <p:extLst>
      <p:ext uri="{BB962C8B-B14F-4D97-AF65-F5344CB8AC3E}">
        <p14:creationId xmlns:p14="http://schemas.microsoft.com/office/powerpoint/2010/main" val="159832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E2F8F-7157-43F3-AABF-6C4E20A4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제곱 차이 유사도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CE80E-5F30-4CFE-9D06-83837819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Based</a:t>
            </a:r>
            <a:r>
              <a:rPr lang="ko-KR" altLang="en-US" dirty="0"/>
              <a:t> </a:t>
            </a:r>
            <a:r>
              <a:rPr lang="en-US" altLang="ko-KR" dirty="0"/>
              <a:t>Collaborative Filter : </a:t>
            </a:r>
            <a:r>
              <a:rPr lang="ko-KR" altLang="en-US" dirty="0"/>
              <a:t>사용자</a:t>
            </a:r>
            <a:r>
              <a:rPr lang="en-US" altLang="ko-KR" dirty="0"/>
              <a:t>u</a:t>
            </a:r>
            <a:r>
              <a:rPr lang="ko-KR" altLang="en-US" dirty="0"/>
              <a:t>와 사용자</a:t>
            </a:r>
            <a:r>
              <a:rPr lang="en-US" altLang="ko-KR" dirty="0"/>
              <a:t>v</a:t>
            </a:r>
            <a:r>
              <a:rPr lang="ko-KR" altLang="en-US" dirty="0"/>
              <a:t>가 평가한 상품들의 평점 간의 차를 이용해 계산하는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Item Based Collaborative Filter : </a:t>
            </a:r>
            <a:r>
              <a:rPr lang="ko-KR" altLang="en-US" dirty="0"/>
              <a:t>상품 </a:t>
            </a:r>
            <a:r>
              <a:rPr lang="en-US" altLang="ko-KR" dirty="0" err="1"/>
              <a:t>i</a:t>
            </a:r>
            <a:r>
              <a:rPr lang="ko-KR" altLang="en-US" dirty="0"/>
              <a:t>와 상품 </a:t>
            </a:r>
            <a:r>
              <a:rPr lang="en-US" altLang="ko-KR" dirty="0"/>
              <a:t>j</a:t>
            </a:r>
            <a:r>
              <a:rPr lang="ko-KR" altLang="en-US" dirty="0"/>
              <a:t>간의 유사도 계산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D453B5-5AF0-4E8E-830B-2B451EBF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673" y="3081337"/>
            <a:ext cx="3686175" cy="695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B24434-56ED-44D3-9D92-4CF23122D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72" y="4708862"/>
            <a:ext cx="36099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8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78625-B939-42EE-94BB-76406F8E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코사인 유사도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CA50B-308B-4C22-B9D9-818877D5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특성 </a:t>
            </a:r>
            <a:r>
              <a:rPr lang="ko-KR" altLang="en-US" dirty="0" err="1"/>
              <a:t>벡터간의</a:t>
            </a:r>
            <a:r>
              <a:rPr lang="ko-KR" altLang="en-US" dirty="0"/>
              <a:t> 유사 정도를 코사인 값으로 표현한 것</a:t>
            </a:r>
            <a:endParaRPr lang="en-US" altLang="ko-KR" dirty="0"/>
          </a:p>
          <a:p>
            <a:r>
              <a:rPr lang="ko-KR" altLang="en-US" dirty="0"/>
              <a:t>사용자간 코사인 유사도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상품간 코사인 유사도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8D85B3-2CCC-4365-9DA5-2E69570B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731" y="3001947"/>
            <a:ext cx="4343400" cy="1333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5753C8-DC10-4399-ACA4-1A23C931D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881" y="5072062"/>
            <a:ext cx="4286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88DA2-F782-411D-8773-AE67797D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B125F-23C3-4FCC-B95C-1D83E70B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피어슨</a:t>
            </a:r>
            <a:r>
              <a:rPr lang="ko-KR" altLang="en-US" dirty="0"/>
              <a:t> 유사도는 두 벡터의 상관계수를 의미한다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피어슨</a:t>
            </a:r>
            <a:r>
              <a:rPr lang="ko-KR" altLang="en-US" dirty="0"/>
              <a:t> 유사도는 유사도가 가장 높을 경우 값이 </a:t>
            </a:r>
            <a:r>
              <a:rPr lang="en-US" altLang="ko-KR" dirty="0"/>
              <a:t>1, </a:t>
            </a:r>
            <a:r>
              <a:rPr lang="ko-KR" altLang="en-US" dirty="0"/>
              <a:t>가장 낮은 경우 </a:t>
            </a:r>
            <a:r>
              <a:rPr lang="en-US" altLang="ko-KR" dirty="0"/>
              <a:t>-1</a:t>
            </a:r>
            <a:r>
              <a:rPr lang="ko-KR" altLang="en-US" dirty="0"/>
              <a:t>의 값을 가짐</a:t>
            </a:r>
            <a:endParaRPr lang="en-US" altLang="ko-KR" dirty="0"/>
          </a:p>
          <a:p>
            <a:r>
              <a:rPr lang="ko-KR" altLang="en-US" dirty="0"/>
              <a:t>특정인물의 점수 기준이 극단적으로 너무 낮거나 높을 경우 유사도에 영향을 크게 주기 때문에</a:t>
            </a:r>
            <a:r>
              <a:rPr lang="en-US" altLang="ko-KR" dirty="0"/>
              <a:t>, </a:t>
            </a:r>
            <a:r>
              <a:rPr lang="ko-KR" altLang="en-US" dirty="0"/>
              <a:t>이를 막기 위해 상관 계수를 이용하는 방법이다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0985022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543</TotalTime>
  <Words>384</Words>
  <Application>Microsoft Office PowerPoint</Application>
  <PresentationFormat>와이드스크린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HY중고딕</vt:lpstr>
      <vt:lpstr>Raleway</vt:lpstr>
      <vt:lpstr>Arial</vt:lpstr>
      <vt:lpstr>Century Gothic</vt:lpstr>
      <vt:lpstr>Wingdings 3</vt:lpstr>
      <vt:lpstr>줄기</vt:lpstr>
      <vt:lpstr>추천 시스템</vt:lpstr>
      <vt:lpstr>추천 시스템이란?</vt:lpstr>
      <vt:lpstr>기본 알고리즘</vt:lpstr>
      <vt:lpstr>Popularity</vt:lpstr>
      <vt:lpstr>Collaborative Filtering</vt:lpstr>
      <vt:lpstr>유사도 계산 방식(Similarity)</vt:lpstr>
      <vt:lpstr>평균 제곱 차이 유사도</vt:lpstr>
      <vt:lpstr>코사인 유사도</vt:lpstr>
      <vt:lpstr>피어슨 유사도</vt:lpstr>
      <vt:lpstr>피어슨 유사도</vt:lpstr>
      <vt:lpstr>유사도와 KNN을 활용한 예측 값 계산 및 추천 목록 생성 기법</vt:lpstr>
      <vt:lpstr>KNN Basic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프로젝트 처음 시작하기</dc:title>
  <dc:creator>윤재성</dc:creator>
  <cp:lastModifiedBy>윤재성</cp:lastModifiedBy>
  <cp:revision>31</cp:revision>
  <dcterms:created xsi:type="dcterms:W3CDTF">2018-10-16T01:17:42Z</dcterms:created>
  <dcterms:modified xsi:type="dcterms:W3CDTF">2018-11-11T07:17:20Z</dcterms:modified>
</cp:coreProperties>
</file>